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71" r:id="rId3"/>
    <p:sldId id="273" r:id="rId4"/>
    <p:sldId id="258" r:id="rId5"/>
    <p:sldId id="272" r:id="rId6"/>
    <p:sldId id="265" r:id="rId7"/>
    <p:sldId id="270" r:id="rId8"/>
    <p:sldId id="269" r:id="rId9"/>
    <p:sldId id="268" r:id="rId10"/>
    <p:sldId id="267" r:id="rId11"/>
    <p:sldId id="274" r:id="rId12"/>
    <p:sldId id="266" r:id="rId13"/>
    <p:sldId id="264" r:id="rId14"/>
    <p:sldId id="263" r:id="rId15"/>
    <p:sldId id="262" r:id="rId16"/>
    <p:sldId id="261" r:id="rId17"/>
    <p:sldId id="260" r:id="rId18"/>
    <p:sldId id="259" r:id="rId19"/>
    <p:sldId id="257" r:id="rId20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5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904B82-4D98-4FDB-953D-F6FDE0582EDD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BD9E0A-8917-4F02-AB16-CA187BBC1FF6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40651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BD9E0A-8917-4F02-AB16-CA187BBC1FF6}" type="slidenum">
              <a:rPr lang="uk-UA" smtClean="0"/>
              <a:t>3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4129723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BD9E0A-8917-4F02-AB16-CA187BBC1FF6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820814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BD9E0A-8917-4F02-AB16-CA187BBC1FF6}" type="slidenum">
              <a:rPr lang="uk-UA" smtClean="0"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21796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01F407-BAF4-4B15-ABA0-2C76A38B1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Підзаголовок 2">
            <a:extLst>
              <a:ext uri="{FF2B5EF4-FFF2-40B4-BE49-F238E27FC236}">
                <a16:creationId xmlns:a16="http://schemas.microsoft.com/office/drawing/2014/main" id="{D562E7DF-D270-44B7-B3B3-D23DBECD60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/>
              <a:t>Клацніть, щоб редагувати стиль зразка підзаголовка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AC9AEBC3-E6EB-4B52-A848-36B779A33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00CC9C2E-CA46-4738-A8FD-2C3477C2F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1EE7F264-0495-4460-A404-AD9FC5D7A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52556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597824-4B0A-4492-B789-59C9B1C56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A3D53BE8-4C0A-4233-B41E-16AD88A5AF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39011E25-A5B2-40D1-AAB9-FC5C87AD8C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D80A55DC-107F-4523-92B5-F77826D72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F4289D6-FAC1-4F32-A29A-5AB0AE702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86411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>
            <a:extLst>
              <a:ext uri="{FF2B5EF4-FFF2-40B4-BE49-F238E27FC236}">
                <a16:creationId xmlns:a16="http://schemas.microsoft.com/office/drawing/2014/main" id="{CBBC82E7-7745-4E68-AB9C-80AB32067D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ертикального тексту 2">
            <a:extLst>
              <a:ext uri="{FF2B5EF4-FFF2-40B4-BE49-F238E27FC236}">
                <a16:creationId xmlns:a16="http://schemas.microsoft.com/office/drawing/2014/main" id="{766EAFB8-B73E-47C6-A829-290185D0C7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A19E5F82-B0EF-402B-A48D-CE02A6FFB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11D76021-DDD9-4BCD-BD2C-9A115D97E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87AE3F90-BFF1-4C00-BB98-C3E8DEB7D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41262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Назва та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C4B4B8-71FA-4876-BBF8-9276B832B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56A08100-1306-4F15-8F85-5B5423E560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4EF3D683-982C-4707-A829-E91E5526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5767D91F-89D6-462B-A675-73036571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106A08C-7A00-4481-8956-B02A92347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44231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Назва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110043-6255-4757-AF57-554CA080A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989A01E2-1A16-4210-A3F7-B7363EE2CC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6DE524D0-5C24-4997-8FB2-D418108A88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97C86B7D-357D-49AC-BD86-303632A14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EC4383A3-442E-4F2C-A84B-CBA3EE646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7677674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C86193-AFB3-4A31-9B7E-212E8BF02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D1975FA3-B72D-4E01-93F3-CE050B6C2B9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7CE1F3D3-503B-4664-A89B-A04457EE11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4C258351-FFCE-4228-A6CF-0205D7F26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D5F31D49-C002-4F4A-AED6-044879382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39F773CF-21F2-48DF-9507-045296B11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273878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1CFED9-3E3C-4916-A8E1-96539184D8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2D65AFE8-509F-47A2-9C1E-94AB5492F6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4" name="Місце для вмісту 3">
            <a:extLst>
              <a:ext uri="{FF2B5EF4-FFF2-40B4-BE49-F238E27FC236}">
                <a16:creationId xmlns:a16="http://schemas.microsoft.com/office/drawing/2014/main" id="{D416975C-8144-4003-91D0-508F2B5192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5" name="Місце для тексту 4">
            <a:extLst>
              <a:ext uri="{FF2B5EF4-FFF2-40B4-BE49-F238E27FC236}">
                <a16:creationId xmlns:a16="http://schemas.microsoft.com/office/drawing/2014/main" id="{4D26BCCE-1FC2-4B73-8A24-1F74F66A2C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6" name="Місце для вмісту 5">
            <a:extLst>
              <a:ext uri="{FF2B5EF4-FFF2-40B4-BE49-F238E27FC236}">
                <a16:creationId xmlns:a16="http://schemas.microsoft.com/office/drawing/2014/main" id="{DB08828B-FF99-4B89-BDBE-04DE83514D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7" name="Місце для дати 6">
            <a:extLst>
              <a:ext uri="{FF2B5EF4-FFF2-40B4-BE49-F238E27FC236}">
                <a16:creationId xmlns:a16="http://schemas.microsoft.com/office/drawing/2014/main" id="{E0283DE7-E1B0-405C-AAFE-9936D4C2A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8" name="Місце для нижнього колонтитула 7">
            <a:extLst>
              <a:ext uri="{FF2B5EF4-FFF2-40B4-BE49-F238E27FC236}">
                <a16:creationId xmlns:a16="http://schemas.microsoft.com/office/drawing/2014/main" id="{23511664-F95D-4D80-BACB-FB204BF66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>
            <a:extLst>
              <a:ext uri="{FF2B5EF4-FFF2-40B4-BE49-F238E27FC236}">
                <a16:creationId xmlns:a16="http://schemas.microsoft.com/office/drawing/2014/main" id="{5F6D7058-9217-4BE3-902F-11C4A2190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58754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080AC9-50CE-4008-8441-96D40E3284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дати 2">
            <a:extLst>
              <a:ext uri="{FF2B5EF4-FFF2-40B4-BE49-F238E27FC236}">
                <a16:creationId xmlns:a16="http://schemas.microsoft.com/office/drawing/2014/main" id="{90B61FA9-20D1-4C6D-9400-E0E2AABB98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4" name="Місце для нижнього колонтитула 3">
            <a:extLst>
              <a:ext uri="{FF2B5EF4-FFF2-40B4-BE49-F238E27FC236}">
                <a16:creationId xmlns:a16="http://schemas.microsoft.com/office/drawing/2014/main" id="{97F692AF-AD03-4A1E-B9BA-5E4A46932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>
            <a:extLst>
              <a:ext uri="{FF2B5EF4-FFF2-40B4-BE49-F238E27FC236}">
                <a16:creationId xmlns:a16="http://schemas.microsoft.com/office/drawing/2014/main" id="{2D763AA9-68DC-4E70-AD07-436A9FF1E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19157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>
            <a:extLst>
              <a:ext uri="{FF2B5EF4-FFF2-40B4-BE49-F238E27FC236}">
                <a16:creationId xmlns:a16="http://schemas.microsoft.com/office/drawing/2014/main" id="{D4090188-3664-4DA6-95AF-3ED7C20FE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3" name="Місце для нижнього колонтитула 2">
            <a:extLst>
              <a:ext uri="{FF2B5EF4-FFF2-40B4-BE49-F238E27FC236}">
                <a16:creationId xmlns:a16="http://schemas.microsoft.com/office/drawing/2014/main" id="{96847822-FC0F-4F66-ABF0-DF3A5CEBC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>
            <a:extLst>
              <a:ext uri="{FF2B5EF4-FFF2-40B4-BE49-F238E27FC236}">
                <a16:creationId xmlns:a16="http://schemas.microsoft.com/office/drawing/2014/main" id="{603A6D64-55E6-43FD-B5DD-C375062F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66830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F80323-4DD2-425A-BC68-B4C0A28C1D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D568410A-7F59-47A9-8586-384680A3A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2645E10F-3E52-47A1-81DC-274BA43B5A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A5E6F425-B30B-4DF1-9661-2AE7FDA87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38CC01B0-5DA1-4F53-BAC0-E2439835B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1B2A66B8-265E-43E6-8A9D-7A43B2E96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75647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і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CD831D-6088-4B13-B5EE-AC52793BE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зображення 2">
            <a:extLst>
              <a:ext uri="{FF2B5EF4-FFF2-40B4-BE49-F238E27FC236}">
                <a16:creationId xmlns:a16="http://schemas.microsoft.com/office/drawing/2014/main" id="{A88A824D-498F-42A3-A246-0F577CFB5E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>
            <a:extLst>
              <a:ext uri="{FF2B5EF4-FFF2-40B4-BE49-F238E27FC236}">
                <a16:creationId xmlns:a16="http://schemas.microsoft.com/office/drawing/2014/main" id="{E36045C1-795F-4D97-8E97-25C431AFF0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/>
              <a:t>Клацніть, щоб відредагувати стилі зразків тексту</a:t>
            </a:r>
          </a:p>
        </p:txBody>
      </p:sp>
      <p:sp>
        <p:nvSpPr>
          <p:cNvPr id="5" name="Місце для дати 4">
            <a:extLst>
              <a:ext uri="{FF2B5EF4-FFF2-40B4-BE49-F238E27FC236}">
                <a16:creationId xmlns:a16="http://schemas.microsoft.com/office/drawing/2014/main" id="{642895C3-A078-45FB-96E8-7BCA6742E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6" name="Місце для нижнього колонтитула 5">
            <a:extLst>
              <a:ext uri="{FF2B5EF4-FFF2-40B4-BE49-F238E27FC236}">
                <a16:creationId xmlns:a16="http://schemas.microsoft.com/office/drawing/2014/main" id="{79B5276A-B9F2-4F46-8AD3-2ED050A31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>
            <a:extLst>
              <a:ext uri="{FF2B5EF4-FFF2-40B4-BE49-F238E27FC236}">
                <a16:creationId xmlns:a16="http://schemas.microsoft.com/office/drawing/2014/main" id="{F85CC05D-E3F1-4E71-A955-27902DBCC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28592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>
            <a:extLst>
              <a:ext uri="{FF2B5EF4-FFF2-40B4-BE49-F238E27FC236}">
                <a16:creationId xmlns:a16="http://schemas.microsoft.com/office/drawing/2014/main" id="{95C9F824-7CBB-45BB-B8A1-22EA6D68D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/>
              <a:t>Клацніть, щоб редагувати стиль зразка заголовка</a:t>
            </a:r>
          </a:p>
        </p:txBody>
      </p:sp>
      <p:sp>
        <p:nvSpPr>
          <p:cNvPr id="3" name="Місце для тексту 2">
            <a:extLst>
              <a:ext uri="{FF2B5EF4-FFF2-40B4-BE49-F238E27FC236}">
                <a16:creationId xmlns:a16="http://schemas.microsoft.com/office/drawing/2014/main" id="{1F93898D-ED52-48A7-9828-15792FB58B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/>
              <a:t>Клацніть, щоб відредагувати стилі зразків тексту</a:t>
            </a:r>
          </a:p>
          <a:p>
            <a:pPr lvl="1"/>
            <a:r>
              <a:rPr lang="uk-UA"/>
              <a:t>Другий рівень</a:t>
            </a:r>
          </a:p>
          <a:p>
            <a:pPr lvl="2"/>
            <a:r>
              <a:rPr lang="uk-UA"/>
              <a:t>Третій рівень</a:t>
            </a:r>
          </a:p>
          <a:p>
            <a:pPr lvl="3"/>
            <a:r>
              <a:rPr lang="uk-UA"/>
              <a:t>Четвертий рівень</a:t>
            </a:r>
          </a:p>
          <a:p>
            <a:pPr lvl="4"/>
            <a:r>
              <a:rPr lang="uk-UA"/>
              <a:t>П’ятий рівень</a:t>
            </a:r>
          </a:p>
        </p:txBody>
      </p:sp>
      <p:sp>
        <p:nvSpPr>
          <p:cNvPr id="4" name="Місце для дати 3">
            <a:extLst>
              <a:ext uri="{FF2B5EF4-FFF2-40B4-BE49-F238E27FC236}">
                <a16:creationId xmlns:a16="http://schemas.microsoft.com/office/drawing/2014/main" id="{4A329063-A6EB-431B-AE46-9EDE5252CA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69EAF9-B35E-4401-A4E7-8712AF75BEEF}" type="datetimeFigureOut">
              <a:rPr lang="uk-UA" smtClean="0"/>
              <a:t>11.11.2019</a:t>
            </a:fld>
            <a:endParaRPr lang="uk-UA"/>
          </a:p>
        </p:txBody>
      </p:sp>
      <p:sp>
        <p:nvSpPr>
          <p:cNvPr id="5" name="Місце для нижнього колонтитула 4">
            <a:extLst>
              <a:ext uri="{FF2B5EF4-FFF2-40B4-BE49-F238E27FC236}">
                <a16:creationId xmlns:a16="http://schemas.microsoft.com/office/drawing/2014/main" id="{86C6DA32-957D-43DD-83BB-F54534FC20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>
            <a:extLst>
              <a:ext uri="{FF2B5EF4-FFF2-40B4-BE49-F238E27FC236}">
                <a16:creationId xmlns:a16="http://schemas.microsoft.com/office/drawing/2014/main" id="{14543084-2676-46D3-A17E-F0C45610FF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2D62E-49DE-429D-8D79-203580BE1167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17772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7380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6600" b="1" i="1" dirty="0">
                <a:solidFill>
                  <a:schemeClr val="accent6">
                    <a:lumMod val="50000"/>
                  </a:schemeClr>
                </a:solidFill>
              </a:rPr>
              <a:t>Українська мова</a:t>
            </a:r>
          </a:p>
        </p:txBody>
      </p:sp>
    </p:spTree>
    <p:extLst>
      <p:ext uri="{BB962C8B-B14F-4D97-AF65-F5344CB8AC3E}">
        <p14:creationId xmlns:p14="http://schemas.microsoft.com/office/powerpoint/2010/main" val="18854837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33349"/>
            <a:ext cx="10515600" cy="779463"/>
          </a:xfrm>
        </p:spPr>
        <p:txBody>
          <a:bodyPr>
            <a:normAutofit/>
          </a:bodyPr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+mn-lt"/>
              </a:rPr>
              <a:t>Два – чотири – всі разом!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AE143E0-7B87-4C06-B6C8-6F7B0FB1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784" y="1046160"/>
            <a:ext cx="11807686" cy="51308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b="1" dirty="0">
                <a:solidFill>
                  <a:srgbClr val="C00000"/>
                </a:solidFill>
              </a:rPr>
              <a:t>К – 1.    </a:t>
            </a:r>
          </a:p>
          <a:p>
            <a:pPr marL="0" indent="0">
              <a:buNone/>
            </a:pPr>
            <a:r>
              <a:rPr lang="uk-UA" sz="3200" b="1" dirty="0">
                <a:solidFill>
                  <a:srgbClr val="C00000"/>
                </a:solidFill>
              </a:rPr>
              <a:t>  </a:t>
            </a:r>
            <a:r>
              <a:rPr lang="uk-UA" sz="4400" i="1" dirty="0"/>
              <a:t>Прочитайте іменники. Визначте їх рід.</a:t>
            </a:r>
          </a:p>
          <a:p>
            <a:pPr marL="0" indent="0">
              <a:buNone/>
            </a:pPr>
            <a:r>
              <a:rPr lang="uk-UA" sz="4400" i="1" dirty="0">
                <a:solidFill>
                  <a:schemeClr val="accent2">
                    <a:lumMod val="50000"/>
                  </a:schemeClr>
                </a:solidFill>
              </a:rPr>
              <a:t>Озеро, ліс, дупло, джміль, сосна, квітка, лебідь, білка.</a:t>
            </a:r>
          </a:p>
          <a:p>
            <a:pPr marL="0" indent="0">
              <a:buNone/>
            </a:pPr>
            <a:r>
              <a:rPr lang="uk-UA" sz="4400" i="1" dirty="0"/>
              <a:t>Об’єднайте іменники у логічні пари. З однією парою на вибір складіть і запишіть речення з однорідними членами.</a:t>
            </a:r>
          </a:p>
        </p:txBody>
      </p:sp>
    </p:spTree>
    <p:extLst>
      <p:ext uri="{BB962C8B-B14F-4D97-AF65-F5344CB8AC3E}">
        <p14:creationId xmlns:p14="http://schemas.microsoft.com/office/powerpoint/2010/main" val="27823752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33349"/>
            <a:ext cx="10515600" cy="779463"/>
          </a:xfrm>
        </p:spPr>
        <p:txBody>
          <a:bodyPr>
            <a:normAutofit/>
          </a:bodyPr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+mn-lt"/>
              </a:rPr>
              <a:t>Два – чотири – всі разом!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AE143E0-7B87-4C06-B6C8-6F7B0FB1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784" y="703386"/>
            <a:ext cx="11807686" cy="54735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b="1" dirty="0">
                <a:solidFill>
                  <a:srgbClr val="C00000"/>
                </a:solidFill>
              </a:rPr>
              <a:t>К – 2. </a:t>
            </a:r>
          </a:p>
          <a:p>
            <a:pPr marL="0" indent="0">
              <a:buNone/>
            </a:pPr>
            <a:r>
              <a:rPr lang="uk-UA" sz="3200" b="1" dirty="0">
                <a:solidFill>
                  <a:srgbClr val="C00000"/>
                </a:solidFill>
              </a:rPr>
              <a:t>       </a:t>
            </a:r>
            <a:r>
              <a:rPr lang="uk-UA" sz="4400" i="1" dirty="0"/>
              <a:t>Доведіть або спростуйте, що записані речення є текстом. Визначте рід іменників. Підкресліть однорідні члени речення.</a:t>
            </a:r>
          </a:p>
          <a:p>
            <a:pPr marL="0" indent="0">
              <a:buNone/>
            </a:pPr>
            <a:r>
              <a:rPr lang="uk-UA" sz="4400" i="1" dirty="0">
                <a:solidFill>
                  <a:schemeClr val="accent2">
                    <a:lumMod val="50000"/>
                  </a:schemeClr>
                </a:solidFill>
              </a:rPr>
              <a:t>     Скаче білка по гілках, несе горішок. Біля старого </a:t>
            </a:r>
            <a:r>
              <a:rPr lang="uk-UA" sz="4400" i="1" dirty="0" err="1">
                <a:solidFill>
                  <a:schemeClr val="accent2">
                    <a:lumMod val="50000"/>
                  </a:schemeClr>
                </a:solidFill>
              </a:rPr>
              <a:t>дуба</a:t>
            </a:r>
            <a:r>
              <a:rPr lang="uk-UA" sz="4400" i="1" dirty="0">
                <a:solidFill>
                  <a:schemeClr val="accent2">
                    <a:lumMod val="50000"/>
                  </a:schemeClr>
                </a:solidFill>
              </a:rPr>
              <a:t> зупинилася. Тут, у дуплі, її будиночок. Стрибнула білка у дупло і сховала горішок.  </a:t>
            </a:r>
          </a:p>
        </p:txBody>
      </p:sp>
    </p:spTree>
    <p:extLst>
      <p:ext uri="{BB962C8B-B14F-4D97-AF65-F5344CB8AC3E}">
        <p14:creationId xmlns:p14="http://schemas.microsoft.com/office/powerpoint/2010/main" val="32563784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336430"/>
          </a:xfrm>
        </p:spPr>
        <p:txBody>
          <a:bodyPr/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+mn-lt"/>
              </a:rPr>
              <a:t>Хвилинка відпочинку</a:t>
            </a:r>
          </a:p>
        </p:txBody>
      </p:sp>
      <p:pic>
        <p:nvPicPr>
          <p:cNvPr id="5" name="Осінь в лісі">
            <a:hlinkClick r:id="" action="ppaction://media"/>
            <a:extLst>
              <a:ext uri="{FF2B5EF4-FFF2-40B4-BE49-F238E27FC236}">
                <a16:creationId xmlns:a16="http://schemas.microsoft.com/office/drawing/2014/main" id="{3069D9A0-2BBB-4F75-B219-69DF1D11B11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38275" y="938213"/>
            <a:ext cx="9313863" cy="5238750"/>
          </a:xfrm>
        </p:spPr>
      </p:pic>
    </p:spTree>
    <p:extLst>
      <p:ext uri="{BB962C8B-B14F-4D97-AF65-F5344CB8AC3E}">
        <p14:creationId xmlns:p14="http://schemas.microsoft.com/office/powerpoint/2010/main" val="392765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3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Місце для вмісту 5">
            <a:extLst>
              <a:ext uri="{FF2B5EF4-FFF2-40B4-BE49-F238E27FC236}">
                <a16:creationId xmlns:a16="http://schemas.microsoft.com/office/drawing/2014/main" id="{D49C1AE9-C70E-4C6E-AF9D-CE281EB160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10515600" cy="6858000"/>
          </a:xfrm>
        </p:spPr>
      </p:pic>
    </p:spTree>
    <p:extLst>
      <p:ext uri="{BB962C8B-B14F-4D97-AF65-F5344CB8AC3E}">
        <p14:creationId xmlns:p14="http://schemas.microsoft.com/office/powerpoint/2010/main" val="48260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800" b="1" i="1" dirty="0">
                <a:solidFill>
                  <a:srgbClr val="C00000"/>
                </a:solidFill>
                <a:latin typeface="+mn-lt"/>
              </a:rPr>
              <a:t>        Гра «Не помились»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FB6E6EA-9BA1-4227-977F-AAAE730CDC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6031" r="96226"/>
                    </a14:imgEffect>
                  </a14:imgLayer>
                </a14:imgProps>
              </a:ext>
            </a:extLst>
          </a:blip>
          <a:srcRect l="62257"/>
          <a:stretch/>
        </p:blipFill>
        <p:spPr>
          <a:xfrm>
            <a:off x="4732974" y="1572079"/>
            <a:ext cx="3072984" cy="209731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0B4F16B-41D7-4984-961A-4C99477A568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2687" b="91045" l="64809" r="90225"/>
                    </a14:imgEffect>
                  </a14:imgLayer>
                </a14:imgProps>
              </a:ext>
            </a:extLst>
          </a:blip>
          <a:srcRect l="65713" t="66301" r="10393" b="11598"/>
          <a:stretch/>
        </p:blipFill>
        <p:spPr>
          <a:xfrm>
            <a:off x="9017123" y="2103573"/>
            <a:ext cx="1963711" cy="103432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F68FF97-D09B-4CEC-8427-C6B63CC3A67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4797" r="43172"/>
                    </a14:imgEffect>
                  </a14:imgLayer>
                </a14:imgProps>
              </a:ext>
            </a:extLst>
          </a:blip>
          <a:srcRect r="52031"/>
          <a:stretch/>
        </p:blipFill>
        <p:spPr>
          <a:xfrm>
            <a:off x="1184223" y="1580518"/>
            <a:ext cx="2418073" cy="198714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D5E2965-3C0C-40F3-B85B-14AB7317CFC4}"/>
              </a:ext>
            </a:extLst>
          </p:cNvPr>
          <p:cNvSpPr txBox="1"/>
          <p:nvPr/>
        </p:nvSpPr>
        <p:spPr>
          <a:xfrm>
            <a:off x="1603948" y="3257816"/>
            <a:ext cx="1528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err="1"/>
              <a:t>Ч.р</a:t>
            </a:r>
            <a:r>
              <a:rPr lang="uk-UA" sz="4800" dirty="0"/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464811E-FBF9-422A-8EFE-C0887EDBCCE0}"/>
              </a:ext>
            </a:extLst>
          </p:cNvPr>
          <p:cNvSpPr txBox="1"/>
          <p:nvPr/>
        </p:nvSpPr>
        <p:spPr>
          <a:xfrm>
            <a:off x="5366479" y="3252866"/>
            <a:ext cx="15289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err="1"/>
              <a:t>Ж.р</a:t>
            </a:r>
            <a:r>
              <a:rPr lang="uk-UA" sz="4800" dirty="0"/>
              <a:t>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80742F-6ACA-4FE7-A184-3B13DDD3FC96}"/>
              </a:ext>
            </a:extLst>
          </p:cNvPr>
          <p:cNvSpPr txBox="1"/>
          <p:nvPr/>
        </p:nvSpPr>
        <p:spPr>
          <a:xfrm>
            <a:off x="9398833" y="3252866"/>
            <a:ext cx="136410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err="1"/>
              <a:t>С.р</a:t>
            </a:r>
            <a:r>
              <a:rPr lang="uk-UA" sz="4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4425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1306"/>
          </a:xfrm>
        </p:spPr>
        <p:txBody>
          <a:bodyPr/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+mn-lt"/>
              </a:rPr>
              <a:t>  Хвилинка поезії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AE143E0-7B87-4C06-B6C8-6F7B0FB1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36432"/>
            <a:ext cx="10515599" cy="48405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800" b="1" i="1" dirty="0">
                <a:solidFill>
                  <a:schemeClr val="accent6">
                    <a:lumMod val="50000"/>
                  </a:schemeClr>
                </a:solidFill>
              </a:rPr>
              <a:t>     </a:t>
            </a:r>
          </a:p>
          <a:p>
            <a:pPr marL="0" indent="0">
              <a:buNone/>
            </a:pPr>
            <a:r>
              <a:rPr lang="uk-UA" sz="4800" b="1" i="1" dirty="0">
                <a:solidFill>
                  <a:schemeClr val="accent6">
                    <a:lumMod val="50000"/>
                  </a:schemeClr>
                </a:solidFill>
              </a:rPr>
              <a:t>           Дотепна дитяча поезія</a:t>
            </a:r>
          </a:p>
          <a:p>
            <a:pPr marL="0" indent="0">
              <a:buNone/>
            </a:pPr>
            <a:r>
              <a:rPr lang="uk-UA" sz="4800" b="1" i="1" dirty="0">
                <a:solidFill>
                  <a:srgbClr val="C00000"/>
                </a:solidFill>
              </a:rPr>
              <a:t>              Григорій </a:t>
            </a:r>
            <a:r>
              <a:rPr lang="uk-UA" sz="4800" b="1" i="1" dirty="0" err="1">
                <a:solidFill>
                  <a:srgbClr val="C00000"/>
                </a:solidFill>
              </a:rPr>
              <a:t>Фалькович</a:t>
            </a:r>
            <a:endParaRPr lang="uk-UA" sz="4800" b="1" i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uk-UA" sz="4800" b="1" i="1" dirty="0">
                <a:solidFill>
                  <a:schemeClr val="accent6">
                    <a:lumMod val="50000"/>
                  </a:schemeClr>
                </a:solidFill>
              </a:rPr>
              <a:t>            Про котів та про собак</a:t>
            </a:r>
          </a:p>
          <a:p>
            <a:pPr marL="0" indent="0">
              <a:buNone/>
            </a:pPr>
            <a:r>
              <a:rPr lang="uk-UA" sz="4800" b="1" i="1" dirty="0">
                <a:solidFill>
                  <a:schemeClr val="accent6">
                    <a:lumMod val="50000"/>
                  </a:schemeClr>
                </a:solidFill>
              </a:rPr>
              <a:t>                            «</a:t>
            </a:r>
            <a:r>
              <a:rPr lang="uk-UA" sz="4800" b="1" i="1" dirty="0" err="1">
                <a:solidFill>
                  <a:schemeClr val="accent6">
                    <a:lumMod val="50000"/>
                  </a:schemeClr>
                </a:solidFill>
              </a:rPr>
              <a:t>Уїкенд</a:t>
            </a:r>
            <a:r>
              <a:rPr lang="uk-UA" sz="4800" b="1" i="1" dirty="0">
                <a:solidFill>
                  <a:schemeClr val="accent6">
                    <a:lumMod val="50000"/>
                  </a:schemeClr>
                </a:solidFill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554526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                     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70069E2-FD86-41FA-929C-64C8831072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899" r="40556"/>
          <a:stretch/>
        </p:blipFill>
        <p:spPr>
          <a:xfrm>
            <a:off x="37648" y="1253331"/>
            <a:ext cx="3411215" cy="43513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9" name="Місце для вмісту 8">
            <a:extLst>
              <a:ext uri="{FF2B5EF4-FFF2-40B4-BE49-F238E27FC236}">
                <a16:creationId xmlns:a16="http://schemas.microsoft.com/office/drawing/2014/main" id="{29330557-5474-472A-9089-EF4DF350D0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9056574" y="1134566"/>
            <a:ext cx="3097778" cy="43513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A73F274-1BC9-4E3E-99FB-02C15CC8C6CB}"/>
              </a:ext>
            </a:extLst>
          </p:cNvPr>
          <p:cNvSpPr txBox="1"/>
          <p:nvPr/>
        </p:nvSpPr>
        <p:spPr>
          <a:xfrm>
            <a:off x="2954215" y="365125"/>
            <a:ext cx="70412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>
                <a:solidFill>
                  <a:srgbClr val="C00000"/>
                </a:solidFill>
              </a:rPr>
              <a:t>Вправа «Мікрофон»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EF3850-6BE5-461E-9C29-58FF08D8C046}"/>
              </a:ext>
            </a:extLst>
          </p:cNvPr>
          <p:cNvSpPr txBox="1"/>
          <p:nvPr/>
        </p:nvSpPr>
        <p:spPr>
          <a:xfrm>
            <a:off x="3473980" y="1049140"/>
            <a:ext cx="546992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/>
              <a:t>Я можу…</a:t>
            </a:r>
          </a:p>
          <a:p>
            <a:endParaRPr lang="uk-UA" sz="3600" b="1" i="1" dirty="0"/>
          </a:p>
          <a:p>
            <a:r>
              <a:rPr lang="uk-UA" sz="3600" b="1" i="1" dirty="0"/>
              <a:t>Я навчився ( навчилася )…</a:t>
            </a:r>
          </a:p>
          <a:p>
            <a:endParaRPr lang="uk-UA" sz="3600" b="1" i="1" dirty="0"/>
          </a:p>
          <a:p>
            <a:r>
              <a:rPr lang="uk-UA" sz="3600" b="1" i="1" dirty="0"/>
              <a:t>Я прагнув ( прагнула )…</a:t>
            </a:r>
          </a:p>
          <a:p>
            <a:endParaRPr lang="uk-UA" sz="3600" b="1" i="1" dirty="0"/>
          </a:p>
          <a:p>
            <a:r>
              <a:rPr lang="uk-UA" sz="3600" b="1" i="1" dirty="0"/>
              <a:t>Мені було …</a:t>
            </a:r>
          </a:p>
          <a:p>
            <a:endParaRPr lang="uk-UA" sz="3600" b="1" i="1" dirty="0"/>
          </a:p>
          <a:p>
            <a:r>
              <a:rPr lang="uk-UA" sz="3600" b="1" i="1" dirty="0"/>
              <a:t>Я хочу побажати …</a:t>
            </a:r>
          </a:p>
        </p:txBody>
      </p:sp>
    </p:spTree>
    <p:extLst>
      <p:ext uri="{BB962C8B-B14F-4D97-AF65-F5344CB8AC3E}">
        <p14:creationId xmlns:p14="http://schemas.microsoft.com/office/powerpoint/2010/main" val="20057490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AE143E0-7B87-4C06-B6C8-6F7B0FB1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014999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AE143E0-7B87-4C06-B6C8-6F7B0FB1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71650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AE143E0-7B87-4C06-B6C8-6F7B0FB1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20178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013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uk-UA" sz="4800" b="1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Вправа «Очікування»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24290AF-A4C1-42EC-AB1D-624C716B4FBC}"/>
              </a:ext>
            </a:extLst>
          </p:cNvPr>
          <p:cNvSpPr txBox="1"/>
          <p:nvPr/>
        </p:nvSpPr>
        <p:spPr>
          <a:xfrm>
            <a:off x="1858780" y="1843790"/>
            <a:ext cx="86343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uk-UA" sz="4800" dirty="0"/>
              <a:t>Я хочу дізнатись…</a:t>
            </a:r>
          </a:p>
          <a:p>
            <a:pPr marL="285750" indent="-285750">
              <a:buFontTx/>
              <a:buChar char="-"/>
            </a:pPr>
            <a:r>
              <a:rPr lang="uk-UA" sz="4800" dirty="0"/>
              <a:t>Я хочу навчитись…</a:t>
            </a:r>
          </a:p>
          <a:p>
            <a:pPr marL="285750" indent="-285750">
              <a:buFontTx/>
              <a:buChar char="-"/>
            </a:pPr>
            <a:r>
              <a:rPr lang="uk-UA" sz="4800" dirty="0"/>
              <a:t>Я бажаю, щоб…</a:t>
            </a:r>
          </a:p>
          <a:p>
            <a:pPr marL="285750" indent="-285750">
              <a:buFontTx/>
              <a:buChar char="-"/>
            </a:pPr>
            <a:r>
              <a:rPr lang="uk-UA" sz="4800" dirty="0"/>
              <a:t>Я спробую…</a:t>
            </a:r>
          </a:p>
        </p:txBody>
      </p:sp>
    </p:spTree>
    <p:extLst>
      <p:ext uri="{BB962C8B-B14F-4D97-AF65-F5344CB8AC3E}">
        <p14:creationId xmlns:p14="http://schemas.microsoft.com/office/powerpoint/2010/main" val="1023925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931"/>
            <a:ext cx="10515600" cy="779489"/>
          </a:xfrm>
        </p:spPr>
        <p:txBody>
          <a:bodyPr>
            <a:normAutofit/>
          </a:bodyPr>
          <a:lstStyle/>
          <a:p>
            <a:r>
              <a:rPr lang="uk-UA" b="1" i="1" dirty="0">
                <a:solidFill>
                  <a:srgbClr val="C00000"/>
                </a:solidFill>
              </a:rPr>
              <a:t>                              </a:t>
            </a:r>
            <a:r>
              <a:rPr lang="uk-UA" b="1" i="1" dirty="0">
                <a:solidFill>
                  <a:srgbClr val="C00000"/>
                </a:solidFill>
                <a:latin typeface="+mn-lt"/>
              </a:rPr>
              <a:t>Пригадуємо</a:t>
            </a:r>
          </a:p>
        </p:txBody>
      </p:sp>
      <p:sp>
        <p:nvSpPr>
          <p:cNvPr id="5" name="Прямокутник: округлені кути 4">
            <a:extLst>
              <a:ext uri="{FF2B5EF4-FFF2-40B4-BE49-F238E27FC236}">
                <a16:creationId xmlns:a16="http://schemas.microsoft.com/office/drawing/2014/main" id="{B1CA7CA6-C270-458D-ACC3-DA84794FC7B9}"/>
              </a:ext>
            </a:extLst>
          </p:cNvPr>
          <p:cNvSpPr/>
          <p:nvPr/>
        </p:nvSpPr>
        <p:spPr>
          <a:xfrm>
            <a:off x="838200" y="884419"/>
            <a:ext cx="10404422" cy="49917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sz="2400" dirty="0"/>
          </a:p>
          <a:p>
            <a:pPr algn="ctr"/>
            <a:r>
              <a:rPr lang="uk-UA" sz="4000" dirty="0" err="1">
                <a:solidFill>
                  <a:schemeClr val="tx1"/>
                </a:solidFill>
              </a:rPr>
              <a:t>Випишіть</a:t>
            </a:r>
            <a:r>
              <a:rPr lang="uk-UA" sz="4000" dirty="0">
                <a:solidFill>
                  <a:schemeClr val="tx1"/>
                </a:solidFill>
              </a:rPr>
              <a:t> словосполучення, вжиті у переносному значенні</a:t>
            </a:r>
          </a:p>
          <a:p>
            <a:pPr algn="ctr"/>
            <a:r>
              <a:rPr lang="uk-UA" sz="4000" dirty="0">
                <a:solidFill>
                  <a:schemeClr val="accent2">
                    <a:lumMod val="50000"/>
                  </a:schemeClr>
                </a:solidFill>
              </a:rPr>
              <a:t>Холодний вітер, гостре словечко, золота осінь, летять птахи, золотий ланцюжок, летить час, холодний погляд.</a:t>
            </a:r>
          </a:p>
          <a:p>
            <a:pPr algn="ctr"/>
            <a:r>
              <a:rPr lang="uk-UA" sz="4000" dirty="0">
                <a:solidFill>
                  <a:schemeClr val="tx1"/>
                </a:solidFill>
              </a:rPr>
              <a:t>З одним із словосполучень, вжитих у переносному значенні, складіть і запишіть речення.</a:t>
            </a:r>
          </a:p>
          <a:p>
            <a:pPr algn="ctr"/>
            <a:endParaRPr lang="uk-UA" sz="2000" dirty="0"/>
          </a:p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08196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931"/>
            <a:ext cx="10515600" cy="779489"/>
          </a:xfrm>
        </p:spPr>
        <p:txBody>
          <a:bodyPr>
            <a:normAutofit/>
          </a:bodyPr>
          <a:lstStyle/>
          <a:p>
            <a:r>
              <a:rPr lang="uk-UA" b="1" i="1" dirty="0">
                <a:solidFill>
                  <a:srgbClr val="C00000"/>
                </a:solidFill>
              </a:rPr>
              <a:t>                              </a:t>
            </a:r>
            <a:r>
              <a:rPr lang="uk-UA" b="1" i="1" dirty="0">
                <a:solidFill>
                  <a:srgbClr val="C00000"/>
                </a:solidFill>
                <a:latin typeface="+mn-lt"/>
              </a:rPr>
              <a:t>Пригадуємо</a:t>
            </a:r>
          </a:p>
        </p:txBody>
      </p:sp>
      <p:sp>
        <p:nvSpPr>
          <p:cNvPr id="6" name="Прямокутник: округлені кути 5">
            <a:extLst>
              <a:ext uri="{FF2B5EF4-FFF2-40B4-BE49-F238E27FC236}">
                <a16:creationId xmlns:a16="http://schemas.microsoft.com/office/drawing/2014/main" id="{76FF0875-9CAB-49F9-934E-2E7892CFF550}"/>
              </a:ext>
            </a:extLst>
          </p:cNvPr>
          <p:cNvSpPr/>
          <p:nvPr/>
        </p:nvSpPr>
        <p:spPr>
          <a:xfrm>
            <a:off x="149902" y="779489"/>
            <a:ext cx="11887200" cy="54376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uk-UA" sz="4000" dirty="0"/>
              <a:t>      Прочитайте прислів’я та приказки</a:t>
            </a:r>
          </a:p>
          <a:p>
            <a:r>
              <a:rPr lang="uk-UA" sz="4000" dirty="0">
                <a:solidFill>
                  <a:schemeClr val="accent2">
                    <a:lumMod val="50000"/>
                  </a:schemeClr>
                </a:solidFill>
              </a:rPr>
              <a:t>Біда ходить не одна, а з собою горе водить.</a:t>
            </a:r>
          </a:p>
          <a:p>
            <a:r>
              <a:rPr lang="uk-UA" sz="4000" dirty="0">
                <a:solidFill>
                  <a:schemeClr val="accent2">
                    <a:lumMod val="50000"/>
                  </a:schemeClr>
                </a:solidFill>
              </a:rPr>
              <a:t>Ледар та нероба – їм свято і в понеділок.</a:t>
            </a:r>
          </a:p>
          <a:p>
            <a:r>
              <a:rPr lang="uk-UA" sz="4000" dirty="0">
                <a:solidFill>
                  <a:schemeClr val="accent2">
                    <a:lumMod val="50000"/>
                  </a:schemeClr>
                </a:solidFill>
              </a:rPr>
              <a:t>Праця чоловіка годує, а лінь марнує.</a:t>
            </a:r>
          </a:p>
          <a:p>
            <a:r>
              <a:rPr lang="uk-UA" sz="4000" dirty="0">
                <a:solidFill>
                  <a:schemeClr val="accent2">
                    <a:lumMod val="50000"/>
                  </a:schemeClr>
                </a:solidFill>
              </a:rPr>
              <a:t>Старість – черепашкою, а молодість – пташкою.</a:t>
            </a:r>
          </a:p>
          <a:p>
            <a:r>
              <a:rPr lang="uk-UA" sz="4000" dirty="0">
                <a:solidFill>
                  <a:schemeClr val="tx1"/>
                </a:solidFill>
              </a:rPr>
              <a:t>-</a:t>
            </a:r>
            <a:r>
              <a:rPr lang="uk-UA" sz="4000" dirty="0">
                <a:solidFill>
                  <a:srgbClr val="C00000"/>
                </a:solidFill>
              </a:rPr>
              <a:t>   </a:t>
            </a:r>
            <a:r>
              <a:rPr lang="uk-UA" sz="4000" dirty="0">
                <a:solidFill>
                  <a:schemeClr val="tx1"/>
                </a:solidFill>
              </a:rPr>
              <a:t>Визначте синоніми та антоніми</a:t>
            </a:r>
          </a:p>
          <a:p>
            <a:r>
              <a:rPr lang="uk-UA" sz="4000" dirty="0">
                <a:solidFill>
                  <a:schemeClr val="tx1"/>
                </a:solidFill>
              </a:rPr>
              <a:t>- Пригадайте своє прислів’я з синонімами чи антонімами.</a:t>
            </a:r>
          </a:p>
        </p:txBody>
      </p:sp>
    </p:spTree>
    <p:extLst>
      <p:ext uri="{BB962C8B-B14F-4D97-AF65-F5344CB8AC3E}">
        <p14:creationId xmlns:p14="http://schemas.microsoft.com/office/powerpoint/2010/main" val="3592001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931"/>
            <a:ext cx="10515600" cy="779489"/>
          </a:xfrm>
        </p:spPr>
        <p:txBody>
          <a:bodyPr>
            <a:normAutofit/>
          </a:bodyPr>
          <a:lstStyle/>
          <a:p>
            <a:r>
              <a:rPr lang="uk-UA" b="1" i="1" dirty="0">
                <a:solidFill>
                  <a:srgbClr val="C00000"/>
                </a:solidFill>
              </a:rPr>
              <a:t>                              </a:t>
            </a:r>
            <a:r>
              <a:rPr lang="uk-UA" b="1" i="1" dirty="0">
                <a:solidFill>
                  <a:srgbClr val="C00000"/>
                </a:solidFill>
                <a:latin typeface="+mn-lt"/>
              </a:rPr>
              <a:t>Пригадуємо</a:t>
            </a:r>
          </a:p>
        </p:txBody>
      </p:sp>
      <p:sp>
        <p:nvSpPr>
          <p:cNvPr id="7" name="Прямокутник: округлені кути 6">
            <a:extLst>
              <a:ext uri="{FF2B5EF4-FFF2-40B4-BE49-F238E27FC236}">
                <a16:creationId xmlns:a16="http://schemas.microsoft.com/office/drawing/2014/main" id="{D9583261-B870-4D82-8CC9-5DBA60ECC005}"/>
              </a:ext>
            </a:extLst>
          </p:cNvPr>
          <p:cNvSpPr/>
          <p:nvPr/>
        </p:nvSpPr>
        <p:spPr>
          <a:xfrm>
            <a:off x="149903" y="884419"/>
            <a:ext cx="11857218" cy="536647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000" dirty="0"/>
              <a:t>Утворити сполучення «загальна назва + власна », дібравши відповідні іменники.</a:t>
            </a:r>
          </a:p>
          <a:p>
            <a:r>
              <a:rPr lang="uk-UA" sz="4000" dirty="0">
                <a:solidFill>
                  <a:schemeClr val="accent2">
                    <a:lumMod val="50000"/>
                  </a:schemeClr>
                </a:solidFill>
              </a:rPr>
              <a:t>… Пушок,  Азовське …, … Львів, поетеса …, річка …,  … Говерла, … Меркурій, вулиця …   .</a:t>
            </a:r>
          </a:p>
          <a:p>
            <a:pPr algn="ctr"/>
            <a:r>
              <a:rPr lang="uk-UA" sz="4000" dirty="0">
                <a:solidFill>
                  <a:schemeClr val="tx1"/>
                </a:solidFill>
              </a:rPr>
              <a:t>З одним із словосполучень скласти  і записати речення. Визначити основу речення.</a:t>
            </a:r>
          </a:p>
        </p:txBody>
      </p:sp>
    </p:spTree>
    <p:extLst>
      <p:ext uri="{BB962C8B-B14F-4D97-AF65-F5344CB8AC3E}">
        <p14:creationId xmlns:p14="http://schemas.microsoft.com/office/powerpoint/2010/main" val="40993428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8905"/>
            <a:ext cx="10515600" cy="965684"/>
          </a:xfrm>
        </p:spPr>
        <p:txBody>
          <a:bodyPr/>
          <a:lstStyle/>
          <a:p>
            <a:pPr algn="ctr"/>
            <a:r>
              <a:rPr lang="uk-UA" b="1" i="1" dirty="0">
                <a:solidFill>
                  <a:srgbClr val="C00000"/>
                </a:solidFill>
                <a:latin typeface="+mn-lt"/>
              </a:rPr>
              <a:t>Словникова робота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AE143E0-7B87-4C06-B6C8-6F7B0FB1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296" y="934278"/>
            <a:ext cx="11529391" cy="574481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4000" b="1" i="1" dirty="0"/>
              <a:t>Ребус, </a:t>
            </a:r>
          </a:p>
          <a:p>
            <a:pPr marL="0" indent="0">
              <a:buNone/>
            </a:pPr>
            <a:r>
              <a:rPr lang="uk-UA" sz="4000" b="1" i="1" dirty="0"/>
              <a:t>         іменини, </a:t>
            </a:r>
          </a:p>
          <a:p>
            <a:pPr marL="0" indent="0">
              <a:buNone/>
            </a:pPr>
            <a:r>
              <a:rPr lang="uk-UA" sz="4000" b="1" i="1" dirty="0"/>
              <a:t>                      дельфін,</a:t>
            </a:r>
          </a:p>
          <a:p>
            <a:pPr marL="0" indent="0">
              <a:buNone/>
            </a:pPr>
            <a:r>
              <a:rPr lang="uk-UA" sz="4000" b="1" i="1" dirty="0"/>
              <a:t>                                    іній,</a:t>
            </a:r>
          </a:p>
          <a:p>
            <a:pPr marL="0" indent="0">
              <a:buNone/>
            </a:pPr>
            <a:r>
              <a:rPr lang="uk-UA" sz="4000" b="1" i="1" dirty="0"/>
              <a:t>                                        чорнозем,  </a:t>
            </a:r>
          </a:p>
          <a:p>
            <a:pPr marL="0" indent="0">
              <a:buNone/>
            </a:pPr>
            <a:r>
              <a:rPr lang="uk-UA" sz="4000" b="1" i="1" dirty="0"/>
              <a:t>                                                        </a:t>
            </a:r>
            <a:r>
              <a:rPr lang="uk-UA" sz="4000" b="1" i="1" dirty="0" err="1"/>
              <a:t>ирій</a:t>
            </a:r>
            <a:r>
              <a:rPr lang="uk-UA" sz="4000" b="1" i="1" dirty="0"/>
              <a:t>, </a:t>
            </a:r>
          </a:p>
          <a:p>
            <a:pPr marL="0" indent="0">
              <a:buNone/>
            </a:pPr>
            <a:r>
              <a:rPr lang="uk-UA" sz="4000" b="1" i="1" dirty="0"/>
              <a:t>                                                             лелека, </a:t>
            </a:r>
          </a:p>
          <a:p>
            <a:pPr marL="0" indent="0">
              <a:buNone/>
            </a:pPr>
            <a:r>
              <a:rPr lang="uk-UA" sz="4000" b="1" i="1" dirty="0"/>
              <a:t>                                                                        океан</a:t>
            </a:r>
          </a:p>
        </p:txBody>
      </p:sp>
    </p:spTree>
    <p:extLst>
      <p:ext uri="{BB962C8B-B14F-4D97-AF65-F5344CB8AC3E}">
        <p14:creationId xmlns:p14="http://schemas.microsoft.com/office/powerpoint/2010/main" val="3953216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     </a:t>
            </a:r>
            <a:r>
              <a:rPr lang="uk-UA" b="1" i="1" dirty="0"/>
              <a:t>Тема уроку </a:t>
            </a:r>
            <a:br>
              <a:rPr lang="uk-UA" b="1" i="1" dirty="0"/>
            </a:br>
            <a:r>
              <a:rPr lang="uk-UA" b="1" i="1" dirty="0"/>
              <a:t>                     </a:t>
            </a:r>
            <a:r>
              <a:rPr lang="uk-UA" sz="4800" b="1" i="1" dirty="0">
                <a:solidFill>
                  <a:srgbClr val="C00000"/>
                </a:solidFill>
                <a:latin typeface="+mn-lt"/>
              </a:rPr>
              <a:t>Рід  і  число  іменників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AE143E0-7B87-4C06-B6C8-6F7B0FB1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i="1" dirty="0">
                <a:solidFill>
                  <a:schemeClr val="accent6">
                    <a:lumMod val="50000"/>
                  </a:schemeClr>
                </a:solidFill>
              </a:rPr>
              <a:t>      Вправа «Незакінчене речення»</a:t>
            </a:r>
          </a:p>
          <a:p>
            <a:pPr marL="0" indent="0" algn="ctr">
              <a:buNone/>
            </a:pPr>
            <a:endParaRPr lang="uk-UA" sz="4400" b="1" i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uk-UA" sz="4400" b="1" i="1" dirty="0">
                <a:solidFill>
                  <a:srgbClr val="C00000"/>
                </a:solidFill>
              </a:rPr>
              <a:t>Я знаю, що іменник …</a:t>
            </a:r>
          </a:p>
        </p:txBody>
      </p:sp>
    </p:spTree>
    <p:extLst>
      <p:ext uri="{BB962C8B-B14F-4D97-AF65-F5344CB8AC3E}">
        <p14:creationId xmlns:p14="http://schemas.microsoft.com/office/powerpoint/2010/main" val="3708976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2643810"/>
          </a:xfrm>
        </p:spPr>
        <p:txBody>
          <a:bodyPr/>
          <a:lstStyle/>
          <a:p>
            <a:r>
              <a:rPr lang="uk-UA" b="1" i="1" dirty="0">
                <a:solidFill>
                  <a:srgbClr val="C00000"/>
                </a:solidFill>
                <a:latin typeface="+mn-lt"/>
              </a:rPr>
              <a:t>                           Рід іменників:</a:t>
            </a:r>
            <a:br>
              <a:rPr lang="uk-UA" b="1" i="1" dirty="0">
                <a:solidFill>
                  <a:srgbClr val="C00000"/>
                </a:solidFill>
                <a:latin typeface="+mn-lt"/>
              </a:rPr>
            </a:br>
            <a:r>
              <a:rPr lang="uk-UA" b="1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чоловічий            жіночий          середній</a:t>
            </a:r>
            <a:br>
              <a:rPr lang="uk-UA" b="1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</a:br>
            <a:r>
              <a:rPr lang="uk-UA" b="1" i="1" dirty="0">
                <a:solidFill>
                  <a:schemeClr val="accent6">
                    <a:lumMod val="50000"/>
                  </a:schemeClr>
                </a:solidFill>
                <a:latin typeface="+mn-lt"/>
              </a:rPr>
              <a:t>   </a:t>
            </a:r>
            <a:r>
              <a:rPr lang="uk-UA" b="1" i="1" dirty="0">
                <a:solidFill>
                  <a:srgbClr val="C00000"/>
                </a:solidFill>
                <a:latin typeface="+mn-lt"/>
              </a:rPr>
              <a:t>(</a:t>
            </a:r>
            <a:r>
              <a:rPr lang="uk-UA" b="1" i="1" dirty="0" err="1">
                <a:solidFill>
                  <a:srgbClr val="C00000"/>
                </a:solidFill>
                <a:latin typeface="+mn-lt"/>
              </a:rPr>
              <a:t>Ч.р</a:t>
            </a:r>
            <a:r>
              <a:rPr lang="uk-UA" b="1" i="1" dirty="0">
                <a:solidFill>
                  <a:srgbClr val="C00000"/>
                </a:solidFill>
                <a:latin typeface="+mn-lt"/>
              </a:rPr>
              <a:t>.)                   ( </a:t>
            </a:r>
            <a:r>
              <a:rPr lang="uk-UA" b="1" i="1" dirty="0" err="1">
                <a:solidFill>
                  <a:srgbClr val="C00000"/>
                </a:solidFill>
                <a:latin typeface="+mn-lt"/>
              </a:rPr>
              <a:t>Ж.р</a:t>
            </a:r>
            <a:r>
              <a:rPr lang="uk-UA" b="1" i="1" dirty="0">
                <a:solidFill>
                  <a:srgbClr val="C00000"/>
                </a:solidFill>
                <a:latin typeface="+mn-lt"/>
              </a:rPr>
              <a:t>.)                 ( </a:t>
            </a:r>
            <a:r>
              <a:rPr lang="uk-UA" b="1" i="1" dirty="0" err="1">
                <a:solidFill>
                  <a:srgbClr val="C00000"/>
                </a:solidFill>
                <a:latin typeface="+mn-lt"/>
              </a:rPr>
              <a:t>С.р</a:t>
            </a:r>
            <a:r>
              <a:rPr lang="uk-UA" b="1" i="1" dirty="0">
                <a:solidFill>
                  <a:srgbClr val="C00000"/>
                </a:solidFill>
                <a:latin typeface="+mn-lt"/>
              </a:rPr>
              <a:t>.)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AE143E0-7B87-4C06-B6C8-6F7B0FB1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2862470"/>
            <a:ext cx="10515599" cy="33144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i="1" dirty="0">
                <a:solidFill>
                  <a:schemeClr val="accent6">
                    <a:lumMod val="50000"/>
                  </a:schemeClr>
                </a:solidFill>
              </a:rPr>
              <a:t>Число іменників</a:t>
            </a:r>
          </a:p>
          <a:p>
            <a:pPr marL="0" indent="0" algn="ctr">
              <a:buNone/>
            </a:pPr>
            <a:r>
              <a:rPr lang="uk-UA" sz="4400" b="1" i="1" dirty="0">
                <a:solidFill>
                  <a:srgbClr val="C00000"/>
                </a:solidFill>
              </a:rPr>
              <a:t>Однина                       Множина</a:t>
            </a:r>
          </a:p>
          <a:p>
            <a:pPr marL="0" indent="0" algn="ctr">
              <a:buNone/>
            </a:pPr>
            <a:r>
              <a:rPr lang="uk-UA" sz="4400" b="1" i="1" dirty="0">
                <a:solidFill>
                  <a:schemeClr val="accent6">
                    <a:lumMod val="50000"/>
                  </a:schemeClr>
                </a:solidFill>
              </a:rPr>
              <a:t>Запам’ятай! </a:t>
            </a:r>
          </a:p>
          <a:p>
            <a:pPr marL="0" indent="0" algn="ctr">
              <a:buNone/>
            </a:pPr>
            <a:r>
              <a:rPr lang="uk-UA" sz="4400" b="1" i="1" dirty="0">
                <a:solidFill>
                  <a:srgbClr val="C00000"/>
                </a:solidFill>
              </a:rPr>
              <a:t>У множині рід іменника не визначається</a:t>
            </a:r>
          </a:p>
        </p:txBody>
      </p:sp>
    </p:spTree>
    <p:extLst>
      <p:ext uri="{BB962C8B-B14F-4D97-AF65-F5344CB8AC3E}">
        <p14:creationId xmlns:p14="http://schemas.microsoft.com/office/powerpoint/2010/main" val="159587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E0F5012-91E5-4E46-84CE-5EB766D68C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0B3AD06-8EAB-4619-B17B-2D1E7BB6E9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              </a:t>
            </a:r>
          </a:p>
        </p:txBody>
      </p:sp>
      <p:sp>
        <p:nvSpPr>
          <p:cNvPr id="3" name="Місце для вмісту 2">
            <a:extLst>
              <a:ext uri="{FF2B5EF4-FFF2-40B4-BE49-F238E27FC236}">
                <a16:creationId xmlns:a16="http://schemas.microsoft.com/office/drawing/2014/main" id="{CAE143E0-7B87-4C06-B6C8-6F7B0FB1C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5" y="1134566"/>
            <a:ext cx="11430000" cy="504239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i="1" dirty="0">
                <a:solidFill>
                  <a:schemeClr val="accent6">
                    <a:lumMod val="50000"/>
                  </a:schemeClr>
                </a:solidFill>
              </a:rPr>
              <a:t>Тренажер, с. 32,  вправа 78</a:t>
            </a:r>
          </a:p>
          <a:p>
            <a:pPr marL="0" indent="0" algn="ctr">
              <a:buNone/>
            </a:pPr>
            <a:r>
              <a:rPr lang="uk-UA" sz="4400" b="1" i="1" dirty="0"/>
              <a:t>Підкреслити  в тексті  іменники.</a:t>
            </a:r>
          </a:p>
          <a:p>
            <a:pPr marL="0" indent="0" algn="ctr">
              <a:buNone/>
            </a:pPr>
            <a:endParaRPr lang="uk-UA" sz="4400" b="1" i="1" dirty="0"/>
          </a:p>
          <a:p>
            <a:pPr marL="0" indent="0" algn="ctr">
              <a:buNone/>
            </a:pPr>
            <a:r>
              <a:rPr lang="uk-UA" sz="4400" b="1" i="1" dirty="0"/>
              <a:t> Визначити їх число.</a:t>
            </a:r>
          </a:p>
          <a:p>
            <a:pPr marL="0" indent="0" algn="ctr">
              <a:buNone/>
            </a:pPr>
            <a:endParaRPr lang="uk-UA" sz="4400" b="1" i="1" dirty="0"/>
          </a:p>
          <a:p>
            <a:pPr marL="0" indent="0" algn="ctr">
              <a:buNone/>
            </a:pPr>
            <a:r>
              <a:rPr lang="uk-UA" sz="4400" b="1" i="1" dirty="0"/>
              <a:t>У іменниках вжитих в однині визначити рід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DC5612C-509A-479E-80AF-7B3CD8FAD369}"/>
              </a:ext>
            </a:extLst>
          </p:cNvPr>
          <p:cNvSpPr txBox="1"/>
          <p:nvPr/>
        </p:nvSpPr>
        <p:spPr>
          <a:xfrm>
            <a:off x="1451113" y="365125"/>
            <a:ext cx="940241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i="1" dirty="0">
                <a:solidFill>
                  <a:srgbClr val="C00000"/>
                </a:solidFill>
              </a:rPr>
              <a:t>Працюємо   в   парах</a:t>
            </a:r>
          </a:p>
        </p:txBody>
      </p:sp>
    </p:spTree>
    <p:extLst>
      <p:ext uri="{BB962C8B-B14F-4D97-AF65-F5344CB8AC3E}">
        <p14:creationId xmlns:p14="http://schemas.microsoft.com/office/powerpoint/2010/main" val="32020684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469</Words>
  <Application>Microsoft Office PowerPoint</Application>
  <PresentationFormat>Широкий екран</PresentationFormat>
  <Paragraphs>83</Paragraphs>
  <Slides>19</Slides>
  <Notes>3</Notes>
  <HiddenSlides>0</HiddenSlides>
  <MMClips>1</MMClips>
  <ScaleCrop>false</ScaleCrop>
  <HeadingPairs>
    <vt:vector size="6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Тема Office</vt:lpstr>
      <vt:lpstr>Українська мова</vt:lpstr>
      <vt:lpstr>Вправа «Очікування»</vt:lpstr>
      <vt:lpstr>                              Пригадуємо</vt:lpstr>
      <vt:lpstr>                              Пригадуємо</vt:lpstr>
      <vt:lpstr>                              Пригадуємо</vt:lpstr>
      <vt:lpstr>Словникова робота</vt:lpstr>
      <vt:lpstr>     Тема уроку                       Рід  і  число  іменників</vt:lpstr>
      <vt:lpstr>                           Рід іменників: чоловічий            жіночий          середній    (Ч.р.)                   ( Ж.р.)                 ( С.р.)</vt:lpstr>
      <vt:lpstr>              </vt:lpstr>
      <vt:lpstr>Два – чотири – всі разом!</vt:lpstr>
      <vt:lpstr>Два – чотири – всі разом!</vt:lpstr>
      <vt:lpstr>Хвилинка відпочинку</vt:lpstr>
      <vt:lpstr>Презентація PowerPoint</vt:lpstr>
      <vt:lpstr>        Гра «Не помились»</vt:lpstr>
      <vt:lpstr>  Хвилинка поезії</vt:lpstr>
      <vt:lpstr>                      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Українська мова</dc:title>
  <dc:creator>MARY</dc:creator>
  <cp:lastModifiedBy>MARY</cp:lastModifiedBy>
  <cp:revision>22</cp:revision>
  <dcterms:created xsi:type="dcterms:W3CDTF">2019-11-09T17:14:20Z</dcterms:created>
  <dcterms:modified xsi:type="dcterms:W3CDTF">2019-11-11T19:43:27Z</dcterms:modified>
</cp:coreProperties>
</file>