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AEC4440-5769-4D79-845C-79D15B3F573A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4FBD865-EC71-402A-89A1-9C6860DAC6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92;&#1110;&#1079;&#1082;&#1091;&#1083;&#1100;&#1090;&#1093;&#1074;&#1080;&#1083;&#1080;&#1085;&#1082;\&#1060;&#1110;&#1079;&#1082;&#1091;&#1083;&#1100;&#1090;&#1093;&#1074;&#1080;&#1083;&#1080;&#1085;&#1082;&#1072;%20&#1056;&#1072;&#1081;&#1076;&#1091;&#1075;&#1072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636912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solidFill>
                  <a:schemeClr val="tx1"/>
                </a:solidFill>
                <a:latin typeface="Comic Sans MS" pitchFamily="66" charset="0"/>
              </a:rPr>
              <a:t>УРОК УКРАЇНСЬКОЇ МОВИ</a:t>
            </a:r>
            <a:endParaRPr lang="ru-RU" sz="6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Picture 2" descr="http://s20.rimg.info/bb21f2bed22e5f66c87a92670f25784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140968"/>
            <a:ext cx="2736304" cy="3310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7030A0"/>
                </a:solidFill>
                <a:latin typeface="Comic Sans MS" pitchFamily="66" charset="0"/>
              </a:rPr>
              <a:t>Самостійна робота</a:t>
            </a:r>
            <a:endParaRPr lang="ru-RU" sz="5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47800"/>
            <a:ext cx="8244408" cy="5221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Група </a:t>
            </a:r>
            <a:r>
              <a:rPr lang="uk-UA" sz="4800" b="1" dirty="0" err="1" smtClean="0">
                <a:solidFill>
                  <a:srgbClr val="FF0000"/>
                </a:solidFill>
                <a:latin typeface="Comic Sans MS" pitchFamily="66" charset="0"/>
              </a:rPr>
              <a:t>“Ми</a:t>
            </a: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uk-UA" sz="4800" b="1" dirty="0" err="1" smtClean="0">
                <a:solidFill>
                  <a:srgbClr val="FF0000"/>
                </a:solidFill>
                <a:latin typeface="Comic Sans MS" pitchFamily="66" charset="0"/>
              </a:rPr>
              <a:t>самі”</a:t>
            </a: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uk-UA" sz="4800" b="1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uk-UA" sz="4800" b="1" dirty="0" smtClean="0">
                <a:latin typeface="Comic Sans MS" pitchFamily="66" charset="0"/>
              </a:rPr>
              <a:t>Вправа 439, с. 174;</a:t>
            </a:r>
          </a:p>
          <a:p>
            <a:pPr>
              <a:buNone/>
            </a:pPr>
            <a:r>
              <a:rPr lang="uk-UA" sz="4800" b="1" dirty="0" smtClean="0">
                <a:solidFill>
                  <a:srgbClr val="FF6600"/>
                </a:solidFill>
                <a:latin typeface="Comic Sans MS" pitchFamily="66" charset="0"/>
              </a:rPr>
              <a:t>Група </a:t>
            </a:r>
            <a:r>
              <a:rPr lang="uk-UA" sz="4800" b="1" dirty="0" err="1" smtClean="0">
                <a:solidFill>
                  <a:srgbClr val="FF6600"/>
                </a:solidFill>
                <a:latin typeface="Comic Sans MS" pitchFamily="66" charset="0"/>
              </a:rPr>
              <a:t>“Творча”</a:t>
            </a:r>
            <a:r>
              <a:rPr lang="uk-UA" sz="4800" b="1" dirty="0" smtClean="0">
                <a:solidFill>
                  <a:srgbClr val="FF6600"/>
                </a:solidFill>
                <a:latin typeface="Comic Sans MS" pitchFamily="66" charset="0"/>
              </a:rPr>
              <a:t> </a:t>
            </a:r>
            <a:endParaRPr lang="uk-UA" sz="48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800" b="1" dirty="0" smtClean="0">
                <a:latin typeface="Comic Sans MS" pitchFamily="66" charset="0"/>
              </a:rPr>
              <a:t>Вправа 438, с. 174.</a:t>
            </a:r>
          </a:p>
          <a:p>
            <a:pPr algn="ctr">
              <a:buNone/>
            </a:pPr>
            <a:r>
              <a:rPr lang="uk-UA" sz="4800" b="1" i="1" dirty="0" smtClean="0"/>
              <a:t>Доповни текст про те, що роблять мамині руки</a:t>
            </a:r>
            <a:endParaRPr lang="ru-RU" sz="4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24340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  <a:latin typeface="Comic Sans MS" pitchFamily="66" charset="0"/>
              </a:rPr>
              <a:t>Домашнє завдання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08720"/>
            <a:ext cx="8172400" cy="4800600"/>
          </a:xfrm>
        </p:spPr>
        <p:txBody>
          <a:bodyPr>
            <a:noAutofit/>
          </a:bodyPr>
          <a:lstStyle/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1. Виписати 3 речення з</a:t>
            </a:r>
          </a:p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художньої книги, підкреслити</a:t>
            </a:r>
          </a:p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в них дієслова та визначити їх</a:t>
            </a:r>
          </a:p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час.</a:t>
            </a:r>
          </a:p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2. Скласти письмову розповідь</a:t>
            </a:r>
          </a:p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про те, як ти допомагаєш</a:t>
            </a:r>
          </a:p>
          <a:p>
            <a:pPr marL="596646" indent="-514350">
              <a:buNone/>
            </a:pPr>
            <a:r>
              <a:rPr lang="uk-UA" sz="3400" b="1" dirty="0" smtClean="0">
                <a:latin typeface="Comic Sans MS" pitchFamily="66" charset="0"/>
              </a:rPr>
              <a:t>мамі. Вправа 440, с.175</a:t>
            </a:r>
          </a:p>
          <a:p>
            <a:pPr marL="596646" indent="-514350" algn="ctr">
              <a:buNone/>
            </a:pPr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Для Сергія</a:t>
            </a:r>
          </a:p>
          <a:p>
            <a:pPr marL="596646" indent="-514350" algn="ctr">
              <a:buNone/>
            </a:pPr>
            <a:r>
              <a:rPr lang="uk-UA" sz="5400" b="1" dirty="0" smtClean="0">
                <a:latin typeface="Comic Sans MS" pitchFamily="66" charset="0"/>
              </a:rPr>
              <a:t>Вправа 470, с. 111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556792"/>
            <a:ext cx="7704856" cy="1872208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Comic Sans MS" pitchFamily="66" charset="0"/>
              </a:rPr>
              <a:t>Молодці</a:t>
            </a:r>
            <a:r>
              <a:rPr lang="en-US" sz="6600" b="1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ru-RU" sz="6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Picture 2" descr="http://liubavyshka.ru/_ph/131/2/2382489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293096"/>
            <a:ext cx="3170067" cy="1858889"/>
          </a:xfrm>
          <a:prstGeom prst="rect">
            <a:avLst/>
          </a:prstGeom>
          <a:noFill/>
        </p:spPr>
      </p:pic>
      <p:pic>
        <p:nvPicPr>
          <p:cNvPr id="4" name="Picture 4" descr="http://liubavyshka.ru/_ph/4/2/950678331.gif?140518922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077072"/>
            <a:ext cx="308015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Comic Sans MS" pitchFamily="66" charset="0"/>
              </a:rPr>
              <a:t>Де</a:t>
            </a:r>
            <a:r>
              <a:rPr lang="uk-UA" sz="6600" b="1" dirty="0" smtClean="0">
                <a:solidFill>
                  <a:schemeClr val="tx1"/>
                </a:solidFill>
                <a:latin typeface="Comic Sans MS" pitchFamily="66" charset="0"/>
              </a:rPr>
              <a:t>віз уроку:</a:t>
            </a:r>
            <a:endParaRPr lang="ru-RU" sz="6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8100392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solidFill>
                  <a:srgbClr val="002060"/>
                </a:solidFill>
                <a:latin typeface="Comic Sans MS" pitchFamily="66" charset="0"/>
              </a:rPr>
              <a:t>Рідну мову буду вивчати,</a:t>
            </a:r>
          </a:p>
          <a:p>
            <a:pPr algn="ctr">
              <a:buNone/>
            </a:pPr>
            <a:r>
              <a:rPr lang="uk-UA" sz="4800" b="1" dirty="0" smtClean="0">
                <a:solidFill>
                  <a:srgbClr val="002060"/>
                </a:solidFill>
                <a:latin typeface="Comic Sans MS" pitchFamily="66" charset="0"/>
              </a:rPr>
              <a:t>Її берегти і поважати.</a:t>
            </a:r>
            <a:endParaRPr lang="ru-RU" sz="4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8914" name="Picture 2" descr="http://school.xvatit.com/images/b/ba/%D0%9A%D0%B0%D0%BB%D0%B8%D0%BD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645024"/>
            <a:ext cx="269692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171400"/>
            <a:ext cx="7674056" cy="1642194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7030A0"/>
                </a:solidFill>
                <a:latin typeface="Comic Sans MS" pitchFamily="66" charset="0"/>
              </a:rPr>
              <a:t>Перевірка домашнього завдання</a:t>
            </a:r>
            <a:endParaRPr lang="ru-RU" sz="4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6"/>
            <a:ext cx="8424936" cy="41155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400" b="1" dirty="0" smtClean="0"/>
              <a:t>Вправа 436, с. 173</a:t>
            </a:r>
          </a:p>
          <a:p>
            <a:pPr>
              <a:buNone/>
            </a:pPr>
            <a:r>
              <a:rPr lang="uk-UA" sz="4400" b="1" dirty="0" smtClean="0"/>
              <a:t>Вишиває (що робить?) – </a:t>
            </a:r>
            <a:r>
              <a:rPr lang="uk-UA" sz="4400" b="1" dirty="0" err="1" smtClean="0"/>
              <a:t>теп</a:t>
            </a:r>
            <a:r>
              <a:rPr lang="uk-UA" sz="4400" b="1" dirty="0" smtClean="0"/>
              <a:t>. час</a:t>
            </a:r>
            <a:r>
              <a:rPr lang="uk-UA" sz="4400" b="1" dirty="0" smtClean="0"/>
              <a:t>;</a:t>
            </a:r>
          </a:p>
          <a:p>
            <a:pPr>
              <a:buNone/>
            </a:pPr>
            <a:r>
              <a:rPr lang="uk-UA" sz="4400" b="1" dirty="0" smtClean="0"/>
              <a:t>Ростуть (що роблять?) – </a:t>
            </a:r>
            <a:r>
              <a:rPr lang="uk-UA" sz="4400" b="1" dirty="0" err="1" smtClean="0"/>
              <a:t>теп</a:t>
            </a:r>
            <a:r>
              <a:rPr lang="uk-UA" sz="4400" b="1" dirty="0" smtClean="0"/>
              <a:t>. час</a:t>
            </a:r>
            <a:r>
              <a:rPr lang="uk-UA" sz="4400" b="1" dirty="0" smtClean="0"/>
              <a:t>;</a:t>
            </a:r>
          </a:p>
          <a:p>
            <a:pPr>
              <a:buNone/>
            </a:pPr>
            <a:r>
              <a:rPr lang="uk-UA" sz="4400" b="1" dirty="0" smtClean="0"/>
              <a:t>Зветься (що робить?) – </a:t>
            </a:r>
            <a:r>
              <a:rPr lang="uk-UA" sz="4400" b="1" dirty="0" err="1" smtClean="0"/>
              <a:t>теп</a:t>
            </a:r>
            <a:r>
              <a:rPr lang="uk-UA" sz="4400" b="1" dirty="0" smtClean="0"/>
              <a:t>. час;</a:t>
            </a:r>
          </a:p>
          <a:p>
            <a:pPr>
              <a:buNone/>
            </a:pPr>
            <a:r>
              <a:rPr lang="uk-UA" sz="4400" b="1" dirty="0" smtClean="0"/>
              <a:t>Любимо (що робимо?) – </a:t>
            </a:r>
            <a:r>
              <a:rPr lang="uk-UA" sz="4400" b="1" dirty="0" err="1" smtClean="0"/>
              <a:t>теп</a:t>
            </a:r>
            <a:r>
              <a:rPr lang="uk-UA" sz="4400" b="1" dirty="0" smtClean="0"/>
              <a:t>. час.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Comic Sans MS" pitchFamily="66" charset="0"/>
              </a:rPr>
              <a:t>Відповіді</a:t>
            </a:r>
            <a:endParaRPr lang="ru-RU" sz="5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47800"/>
            <a:ext cx="8316416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6600" b="1" dirty="0" smtClean="0">
                <a:latin typeface="Comic Sans MS" pitchFamily="66" charset="0"/>
              </a:rPr>
              <a:t>1 б, 2 а, 3 в, 4 а</a:t>
            </a:r>
          </a:p>
          <a:p>
            <a:pPr>
              <a:buNone/>
            </a:pPr>
            <a:endParaRPr lang="uk-UA" sz="4000" b="1" dirty="0" smtClean="0">
              <a:latin typeface="Comic Sans MS" pitchFamily="66" charset="0"/>
            </a:endParaRPr>
          </a:p>
          <a:p>
            <a:pPr>
              <a:buNone/>
            </a:pPr>
            <a:endParaRPr lang="uk-UA" sz="40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uk-UA" sz="4400" b="1" dirty="0" smtClean="0">
                <a:latin typeface="Comic Sans MS" pitchFamily="66" charset="0"/>
              </a:rPr>
              <a:t>Для Сергія</a:t>
            </a:r>
          </a:p>
          <a:p>
            <a:pPr>
              <a:buNone/>
            </a:pPr>
            <a:r>
              <a:rPr lang="uk-UA" sz="9600" b="1" dirty="0" smtClean="0">
                <a:latin typeface="Comic Sans MS" pitchFamily="66" charset="0"/>
              </a:rPr>
              <a:t>1 а, 2 </a:t>
            </a:r>
            <a:r>
              <a:rPr lang="uk-UA" sz="9600" b="1" dirty="0" err="1" smtClean="0">
                <a:latin typeface="Comic Sans MS" pitchFamily="66" charset="0"/>
              </a:rPr>
              <a:t>а</a:t>
            </a:r>
            <a:endParaRPr lang="ru-RU" sz="9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liubavyshka.ru/_ph/64/2/876197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340767"/>
            <a:ext cx="2087317" cy="27707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7200" b="1" dirty="0" smtClean="0">
                <a:solidFill>
                  <a:srgbClr val="00B050"/>
                </a:solidFill>
                <a:latin typeface="Comic Sans MS" pitchFamily="66" charset="0"/>
              </a:rPr>
              <a:t>Тема уроку</a:t>
            </a:r>
            <a:endParaRPr lang="ru-RU" sz="7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00808"/>
            <a:ext cx="8424936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000" b="1" dirty="0" smtClean="0">
                <a:latin typeface="Comic Sans MS" pitchFamily="66" charset="0"/>
              </a:rPr>
              <a:t>Закріплення</a:t>
            </a:r>
          </a:p>
          <a:p>
            <a:pPr>
              <a:buNone/>
            </a:pPr>
            <a:r>
              <a:rPr lang="uk-UA" sz="6000" b="1" dirty="0" smtClean="0">
                <a:latin typeface="Comic Sans MS" pitchFamily="66" charset="0"/>
              </a:rPr>
              <a:t>вивченого про</a:t>
            </a:r>
          </a:p>
          <a:p>
            <a:pPr>
              <a:buNone/>
            </a:pPr>
            <a:r>
              <a:rPr lang="uk-UA" sz="6000" b="1" dirty="0" smtClean="0">
                <a:latin typeface="Comic Sans MS" pitchFamily="66" charset="0"/>
              </a:rPr>
              <a:t>часові форми дієслів</a:t>
            </a:r>
            <a:endParaRPr lang="ru-RU" sz="6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Фізкультхвилинка Райдуг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980728"/>
            <a:ext cx="6168684" cy="4626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8000" b="1" dirty="0" smtClean="0">
                <a:solidFill>
                  <a:srgbClr val="FF0000"/>
                </a:solidFill>
                <a:latin typeface="Comic Sans MS" pitchFamily="66" charset="0"/>
              </a:rPr>
              <a:t>Для Сергія</a:t>
            </a:r>
            <a:endParaRPr lang="ru-RU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412776"/>
            <a:ext cx="749808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8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uk-UA" sz="8000" b="1" dirty="0" smtClean="0">
                <a:latin typeface="Comic Sans MS" pitchFamily="66" charset="0"/>
              </a:rPr>
              <a:t>Вправа 463, с. 110</a:t>
            </a:r>
            <a:endParaRPr lang="ru-RU" sz="8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92696"/>
            <a:ext cx="8316416" cy="5555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000" b="1" u="sng" dirty="0" smtClean="0">
                <a:solidFill>
                  <a:srgbClr val="7030A0"/>
                </a:solidFill>
                <a:latin typeface="Comic Sans MS" pitchFamily="66" charset="0"/>
              </a:rPr>
              <a:t>Оновлюється</a:t>
            </a:r>
            <a:r>
              <a:rPr lang="uk-UA" sz="4000" b="1" dirty="0" smtClean="0">
                <a:latin typeface="Comic Sans MS" pitchFamily="66" charset="0"/>
              </a:rPr>
              <a:t> – буде</a:t>
            </a: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оновлюватися,</a:t>
            </a: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оновлюватиметься;</a:t>
            </a:r>
          </a:p>
          <a:p>
            <a:pPr>
              <a:buNone/>
            </a:pPr>
            <a:r>
              <a:rPr lang="uk-UA" sz="4000" b="1" u="sng" dirty="0" smtClean="0">
                <a:solidFill>
                  <a:srgbClr val="7030A0"/>
                </a:solidFill>
                <a:latin typeface="Comic Sans MS" pitchFamily="66" charset="0"/>
              </a:rPr>
              <a:t>Приносит</a:t>
            </a:r>
            <a:r>
              <a:rPr lang="uk-UA" sz="4000" b="1" u="sng" dirty="0" smtClean="0">
                <a:solidFill>
                  <a:srgbClr val="7030A0"/>
                </a:solidFill>
                <a:latin typeface="Comic Sans MS" pitchFamily="66" charset="0"/>
              </a:rPr>
              <a:t>ь</a:t>
            </a:r>
            <a:r>
              <a:rPr lang="uk-UA" sz="4000" b="1" dirty="0" smtClean="0">
                <a:latin typeface="Comic Sans MS" pitchFamily="66" charset="0"/>
              </a:rPr>
              <a:t> </a:t>
            </a:r>
            <a:r>
              <a:rPr lang="uk-UA" sz="4000" b="1" dirty="0" smtClean="0">
                <a:latin typeface="Comic Sans MS" pitchFamily="66" charset="0"/>
              </a:rPr>
              <a:t>– принесе, буде</a:t>
            </a: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приносити,приноситиме;</a:t>
            </a:r>
          </a:p>
          <a:p>
            <a:pPr>
              <a:buNone/>
            </a:pPr>
            <a:r>
              <a:rPr lang="uk-UA" sz="4000" b="1" u="sng" dirty="0" smtClean="0">
                <a:solidFill>
                  <a:srgbClr val="7030A0"/>
                </a:solidFill>
                <a:latin typeface="Comic Sans MS" pitchFamily="66" charset="0"/>
              </a:rPr>
              <a:t>Вшановують</a:t>
            </a:r>
            <a:r>
              <a:rPr lang="uk-UA" sz="4000" b="1" dirty="0" smtClean="0">
                <a:latin typeface="Comic Sans MS" pitchFamily="66" charset="0"/>
              </a:rPr>
              <a:t> – вшанують,</a:t>
            </a: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вшановуватимуть, будуть</a:t>
            </a: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вшановувати.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674056" cy="1143000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Comic Sans MS" pitchFamily="66" charset="0"/>
              </a:rPr>
              <a:t>Хвилинка спілкування</a:t>
            </a:r>
            <a:endParaRPr lang="ru-RU" sz="5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4" name="Picture 6" descr="https://94.img.avito.st/640x480/18880102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348880"/>
            <a:ext cx="6096000" cy="3562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</TotalTime>
  <Words>207</Words>
  <Application>Microsoft Office PowerPoint</Application>
  <PresentationFormat>Экран (4:3)</PresentationFormat>
  <Paragraphs>49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УРОК УКРАЇНСЬКОЇ МОВИ</vt:lpstr>
      <vt:lpstr>Девіз уроку:</vt:lpstr>
      <vt:lpstr>Перевірка домашнього завдання</vt:lpstr>
      <vt:lpstr>Відповіді</vt:lpstr>
      <vt:lpstr>Тема уроку</vt:lpstr>
      <vt:lpstr>Слайд 6</vt:lpstr>
      <vt:lpstr>Для Сергія</vt:lpstr>
      <vt:lpstr>Слайд 8</vt:lpstr>
      <vt:lpstr>Хвилинка спілкування</vt:lpstr>
      <vt:lpstr>Самостійна робота</vt:lpstr>
      <vt:lpstr>Домашнє завдання</vt:lpstr>
      <vt:lpstr>Молодці!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УКРАЇНСЬКОЇ МОВИ</dc:title>
  <dc:creator>Оля</dc:creator>
  <cp:lastModifiedBy>Оля</cp:lastModifiedBy>
  <cp:revision>4</cp:revision>
  <dcterms:created xsi:type="dcterms:W3CDTF">2016-05-17T19:53:06Z</dcterms:created>
  <dcterms:modified xsi:type="dcterms:W3CDTF">2016-05-17T20:41:38Z</dcterms:modified>
</cp:coreProperties>
</file>