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</p:sldMasterIdLst>
  <p:notesMasterIdLst>
    <p:notesMasterId r:id="rId18"/>
  </p:notesMasterIdLst>
  <p:sldIdLst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EB839-5F9C-44CA-8747-D4F8EC286900}" type="datetimeFigureOut">
              <a:rPr lang="ru-RU" smtClean="0"/>
              <a:t>22.12.2019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CAB14-AFD8-4456-852B-20944DF04D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679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64E0B21-CDC0-40D1-972D-F38869D56F4D}" type="slidenum">
              <a:rPr lang="ru-RU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94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5226" y="695134"/>
            <a:ext cx="484754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94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EAFFAD1-B56A-431D-BEC5-E9AD3F5B2BDD}" type="slidenum">
              <a:rPr lang="ru-RU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5226" y="695134"/>
            <a:ext cx="484754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85705B4-A257-48A1-BADB-4741324C4B67}" type="slidenum">
              <a:rPr lang="ru-RU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95325"/>
            <a:ext cx="4568825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255DCA4-C50F-421E-B9DB-DDAE06272461}" type="slidenum">
              <a:rPr lang="ru-RU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95325"/>
            <a:ext cx="4568825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EAE593F-831F-49A2-96E8-5F72DE65E084}" type="slidenum">
              <a:rPr lang="ru-RU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5226" y="695134"/>
            <a:ext cx="484754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4934A07-E7CD-4624-A0E0-E90D8F1FC279}" type="slidenum">
              <a:rPr lang="ru-RU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5226" y="695134"/>
            <a:ext cx="484754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8545220-AD6B-4D76-9D79-6884E6351070}" type="slidenum">
              <a:rPr lang="ru-RU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5226" y="695134"/>
            <a:ext cx="484754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49C2334-29B9-408B-87AE-039581A3B7D7}" type="slidenum">
              <a:rPr lang="ru-RU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9DD994B-F024-46A8-817B-A60C234D4796}" type="slidenum">
              <a:rPr lang="ru-RU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2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9F49216-9E3D-45DC-8E30-4C2A87246304}" type="slidenum">
              <a:rPr lang="ru-RU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3786" y="695134"/>
            <a:ext cx="484898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7780FAC-8E72-464D-A964-9D0E0248D0A0}" type="slidenum">
              <a:rPr lang="ru-RU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45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5226" y="695134"/>
            <a:ext cx="484754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CB7E74E-27D5-462B-8B56-E0343E3EA144}" type="slidenum">
              <a:rPr lang="ru-RU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5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5226" y="695134"/>
            <a:ext cx="484754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4C2A5F2-185A-4378-801B-8B84C57A5598}" type="slidenum">
              <a:rPr lang="ru-RU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66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005226" y="695134"/>
            <a:ext cx="4847549" cy="34281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3EA6D6F-1FDB-4F97-B58B-A029C095CBD3}" type="slidenum">
              <a:rPr lang="ru-RU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95325"/>
            <a:ext cx="4568825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430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551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122363"/>
            <a:ext cx="2055813" cy="445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22363"/>
            <a:ext cx="6019800" cy="445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6991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787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160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969961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9287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02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8101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26089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89332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2491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727161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9678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3050"/>
            <a:ext cx="2055813" cy="53070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19800" cy="53070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227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4133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4231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224796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6002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4463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6560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3750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279714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740075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018607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337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122363"/>
            <a:ext cx="2055813" cy="445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22363"/>
            <a:ext cx="6019800" cy="445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064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376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318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38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7662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25201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57272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0000">
            <a:off x="188913" y="-17463"/>
            <a:ext cx="1662112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4584700"/>
            <a:ext cx="2246313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7" name="AutoShape 3"/>
          <p:cNvSpPr>
            <a:spLocks noChangeAspect="1" noChangeArrowheads="1"/>
          </p:cNvSpPr>
          <p:nvPr/>
        </p:nvSpPr>
        <p:spPr bwMode="auto">
          <a:xfrm>
            <a:off x="752475" y="525463"/>
            <a:ext cx="7761288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63650" y="-1023937"/>
            <a:ext cx="6599237" cy="892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122363"/>
            <a:ext cx="776922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заглавия щёлкните мышью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щёлкните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3905589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fontAlgn="base" hangingPunct="0">
        <a:lnSpc>
          <a:spcPct val="9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fontAlgn="base" hangingPunct="0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0000">
            <a:off x="188913" y="-17463"/>
            <a:ext cx="1662112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4584700"/>
            <a:ext cx="2246313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AutoShape 3"/>
          <p:cNvSpPr>
            <a:spLocks noChangeAspect="1" noChangeArrowheads="1"/>
          </p:cNvSpPr>
          <p:nvPr/>
        </p:nvSpPr>
        <p:spPr bwMode="auto">
          <a:xfrm>
            <a:off x="752475" y="525463"/>
            <a:ext cx="7761288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63650" y="-1023937"/>
            <a:ext cx="6599237" cy="892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280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заглавия щёлкните мышью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44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щёлкните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275659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fontAlgn="base" hangingPunct="0">
        <a:lnSpc>
          <a:spcPct val="9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fontAlgn="base" hangingPunct="0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80000">
            <a:off x="188913" y="-17463"/>
            <a:ext cx="1662112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4584700"/>
            <a:ext cx="2246313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AutoShape 3"/>
          <p:cNvSpPr>
            <a:spLocks noChangeAspect="1" noChangeArrowheads="1"/>
          </p:cNvSpPr>
          <p:nvPr/>
        </p:nvSpPr>
        <p:spPr bwMode="auto">
          <a:xfrm>
            <a:off x="752475" y="525463"/>
            <a:ext cx="7761288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63650" y="-1023937"/>
            <a:ext cx="6599237" cy="892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122363"/>
            <a:ext cx="7769225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заглавия щёлкните мышью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44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щёлкните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</p:txBody>
      </p:sp>
    </p:spTree>
    <p:extLst>
      <p:ext uri="{BB962C8B-B14F-4D97-AF65-F5344CB8AC3E}">
        <p14:creationId xmlns:p14="http://schemas.microsoft.com/office/powerpoint/2010/main" val="930349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fontAlgn="base" hangingPunct="0">
        <a:lnSpc>
          <a:spcPct val="9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fontAlgn="base" hangingPunct="0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2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5.gif"/><Relationship Id="rId5" Type="http://schemas.openxmlformats.org/officeDocument/2006/relationships/image" Target="../media/image24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723900" y="0"/>
            <a:ext cx="7770813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</a:pPr>
            <a:r>
              <a:rPr lang="ru-RU" sz="2000" smtClean="0">
                <a:solidFill>
                  <a:srgbClr val="7030A0"/>
                </a:solidFill>
                <a:latin typeface="Arial Black" charset="0"/>
              </a:rPr>
              <a:t>СТЕЖИНАМИ МУЗИЧНИХ ЖАНРІВ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4535488" y="2303463"/>
            <a:ext cx="179387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76263" y="1135063"/>
            <a:ext cx="8228012" cy="397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</a:pPr>
            <a:r>
              <a:rPr lang="ru-RU" sz="4400" b="1" smtClean="0">
                <a:solidFill>
                  <a:srgbClr val="0000CC"/>
                </a:solidFill>
                <a:latin typeface="Arial Black" charset="0"/>
              </a:rPr>
              <a:t>СТЕЖИНАМИ  ІНСТРУМЕНТАЛЬНИХ  ЖАНРІВ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5402263" y="5111750"/>
            <a:ext cx="2049462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</a:pPr>
            <a:r>
              <a:rPr lang="ru-RU" b="1" smtClean="0">
                <a:solidFill>
                  <a:srgbClr val="000000"/>
                </a:solidFill>
                <a:cs typeface="DejaVu Sans" charset="0"/>
              </a:rPr>
              <a:t>4 КЛАС  УРОК 12</a:t>
            </a:r>
          </a:p>
        </p:txBody>
      </p:sp>
    </p:spTree>
    <p:extLst>
      <p:ext uri="{BB962C8B-B14F-4D97-AF65-F5344CB8AC3E}">
        <p14:creationId xmlns:p14="http://schemas.microsoft.com/office/powerpoint/2010/main" val="62254412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0" y="1655763"/>
            <a:ext cx="6592888" cy="4391025"/>
          </a:xfrm>
          <a:prstGeom prst="rect">
            <a:avLst/>
          </a:prstGeom>
          <a:noFill/>
          <a:ln>
            <a:noFill/>
          </a:ln>
          <a:effectLst>
            <a:outerShdw dist="138480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663825" y="5494338"/>
            <a:ext cx="3598863" cy="912812"/>
          </a:xfrm>
          <a:prstGeom prst="rect">
            <a:avLst/>
          </a:prstGeom>
          <a:solidFill>
            <a:srgbClr val="F2BCD4"/>
          </a:solidFill>
          <a:ln>
            <a:noFill/>
          </a:ln>
          <a:effectLst>
            <a:outerShdw dist="228593" dir="2700000" algn="ctr" rotWithShape="0">
              <a:srgbClr val="000000">
                <a:alpha val="30038"/>
              </a:srgbClr>
            </a:outerShdw>
          </a:effectLst>
          <a:extLst>
            <a:ext uri="{91240B29-F687-4F45-9708-019B960494DF}">
              <a14:hiddenLine xmlns:a14="http://schemas.microsoft.com/office/drawing/2010/main" w="25560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r>
              <a:rPr lang="ru-RU" sz="2400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«Лебідь»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493838" y="250825"/>
            <a:ext cx="62230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</a:pPr>
            <a:r>
              <a:rPr lang="ru-RU" sz="4400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Каміль Сен-Санс</a:t>
            </a:r>
            <a:r>
              <a:rPr lang="ru-RU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 </a:t>
            </a:r>
            <a:r>
              <a:rPr lang="ru-RU" smtClean="0">
                <a:solidFill>
                  <a:srgbClr val="000000"/>
                </a:solidFill>
                <a:cs typeface="DejaVu Sans" charset="0"/>
              </a:rPr>
              <a:t/>
            </a:r>
            <a:br>
              <a:rPr lang="ru-RU" smtClean="0">
                <a:solidFill>
                  <a:srgbClr val="000000"/>
                </a:solidFill>
                <a:cs typeface="DejaVu Sans" charset="0"/>
              </a:rPr>
            </a:br>
            <a:r>
              <a:rPr lang="ru-RU" sz="4400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 «Карнавал тварин»</a:t>
            </a:r>
          </a:p>
        </p:txBody>
      </p:sp>
    </p:spTree>
    <p:extLst>
      <p:ext uri="{BB962C8B-B14F-4D97-AF65-F5344CB8AC3E}">
        <p14:creationId xmlns:p14="http://schemas.microsoft.com/office/powerpoint/2010/main" val="41988989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85800" y="1122363"/>
            <a:ext cx="7770813" cy="238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503238"/>
            <a:ext cx="8170863" cy="6119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Навчайте мене музики  (temp -4) www.Ruminus.ru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3608" y="6013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048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7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384175"/>
            <a:ext cx="8280400" cy="615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138488"/>
            <a:ext cx="4984750" cy="3451225"/>
          </a:xfrm>
          <a:prstGeom prst="rect">
            <a:avLst/>
          </a:prstGeom>
          <a:noFill/>
          <a:ln>
            <a:noFill/>
          </a:ln>
          <a:effectLst>
            <a:outerShdw dist="138989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439863" y="474663"/>
            <a:ext cx="6710362" cy="82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</a:tabLst>
            </a:pPr>
            <a:r>
              <a:rPr lang="ru-RU" sz="4800" b="1" smtClean="0">
                <a:solidFill>
                  <a:srgbClr val="000000"/>
                </a:solidFill>
                <a:latin typeface="Georgia" charset="0"/>
                <a:cs typeface="DejaVu Sans" charset="0"/>
              </a:rPr>
              <a:t>Фізкультхвилинка</a:t>
            </a:r>
          </a:p>
        </p:txBody>
      </p:sp>
      <p:pic>
        <p:nvPicPr>
          <p:cNvPr id="2" name="Tureckaya-animaciya-detskaya-diskoteka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7160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8249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661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455613"/>
            <a:ext cx="8366125" cy="590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552097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AutoShape 1"/>
          <p:cNvSpPr>
            <a:spLocks noChangeAspect="1" noChangeArrowheads="1"/>
          </p:cNvSpPr>
          <p:nvPr/>
        </p:nvSpPr>
        <p:spPr bwMode="auto">
          <a:xfrm>
            <a:off x="950913" y="1285875"/>
            <a:ext cx="2679700" cy="418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987675" y="765175"/>
            <a:ext cx="5803900" cy="14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</a:pPr>
            <a:r>
              <a:rPr lang="ru-RU" sz="6600" b="1" smtClean="0">
                <a:solidFill>
                  <a:srgbClr val="5E4B34"/>
                </a:solidFill>
                <a:latin typeface="Georgia" charset="0"/>
                <a:cs typeface="DejaVu Sans" charset="0"/>
              </a:rPr>
              <a:t>Молодці!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254500" y="2617788"/>
            <a:ext cx="4535488" cy="175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algn="ctr" defTabSz="449263" fontAlgn="base" hangingPunct="0">
              <a:spcBef>
                <a:spcPts val="6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</a:pPr>
            <a:r>
              <a:rPr lang="ru-RU" sz="3200" smtClean="0">
                <a:solidFill>
                  <a:srgbClr val="5E4B34"/>
                </a:solidFill>
                <a:latin typeface="Georgia" charset="0"/>
                <a:cs typeface="DejaVu Sans" charset="0"/>
              </a:rPr>
              <a:t>Всі старалися,співали</a:t>
            </a:r>
          </a:p>
          <a:p>
            <a:pPr algn="ctr" defTabSz="449263" fontAlgn="base" hangingPunct="0">
              <a:spcBef>
                <a:spcPts val="6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</a:pPr>
            <a:r>
              <a:rPr lang="ru-RU" sz="3200" smtClean="0">
                <a:solidFill>
                  <a:srgbClr val="5E4B34"/>
                </a:solidFill>
                <a:latin typeface="Georgia" charset="0"/>
                <a:cs typeface="DejaVu Sans" charset="0"/>
              </a:rPr>
              <a:t>І тому я, неодмінно,</a:t>
            </a:r>
          </a:p>
          <a:p>
            <a:pPr algn="ctr" defTabSz="449263" fontAlgn="base" hangingPunct="0">
              <a:spcBef>
                <a:spcPts val="6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</a:tabLst>
            </a:pPr>
            <a:r>
              <a:rPr lang="ru-RU" sz="3200" smtClean="0">
                <a:solidFill>
                  <a:srgbClr val="5E4B34"/>
                </a:solidFill>
                <a:latin typeface="Georgia" charset="0"/>
                <a:cs typeface="DejaVu Sans" charset="0"/>
              </a:rPr>
              <a:t>Всіх оцінюю - 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608388" y="4724400"/>
            <a:ext cx="5426075" cy="14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</a:pPr>
            <a:r>
              <a:rPr lang="ru-RU" sz="4800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ВІДМІННО !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41" y="1397794"/>
            <a:ext cx="268128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82179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038" y="336550"/>
            <a:ext cx="5956300" cy="298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31" r="-1677" b="2260"/>
          <a:stretch>
            <a:fillRect/>
          </a:stretch>
        </p:blipFill>
        <p:spPr bwMode="auto">
          <a:xfrm>
            <a:off x="720725" y="3168650"/>
            <a:ext cx="4319588" cy="316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t="-1831" r="-1677" b="226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13640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AutoShape 1"/>
          <p:cNvSpPr>
            <a:spLocks noChangeAspect="1" noChangeArrowheads="1"/>
          </p:cNvSpPr>
          <p:nvPr/>
        </p:nvSpPr>
        <p:spPr bwMode="auto">
          <a:xfrm rot="15780000">
            <a:off x="2749550" y="242888"/>
            <a:ext cx="3587750" cy="770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868363" y="1223963"/>
            <a:ext cx="7770812" cy="2386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11163" y="-71438"/>
            <a:ext cx="8229600" cy="397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</a:pPr>
            <a:r>
              <a:rPr lang="ru-RU" sz="3200" smtClean="0">
                <a:solidFill>
                  <a:srgbClr val="5E4B34"/>
                </a:solidFill>
                <a:latin typeface="Georgia" charset="0"/>
                <a:cs typeface="DejaVu Sans" charset="0"/>
              </a:rPr>
              <a:t>Пригадайте, який склад виконавців вам відомий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95288" y="11113"/>
            <a:ext cx="5470525" cy="118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</a:pPr>
            <a:r>
              <a:rPr lang="ru-RU" sz="4400" b="1" smtClean="0">
                <a:solidFill>
                  <a:srgbClr val="AE0268"/>
                </a:solidFill>
                <a:latin typeface="Georgia" charset="0"/>
                <a:cs typeface="DejaVu Sans" charset="0"/>
              </a:rPr>
              <a:t>         «Ланцюжок»</a:t>
            </a: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4" y="1666081"/>
            <a:ext cx="8085137" cy="447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22642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312738"/>
            <a:ext cx="8499475" cy="616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33994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65188" y="466725"/>
            <a:ext cx="7770812" cy="104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</a:tabLst>
            </a:pPr>
            <a:r>
              <a:rPr lang="ru-RU" sz="2800" b="1" smtClean="0">
                <a:solidFill>
                  <a:srgbClr val="A70967"/>
                </a:solidFill>
                <a:latin typeface="Georgia" charset="0"/>
                <a:cs typeface="DejaVu Sans" charset="0"/>
              </a:rPr>
              <a:t>Розгадайте ребус і дізнайтеся назву музичного жанру</a:t>
            </a:r>
          </a:p>
        </p:txBody>
      </p:sp>
      <p:graphicFrame>
        <p:nvGraphicFramePr>
          <p:cNvPr id="9218" name="Group 2"/>
          <p:cNvGraphicFramePr>
            <a:graphicFrameLocks noGrp="1"/>
          </p:cNvGraphicFramePr>
          <p:nvPr/>
        </p:nvGraphicFramePr>
        <p:xfrm>
          <a:off x="457200" y="1604963"/>
          <a:ext cx="8232775" cy="1851025"/>
        </p:xfrm>
        <a:graphic>
          <a:graphicData uri="http://schemas.openxmlformats.org/drawingml/2006/table">
            <a:tbl>
              <a:tblPr/>
              <a:tblGrid>
                <a:gridCol w="1646238"/>
                <a:gridCol w="1646237"/>
                <a:gridCol w="1647825"/>
                <a:gridCol w="1646238"/>
                <a:gridCol w="1646237"/>
              </a:tblGrid>
              <a:tr h="18510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90000" marR="90000" marT="61722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90000" marR="90000" marT="61722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90000" marR="90000" marT="61722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90000" marR="90000" marT="61722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449263" algn="l"/>
                          <a:tab pos="898525" algn="l"/>
                          <a:tab pos="1347788" algn="l"/>
                          <a:tab pos="1797050" algn="l"/>
                          <a:tab pos="2246313" algn="l"/>
                          <a:tab pos="2695575" algn="l"/>
                          <a:tab pos="3144838" algn="l"/>
                          <a:tab pos="3594100" algn="l"/>
                          <a:tab pos="4043363" algn="l"/>
                          <a:tab pos="4492625" algn="l"/>
                          <a:tab pos="4941888" algn="l"/>
                          <a:tab pos="5391150" algn="l"/>
                          <a:tab pos="5840413" algn="l"/>
                          <a:tab pos="6289675" algn="l"/>
                          <a:tab pos="6738938" algn="l"/>
                          <a:tab pos="7188200" algn="l"/>
                          <a:tab pos="7637463" algn="l"/>
                          <a:tab pos="8086725" algn="l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icrosoft YaHei" charset="-122"/>
                      </a:endParaRPr>
                    </a:p>
                  </a:txBody>
                  <a:tcPr marL="90000" marR="90000" marT="61722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EEE"/>
                    </a:solidFill>
                  </a:tcPr>
                </a:tc>
              </a:tr>
            </a:tbl>
          </a:graphicData>
        </a:graphic>
      </p:graphicFrame>
      <p:pic>
        <p:nvPicPr>
          <p:cNvPr id="9240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4963"/>
            <a:ext cx="1630363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41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600" y="1604963"/>
            <a:ext cx="1614488" cy="184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42" name="Picture 2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08138"/>
            <a:ext cx="17272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43" name="Picture 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1604963"/>
            <a:ext cx="1655763" cy="185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44" name="Picture 2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338" y="1617663"/>
            <a:ext cx="16668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1909763" y="4000500"/>
            <a:ext cx="4967287" cy="1150938"/>
          </a:xfrm>
          <a:prstGeom prst="rect">
            <a:avLst/>
          </a:prstGeom>
          <a:solidFill>
            <a:srgbClr val="F2BCD4"/>
          </a:solidFill>
          <a:ln>
            <a:noFill/>
          </a:ln>
          <a:effectLst>
            <a:outerShdw dist="228593" dir="2700000" algn="ctr" rotWithShape="0">
              <a:srgbClr val="000000">
                <a:alpha val="30038"/>
              </a:srgbClr>
            </a:outerShdw>
          </a:effectLst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/>
          <a:p>
            <a:pPr algn="ctr" defTabSz="449263" fontAlgn="base" hangingPunct="0">
              <a:spcBef>
                <a:spcPts val="12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</a:pPr>
            <a:r>
              <a:rPr lang="ru-RU" sz="6000" b="1" smtClean="0">
                <a:solidFill>
                  <a:srgbClr val="A70967"/>
                </a:solidFill>
                <a:latin typeface="Georgia" charset="0"/>
                <a:cs typeface="DejaVu Sans" charset="0"/>
              </a:rPr>
              <a:t>СЮЇТА</a:t>
            </a:r>
          </a:p>
        </p:txBody>
      </p:sp>
    </p:spTree>
    <p:extLst>
      <p:ext uri="{BB962C8B-B14F-4D97-AF65-F5344CB8AC3E}">
        <p14:creationId xmlns:p14="http://schemas.microsoft.com/office/powerpoint/2010/main" val="147966090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730375" y="403225"/>
            <a:ext cx="6261100" cy="108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</a:tabLst>
            </a:pPr>
            <a:r>
              <a:rPr lang="ru-RU" sz="3600" b="1" i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Музичний словничок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206500" y="1570038"/>
            <a:ext cx="6551613" cy="136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algn="ctr" defTabSz="449263" fontAlgn="base" hangingPunct="0">
              <a:spcBef>
                <a:spcPts val="4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</a:tabLst>
            </a:pPr>
            <a:r>
              <a:rPr lang="ru-RU" sz="2400" b="1" smtClean="0">
                <a:solidFill>
                  <a:srgbClr val="A70967"/>
                </a:solidFill>
                <a:latin typeface="Georgia" charset="0"/>
                <a:cs typeface="DejaVu Sans" charset="0"/>
              </a:rPr>
              <a:t>Сюїта</a:t>
            </a:r>
            <a:r>
              <a:rPr lang="ru-RU" sz="2400" b="1" smtClean="0">
                <a:solidFill>
                  <a:srgbClr val="5E4B34"/>
                </a:solidFill>
                <a:latin typeface="Georgia" charset="0"/>
                <a:cs typeface="DejaVu Sans" charset="0"/>
              </a:rPr>
              <a:t> </a:t>
            </a:r>
            <a:r>
              <a:rPr lang="ru-RU" sz="2400" b="1" i="1" smtClean="0">
                <a:solidFill>
                  <a:srgbClr val="5E4B34"/>
                </a:solidFill>
                <a:latin typeface="Georgia" charset="0"/>
                <a:cs typeface="DejaVu Sans" charset="0"/>
              </a:rPr>
              <a:t>(з фр. – послідовність)</a:t>
            </a:r>
            <a:r>
              <a:rPr lang="ru-RU" sz="2400" b="1" smtClean="0">
                <a:solidFill>
                  <a:srgbClr val="5E4B34"/>
                </a:solidFill>
                <a:latin typeface="Georgia" charset="0"/>
                <a:cs typeface="DejaVu Sans" charset="0"/>
              </a:rPr>
              <a:t> -  твір з кількох самостійних частин, поєднаних художнім задумом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" t="5186" r="3163" b="9282"/>
          <a:stretch>
            <a:fillRect/>
          </a:stretch>
        </p:blipFill>
        <p:spPr bwMode="auto">
          <a:xfrm>
            <a:off x="466725" y="3114675"/>
            <a:ext cx="4232275" cy="2933700"/>
          </a:xfrm>
          <a:prstGeom prst="rect">
            <a:avLst/>
          </a:prstGeom>
          <a:noFill/>
          <a:ln>
            <a:noFill/>
          </a:ln>
          <a:effectLst>
            <a:outerShdw dist="138480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3383" t="5186" r="3163" b="928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751388" y="2376488"/>
            <a:ext cx="3759200" cy="287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</a:tabLst>
            </a:pPr>
            <a:r>
              <a:rPr lang="ru-RU" sz="2400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Сюїта </a:t>
            </a:r>
            <a:r>
              <a:rPr lang="ru-RU" sz="2400" b="1" i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— </a:t>
            </a:r>
            <a:r>
              <a:rPr lang="ru-RU" sz="2400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старовинний жанр інструментальної музики. 400 років тому вона складалася лише з 4-х танцювальних п'єс</a:t>
            </a:r>
          </a:p>
        </p:txBody>
      </p:sp>
    </p:spTree>
    <p:extLst>
      <p:ext uri="{BB962C8B-B14F-4D97-AF65-F5344CB8AC3E}">
        <p14:creationId xmlns:p14="http://schemas.microsoft.com/office/powerpoint/2010/main" val="344136182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395288" y="115888"/>
            <a:ext cx="8578850" cy="115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</a:tabLst>
            </a:pPr>
            <a:r>
              <a:rPr lang="ru-RU" sz="6000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Каміль Сен-Санс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31" r="19777"/>
          <a:stretch>
            <a:fillRect/>
          </a:stretch>
        </p:blipFill>
        <p:spPr bwMode="auto">
          <a:xfrm>
            <a:off x="4792663" y="1268413"/>
            <a:ext cx="3919537" cy="4535487"/>
          </a:xfrm>
          <a:prstGeom prst="rect">
            <a:avLst/>
          </a:prstGeom>
          <a:noFill/>
          <a:ln>
            <a:noFill/>
          </a:ln>
          <a:effectLst>
            <a:outerShdw dist="138480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5431" r="19777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69888" y="1266825"/>
            <a:ext cx="446405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algn="ctr" defTabSz="449263" fontAlgn="base" hangingPunct="0">
              <a:spcBef>
                <a:spcPts val="488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</a:tabLst>
            </a:pPr>
            <a:r>
              <a:rPr lang="ru-RU" sz="2400" smtClean="0">
                <a:solidFill>
                  <a:srgbClr val="5E4B34"/>
                </a:solidFill>
                <a:latin typeface="Georgia" charset="0"/>
                <a:cs typeface="DejaVu Sans" charset="0"/>
              </a:rPr>
              <a:t>Сюїту «Карнавал тварин» написав французький композитор </a:t>
            </a:r>
            <a:r>
              <a:rPr lang="ru-RU" sz="2400" b="1" smtClean="0">
                <a:solidFill>
                  <a:srgbClr val="5E4B34"/>
                </a:solidFill>
                <a:latin typeface="Georgia" charset="0"/>
                <a:cs typeface="DejaVu Sans" charset="0"/>
              </a:rPr>
              <a:t>Каміль Сен-Санс. </a:t>
            </a:r>
            <a:r>
              <a:rPr lang="ru-RU" sz="2400" smtClean="0">
                <a:solidFill>
                  <a:srgbClr val="5E4B34"/>
                </a:solidFill>
                <a:latin typeface="Georgia" charset="0"/>
                <a:cs typeface="DejaVu Sans" charset="0"/>
              </a:rPr>
              <a:t>Композитор задумав сюїту для виконання камерним ансамблем, до складу якого входять 2 роялі, флейта, кларнет, ксилофон і струнний квінтет. Згодом частини сюїти стали виконувати на різних інструментах і навіть оркестром.</a:t>
            </a:r>
          </a:p>
        </p:txBody>
      </p:sp>
    </p:spTree>
    <p:extLst>
      <p:ext uri="{BB962C8B-B14F-4D97-AF65-F5344CB8AC3E}">
        <p14:creationId xmlns:p14="http://schemas.microsoft.com/office/powerpoint/2010/main" val="2835344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766763"/>
            <a:ext cx="5251450" cy="5480050"/>
          </a:xfrm>
          <a:prstGeom prst="rect">
            <a:avLst/>
          </a:prstGeom>
          <a:noFill/>
          <a:ln>
            <a:noFill/>
          </a:ln>
          <a:effectLst>
            <a:outerShdw dist="138480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491163" y="782638"/>
            <a:ext cx="3435350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/>
          <a:p>
            <a:pPr algn="just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r>
              <a:rPr lang="ru-RU" sz="2400" b="1" smtClean="0">
                <a:solidFill>
                  <a:srgbClr val="000000"/>
                </a:solidFill>
                <a:latin typeface="Bahnschrift Light" charset="0"/>
              </a:rPr>
              <a:t>У цьому творі 14 п“єс:</a:t>
            </a:r>
          </a:p>
          <a:p>
            <a:pPr algn="just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r>
              <a:rPr lang="ru-RU" sz="2400" b="1" smtClean="0">
                <a:solidFill>
                  <a:srgbClr val="000000"/>
                </a:solidFill>
                <a:latin typeface="Bahnschrift Light" charset="0"/>
              </a:rPr>
              <a:t>«Королевський марш левів, «Кури та півні, «Акваріум»,«Слон», «Черепаха»,«Лебідь»«Кенгуру»,«Персонаж з довгими вухами» та інші. Сам автор називав цей твір «великою зоологічною фантазією»</a:t>
            </a:r>
          </a:p>
        </p:txBody>
      </p:sp>
    </p:spTree>
    <p:extLst>
      <p:ext uri="{BB962C8B-B14F-4D97-AF65-F5344CB8AC3E}">
        <p14:creationId xmlns:p14="http://schemas.microsoft.com/office/powerpoint/2010/main" val="27514978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50"/>
          <a:stretch>
            <a:fillRect/>
          </a:stretch>
        </p:blipFill>
        <p:spPr bwMode="auto">
          <a:xfrm>
            <a:off x="6270625" y="3594100"/>
            <a:ext cx="2513013" cy="1949450"/>
          </a:xfrm>
          <a:prstGeom prst="rect">
            <a:avLst/>
          </a:prstGeom>
          <a:noFill/>
          <a:ln>
            <a:noFill/>
          </a:ln>
          <a:effectLst>
            <a:outerShdw dist="138480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r="1445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50850" y="11113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</a:tabLst>
            </a:pPr>
            <a:r>
              <a:rPr lang="ru-RU" sz="4400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«Уявляю музику»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984250"/>
            <a:ext cx="3249613" cy="2111375"/>
          </a:xfrm>
          <a:prstGeom prst="rect">
            <a:avLst/>
          </a:prstGeom>
          <a:noFill/>
          <a:ln>
            <a:noFill/>
          </a:ln>
          <a:effectLst>
            <a:outerShdw dist="138480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613" y="1001713"/>
            <a:ext cx="2927350" cy="1949450"/>
          </a:xfrm>
          <a:prstGeom prst="rect">
            <a:avLst/>
          </a:prstGeom>
          <a:noFill/>
          <a:ln>
            <a:noFill/>
          </a:ln>
          <a:effectLst>
            <a:outerShdw dist="138480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75" y="4110038"/>
            <a:ext cx="2701925" cy="1857375"/>
          </a:xfrm>
          <a:prstGeom prst="rect">
            <a:avLst/>
          </a:prstGeom>
          <a:noFill/>
          <a:ln>
            <a:noFill/>
          </a:ln>
          <a:effectLst>
            <a:outerShdw dist="138480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4"/>
          <a:stretch>
            <a:fillRect/>
          </a:stretch>
        </p:blipFill>
        <p:spPr bwMode="auto">
          <a:xfrm>
            <a:off x="419100" y="3986213"/>
            <a:ext cx="2957513" cy="1846262"/>
          </a:xfrm>
          <a:prstGeom prst="rect">
            <a:avLst/>
          </a:prstGeom>
          <a:noFill/>
          <a:ln>
            <a:noFill/>
          </a:ln>
          <a:effectLst>
            <a:outerShdw dist="138480" dir="2700000" algn="ctr" rotWithShape="0">
              <a:srgbClr val="333333">
                <a:alpha val="6501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9904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6388100" y="5472113"/>
            <a:ext cx="2466975" cy="1149350"/>
          </a:xfrm>
          <a:prstGeom prst="rect">
            <a:avLst/>
          </a:prstGeom>
          <a:solidFill>
            <a:srgbClr val="F2BCD4"/>
          </a:solidFill>
          <a:ln>
            <a:noFill/>
          </a:ln>
          <a:effectLst>
            <a:outerShdw dist="228593" dir="2700000" algn="ctr" rotWithShape="0">
              <a:srgbClr val="000000">
                <a:alpha val="30038"/>
              </a:srgbClr>
            </a:outerShdw>
          </a:effectLst>
          <a:extLst>
            <a:ext uri="{91240B29-F687-4F45-9708-019B960494DF}">
              <a14:hiddenLine xmlns:a14="http://schemas.microsoft.com/office/drawing/2010/main" w="25560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</a:tabLst>
            </a:pPr>
            <a:r>
              <a:rPr lang="ru-RU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«Персонаж з довгими вухами»</a:t>
            </a: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1368425" y="3168650"/>
            <a:ext cx="2574925" cy="646113"/>
          </a:xfrm>
          <a:prstGeom prst="rect">
            <a:avLst/>
          </a:prstGeom>
          <a:solidFill>
            <a:srgbClr val="F2BCD4"/>
          </a:solidFill>
          <a:ln>
            <a:noFill/>
          </a:ln>
          <a:effectLst>
            <a:outerShdw dist="228593" dir="2700000" algn="ctr" rotWithShape="0">
              <a:srgbClr val="000000">
                <a:alpha val="30038"/>
              </a:srgbClr>
            </a:outerShdw>
          </a:effectLst>
          <a:extLst>
            <a:ext uri="{91240B29-F687-4F45-9708-019B960494DF}">
              <a14:hiddenLine xmlns:a14="http://schemas.microsoft.com/office/drawing/2010/main" w="25560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</a:tabLst>
            </a:pPr>
            <a:r>
              <a:rPr lang="ru-RU" sz="2400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«Слони»</a:t>
            </a:r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4392613" y="2952750"/>
            <a:ext cx="2662237" cy="719138"/>
          </a:xfrm>
          <a:prstGeom prst="rect">
            <a:avLst/>
          </a:prstGeom>
          <a:solidFill>
            <a:srgbClr val="F2BCD4"/>
          </a:solidFill>
          <a:ln>
            <a:noFill/>
          </a:ln>
          <a:effectLst>
            <a:outerShdw dist="228593" dir="2700000" algn="ctr" rotWithShape="0">
              <a:srgbClr val="000000">
                <a:alpha val="30038"/>
              </a:srgbClr>
            </a:outerShdw>
          </a:effectLst>
          <a:extLst>
            <a:ext uri="{91240B29-F687-4F45-9708-019B960494DF}">
              <a14:hiddenLine xmlns:a14="http://schemas.microsoft.com/office/drawing/2010/main" w="25560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</a:tabLst>
            </a:pPr>
            <a:r>
              <a:rPr lang="ru-RU" sz="2400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«Лебідь»</a:t>
            </a:r>
          </a:p>
        </p:txBody>
      </p:sp>
      <p:sp>
        <p:nvSpPr>
          <p:cNvPr id="13322" name="Rectangle 10"/>
          <p:cNvSpPr>
            <a:spLocks noChangeArrowheads="1"/>
          </p:cNvSpPr>
          <p:nvPr/>
        </p:nvSpPr>
        <p:spPr bwMode="auto">
          <a:xfrm>
            <a:off x="3378200" y="5967413"/>
            <a:ext cx="2806700" cy="620712"/>
          </a:xfrm>
          <a:prstGeom prst="rect">
            <a:avLst/>
          </a:prstGeom>
          <a:solidFill>
            <a:srgbClr val="F2BCD4"/>
          </a:solidFill>
          <a:ln>
            <a:noFill/>
          </a:ln>
          <a:effectLst>
            <a:outerShdw dist="228593" dir="2700000" algn="ctr" rotWithShape="0">
              <a:srgbClr val="000000">
                <a:alpha val="30038"/>
              </a:srgbClr>
            </a:outerShdw>
          </a:effectLst>
          <a:extLst>
            <a:ext uri="{91240B29-F687-4F45-9708-019B960494DF}">
              <a14:hiddenLine xmlns:a14="http://schemas.microsoft.com/office/drawing/2010/main" w="25560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</a:pPr>
            <a:r>
              <a:rPr lang="ru-RU" sz="2400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«Черепахи»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431800" y="5975350"/>
            <a:ext cx="2606675" cy="574675"/>
          </a:xfrm>
          <a:prstGeom prst="rect">
            <a:avLst/>
          </a:prstGeom>
          <a:solidFill>
            <a:srgbClr val="F2BCD4"/>
          </a:solidFill>
          <a:ln>
            <a:noFill/>
          </a:ln>
          <a:effectLst>
            <a:outerShdw dist="228593" dir="2700000" algn="ctr" rotWithShape="0">
              <a:srgbClr val="000000">
                <a:alpha val="30038"/>
              </a:srgbClr>
            </a:outerShdw>
          </a:effectLst>
          <a:extLst>
            <a:ext uri="{91240B29-F687-4F45-9708-019B960494DF}">
              <a14:hiddenLine xmlns:a14="http://schemas.microsoft.com/office/drawing/2010/main" w="25560" cap="flat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/>
          <a:p>
            <a:pPr algn="ctr" defTabSz="449263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</a:tabLst>
            </a:pPr>
            <a:r>
              <a:rPr lang="ru-RU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«</a:t>
            </a:r>
            <a:r>
              <a:rPr lang="ru-RU" sz="2400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Кенгуру</a:t>
            </a:r>
            <a:r>
              <a:rPr lang="ru-RU" b="1" smtClean="0">
                <a:solidFill>
                  <a:srgbClr val="AB215F"/>
                </a:solidFill>
                <a:latin typeface="Georgia" charset="0"/>
                <a:cs typeface="DejaVu Sans" charset="0"/>
              </a:rPr>
              <a:t>»</a:t>
            </a:r>
          </a:p>
        </p:txBody>
      </p:sp>
      <p:pic>
        <p:nvPicPr>
          <p:cNvPr id="2" name="sen-sans-karnaval-zhivotnykh-lebe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58800" y="33123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6131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9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218</Words>
  <Application>Microsoft Office PowerPoint</Application>
  <PresentationFormat>Экран (4:3)</PresentationFormat>
  <Paragraphs>42</Paragraphs>
  <Slides>14</Slides>
  <Notes>14</Notes>
  <HiddenSlides>0</HiddenSlides>
  <MMClips>3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18</cp:revision>
  <dcterms:modified xsi:type="dcterms:W3CDTF">2019-12-22T15:41:02Z</dcterms:modified>
</cp:coreProperties>
</file>