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76" r:id="rId4"/>
    <p:sldId id="277" r:id="rId5"/>
    <p:sldId id="256" r:id="rId6"/>
    <p:sldId id="258" r:id="rId7"/>
    <p:sldId id="259" r:id="rId8"/>
    <p:sldId id="257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2" r:id="rId19"/>
    <p:sldId id="270" r:id="rId20"/>
    <p:sldId id="271" r:id="rId21"/>
    <p:sldId id="281" r:id="rId22"/>
    <p:sldId id="280" r:id="rId23"/>
    <p:sldId id="278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7758E-FE96-4E40-96AE-C3F71EA574D9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74A0D-555A-43EE-9877-BF3070BD8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929618" cy="40719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Урок навчання грамоти</a:t>
            </a:r>
            <a:br>
              <a:rPr lang="uk-UA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Тема</a:t>
            </a:r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: Закріплення </a:t>
            </a:r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вивченої букви </a:t>
            </a:r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“Е” </a:t>
            </a:r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1-В клас</a:t>
            </a:r>
            <a:b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105400"/>
            <a:ext cx="6400800" cy="1109682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Вчитель: Ярчук Світлана Сергіївна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00306"/>
            <a:ext cx="7772400" cy="2143140"/>
          </a:xfrm>
        </p:spPr>
        <p:txBody>
          <a:bodyPr>
            <a:normAutofit/>
          </a:bodyPr>
          <a:lstStyle/>
          <a:p>
            <a:r>
              <a:rPr lang="uk-UA" sz="4400" b="0" dirty="0" smtClean="0"/>
              <a:t> </a:t>
            </a:r>
            <a:endParaRPr lang="ru-RU" sz="4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928670"/>
            <a:ext cx="7858180" cy="714379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tx1"/>
                </a:solidFill>
              </a:rPr>
              <a:t>     </a:t>
            </a:r>
            <a:r>
              <a:rPr lang="uk-UA" sz="4400" b="1" dirty="0" smtClean="0">
                <a:solidFill>
                  <a:srgbClr val="002060"/>
                </a:solidFill>
              </a:rPr>
              <a:t>ЕКСКАВАТОР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85992"/>
            <a:ext cx="103042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+mj-lt"/>
              </a:rPr>
              <a:t> </a:t>
            </a:r>
            <a:endParaRPr lang="ru-RU" sz="4400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2000240"/>
            <a:ext cx="2428892" cy="914400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2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3500438"/>
            <a:ext cx="2357454" cy="914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3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5072074"/>
            <a:ext cx="2357454" cy="857256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4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00694" y="2000240"/>
            <a:ext cx="2214578" cy="928694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5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00694" y="3500438"/>
            <a:ext cx="2143140" cy="928694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6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0694" y="5072074"/>
            <a:ext cx="2143140" cy="8572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7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3362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00306"/>
            <a:ext cx="7772400" cy="2143140"/>
          </a:xfrm>
        </p:spPr>
        <p:txBody>
          <a:bodyPr>
            <a:normAutofit/>
          </a:bodyPr>
          <a:lstStyle/>
          <a:p>
            <a:r>
              <a:rPr lang="uk-UA" sz="4400" b="0" dirty="0" smtClean="0"/>
              <a:t> </a:t>
            </a:r>
            <a:endParaRPr lang="ru-RU" sz="4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928670"/>
            <a:ext cx="7858180" cy="714379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chemeClr val="tx1"/>
                </a:solidFill>
              </a:rPr>
              <a:t>                         </a:t>
            </a:r>
            <a:r>
              <a:rPr lang="uk-UA" sz="4400" b="1" dirty="0" smtClean="0">
                <a:solidFill>
                  <a:srgbClr val="002060"/>
                </a:solidFill>
              </a:rPr>
              <a:t>ВЕРБА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85992"/>
            <a:ext cx="103042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+mj-lt"/>
              </a:rPr>
              <a:t> </a:t>
            </a:r>
            <a:endParaRPr lang="ru-RU" sz="4400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2000240"/>
            <a:ext cx="2428892" cy="914400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2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3500438"/>
            <a:ext cx="2357454" cy="914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3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5072074"/>
            <a:ext cx="2357454" cy="857256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4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72132" y="2000240"/>
            <a:ext cx="2143140" cy="928694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5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00694" y="3500438"/>
            <a:ext cx="2143140" cy="928694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6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72132" y="5000636"/>
            <a:ext cx="2071702" cy="8572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7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3362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3786214"/>
          </a:xfrm>
        </p:spPr>
        <p:txBody>
          <a:bodyPr>
            <a:normAutofit/>
          </a:bodyPr>
          <a:lstStyle/>
          <a:p>
            <a:r>
              <a:rPr lang="uk-UA" dirty="0" smtClean="0"/>
              <a:t>Яка звукова схема підходить </a:t>
            </a:r>
            <a:br>
              <a:rPr lang="uk-UA" dirty="0" smtClean="0"/>
            </a:br>
            <a:r>
              <a:rPr lang="uk-UA" dirty="0" smtClean="0"/>
              <a:t>до написаного слова,</a:t>
            </a:r>
            <a:br>
              <a:rPr lang="uk-UA" dirty="0" smtClean="0"/>
            </a:br>
            <a:r>
              <a:rPr lang="uk-UA" dirty="0" smtClean="0"/>
              <a:t>покажи відповідну цеглинку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Завдання 3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91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3786214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600" dirty="0" smtClean="0"/>
              <a:t>                </a:t>
            </a:r>
            <a:r>
              <a:rPr lang="uk-UA" sz="4400" b="1" dirty="0" smtClean="0">
                <a:solidFill>
                  <a:srgbClr val="002060"/>
                </a:solidFill>
              </a:rPr>
              <a:t>К Л Е Н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2214554"/>
            <a:ext cx="2214578" cy="92869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О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</a:rPr>
              <a:t>=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2800" b="1" dirty="0" err="1" smtClean="0">
                <a:solidFill>
                  <a:schemeClr val="tx1"/>
                </a:solidFill>
              </a:rPr>
              <a:t>о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</a:rPr>
              <a:t>=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5143512"/>
            <a:ext cx="2214578" cy="92869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- </a:t>
            </a:r>
            <a:r>
              <a:rPr lang="uk-UA" sz="2000" b="1" dirty="0" smtClean="0"/>
              <a:t>О</a:t>
            </a:r>
            <a:r>
              <a:rPr lang="uk-UA" sz="2800" b="1" dirty="0" smtClean="0"/>
              <a:t> - </a:t>
            </a:r>
            <a:r>
              <a:rPr lang="uk-UA" sz="2800" b="1" dirty="0" err="1" smtClean="0"/>
              <a:t>о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714752"/>
            <a:ext cx="2143140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- - </a:t>
            </a:r>
            <a:r>
              <a:rPr lang="uk-UA" sz="2800" b="1" dirty="0" smtClean="0">
                <a:solidFill>
                  <a:schemeClr val="tx1"/>
                </a:solidFill>
              </a:rPr>
              <a:t>о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</a:rPr>
              <a:t>=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8" y="2285992"/>
            <a:ext cx="2143140" cy="914400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uk-UA" sz="2800" b="1" dirty="0" err="1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 -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88" y="3786190"/>
            <a:ext cx="1985970" cy="9144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О</a:t>
            </a:r>
            <a:r>
              <a:rPr lang="uk-UA" sz="2800" b="1" dirty="0" smtClean="0"/>
              <a:t> = - </a:t>
            </a:r>
            <a:r>
              <a:rPr lang="uk-UA" sz="2800" b="1" dirty="0" err="1" smtClean="0"/>
              <a:t>о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57884" y="5286388"/>
            <a:ext cx="1928826" cy="9144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- - о -   </a:t>
            </a:r>
          </a:p>
        </p:txBody>
      </p:sp>
      <p:sp>
        <p:nvSpPr>
          <p:cNvPr id="1026" name="AutoShape 2" descr="ÐÐ°ÑÑÐ¸Ð½ÐºÐ¸ Ð¿Ð¾ Ð·Ð°Ð¿ÑÐ¾ÑÑ Ð¼Ð°Ð»ÑÐ²Ð° Ð¼Ð°Ð»ÑÐ½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ÐÐ°ÑÑÐ¸Ð½ÐºÐ¸ Ð¿Ð¾ Ð·Ð°Ð¿ÑÐ¾ÑÑ Ð¼Ð°Ð»ÑÐ²Ð° Ð¼Ð°Ð»ÑÐ½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4" name="AutoShape 2" descr="ÐÐ°ÑÑÐ¸Ð½ÐºÐ¸ Ð¿Ð¾ Ð·Ð°Ð¿ÑÐ¾ÑÑ ÑÑÐ¿ÐºÐ° Ð¼Ð°Ð»ÑÐ½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Без названия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2786058"/>
            <a:ext cx="2286016" cy="228601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639136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3786214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600" dirty="0" smtClean="0"/>
              <a:t>                </a:t>
            </a:r>
            <a:r>
              <a:rPr lang="uk-UA" sz="4400" b="1" dirty="0" smtClean="0">
                <a:solidFill>
                  <a:srgbClr val="002060"/>
                </a:solidFill>
              </a:rPr>
              <a:t>МЕТЕЛИК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143116"/>
            <a:ext cx="2214578" cy="92869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- </a:t>
            </a:r>
            <a:r>
              <a:rPr lang="uk-UA" sz="2000" b="1" dirty="0" smtClean="0">
                <a:solidFill>
                  <a:schemeClr val="tx1"/>
                </a:solidFill>
              </a:rPr>
              <a:t>О </a:t>
            </a:r>
            <a:r>
              <a:rPr lang="uk-UA" sz="2800" b="1" dirty="0" smtClean="0">
                <a:solidFill>
                  <a:schemeClr val="tx1"/>
                </a:solidFill>
              </a:rPr>
              <a:t>- о - </a:t>
            </a:r>
            <a:r>
              <a:rPr lang="uk-UA" sz="2800" b="1" dirty="0" err="1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5214950"/>
            <a:ext cx="2214578" cy="92869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- о - </a:t>
            </a:r>
            <a:r>
              <a:rPr lang="uk-UA" sz="2800" b="1" dirty="0" err="1" smtClean="0"/>
              <a:t>о</a:t>
            </a:r>
            <a:r>
              <a:rPr lang="uk-UA" sz="2800" b="1" dirty="0" smtClean="0"/>
              <a:t> - </a:t>
            </a:r>
            <a:r>
              <a:rPr lang="uk-UA" sz="2800" b="1" dirty="0" err="1" smtClean="0"/>
              <a:t>о</a:t>
            </a:r>
            <a:r>
              <a:rPr lang="uk-UA" sz="2800" b="1" dirty="0" smtClean="0"/>
              <a:t> -</a:t>
            </a:r>
            <a:r>
              <a:rPr lang="uk-UA" sz="3200" dirty="0" smtClean="0"/>
              <a:t>  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3714752"/>
            <a:ext cx="2143140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- </a:t>
            </a:r>
            <a:r>
              <a:rPr lang="uk-UA" sz="2000" b="1" dirty="0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- - </a:t>
            </a:r>
            <a:r>
              <a:rPr lang="uk-UA" sz="2800" b="1" dirty="0" err="1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 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00826" y="2285992"/>
            <a:ext cx="2071702" cy="914400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- </a:t>
            </a:r>
            <a:r>
              <a:rPr lang="uk-UA" sz="2000" b="1" dirty="0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= </a:t>
            </a:r>
            <a:r>
              <a:rPr lang="uk-UA" sz="2800" b="1" dirty="0" err="1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0826" y="3857628"/>
            <a:ext cx="2057408" cy="9144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</a:t>
            </a:r>
            <a:r>
              <a:rPr lang="ru-RU" sz="2800" b="1" dirty="0" smtClean="0"/>
              <a:t> - - </a:t>
            </a:r>
            <a:r>
              <a:rPr lang="ru-RU" sz="2800" b="1" dirty="0" err="1" smtClean="0"/>
              <a:t>о</a:t>
            </a:r>
            <a:r>
              <a:rPr lang="ru-RU" sz="2800" b="1" dirty="0" smtClean="0"/>
              <a:t> - 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00826" y="5286388"/>
            <a:ext cx="2071702" cy="9144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- </a:t>
            </a:r>
            <a:r>
              <a:rPr lang="uk-UA" sz="2000" b="1" dirty="0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- </a:t>
            </a:r>
            <a:r>
              <a:rPr lang="uk-UA" sz="2800" b="1" dirty="0" err="1" smtClean="0">
                <a:solidFill>
                  <a:schemeClr val="tx1"/>
                </a:solidFill>
              </a:rPr>
              <a:t>о</a:t>
            </a:r>
            <a:r>
              <a:rPr lang="uk-UA" sz="2800" b="1" dirty="0" smtClean="0">
                <a:solidFill>
                  <a:schemeClr val="tx1"/>
                </a:solidFill>
              </a:rPr>
              <a:t> =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26" name="AutoShape 2" descr="ÐÐ°ÑÑÐ¸Ð½ÐºÐ¸ Ð¿Ð¾ Ð·Ð°Ð¿ÑÐ¾ÑÑ Ð¼Ð°Ð»ÑÐ²Ð° Ð¼Ð°Ð»ÑÐ½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ÐÐ°ÑÑÐ¸Ð½ÐºÐ¸ Ð¿Ð¾ Ð·Ð°Ð¿ÑÐ¾ÑÑ Ð¼Ð°Ð»ÑÐ²Ð° Ð¼Ð°Ð»ÑÐ½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depositphotos_13950208-stock-photo-monarch-butterfl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3071810"/>
            <a:ext cx="2716656" cy="214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39136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00306"/>
            <a:ext cx="7772400" cy="2143140"/>
          </a:xfrm>
        </p:spPr>
        <p:txBody>
          <a:bodyPr>
            <a:normAutofit/>
          </a:bodyPr>
          <a:lstStyle/>
          <a:p>
            <a:r>
              <a:rPr lang="uk-UA" sz="4400" b="0" dirty="0" smtClean="0"/>
              <a:t> </a:t>
            </a:r>
            <a:endParaRPr lang="ru-RU" sz="4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714379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C00000"/>
                </a:solidFill>
              </a:rPr>
              <a:t>Завдання 4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85992"/>
            <a:ext cx="10304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+mj-lt"/>
              </a:rPr>
              <a:t>Визнач, який склад наголошений,</a:t>
            </a:r>
            <a:br>
              <a:rPr lang="uk-UA" sz="4400" dirty="0" smtClean="0">
                <a:latin typeface="+mj-lt"/>
              </a:rPr>
            </a:br>
            <a:r>
              <a:rPr lang="uk-UA" sz="4400" dirty="0" smtClean="0">
                <a:latin typeface="+mj-lt"/>
              </a:rPr>
              <a:t>  покажи відповідну цеглинку.</a:t>
            </a:r>
            <a:endParaRPr lang="ru-RU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3362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00306"/>
            <a:ext cx="7772400" cy="2143140"/>
          </a:xfrm>
        </p:spPr>
        <p:txBody>
          <a:bodyPr>
            <a:normAutofit/>
          </a:bodyPr>
          <a:lstStyle/>
          <a:p>
            <a:r>
              <a:rPr lang="uk-UA" sz="4400" b="0" dirty="0" smtClean="0"/>
              <a:t> </a:t>
            </a:r>
            <a:endParaRPr lang="ru-RU" sz="4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928670"/>
            <a:ext cx="8929718" cy="714379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chemeClr val="tx1"/>
                </a:solidFill>
              </a:rPr>
              <a:t>       </a:t>
            </a:r>
            <a:r>
              <a:rPr lang="uk-UA" sz="4400" b="1" dirty="0" smtClean="0">
                <a:solidFill>
                  <a:srgbClr val="0070C0"/>
                </a:solidFill>
              </a:rPr>
              <a:t>ЛЕЛЕКА                 ЕДЕЛЬВЕЙС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85992"/>
            <a:ext cx="103042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+mj-lt"/>
              </a:rPr>
              <a:t> </a:t>
            </a:r>
            <a:endParaRPr lang="ru-RU" sz="4400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2000240"/>
            <a:ext cx="2428892" cy="914400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ЛЕ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3500438"/>
            <a:ext cx="2357454" cy="914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ЛЕ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5072074"/>
            <a:ext cx="2357454" cy="857256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КА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72132" y="2000240"/>
            <a:ext cx="2143140" cy="928694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72132" y="3500438"/>
            <a:ext cx="2143140" cy="928694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ДЕЛЬ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72132" y="5072074"/>
            <a:ext cx="2143140" cy="8572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ВЕЙС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33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2420888"/>
            <a:ext cx="8014736" cy="1163130"/>
            <a:chOff x="-127862" y="3056726"/>
            <a:chExt cx="8408955" cy="122529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3056726"/>
              <a:ext cx="7165477" cy="1069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-127862" y="3892949"/>
              <a:ext cx="5084702" cy="389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</a:t>
              </a:r>
              <a:endParaRPr lang="ru-RU" dirty="0">
                <a:solidFill>
                  <a:srgbClr val="FF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71472" y="500042"/>
            <a:ext cx="82153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</a:rPr>
              <a:t>Покажіть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цеглинку</a:t>
            </a:r>
            <a:r>
              <a:rPr lang="ru-RU" sz="4800" b="1" dirty="0" smtClean="0">
                <a:solidFill>
                  <a:srgbClr val="FF0000"/>
                </a:solidFill>
              </a:rPr>
              <a:t> того </a:t>
            </a:r>
            <a:r>
              <a:rPr lang="ru-RU" sz="4800" b="1" dirty="0" err="1" smtClean="0">
                <a:solidFill>
                  <a:srgbClr val="FF0000"/>
                </a:solidFill>
              </a:rPr>
              <a:t>кольору</a:t>
            </a:r>
            <a:r>
              <a:rPr lang="ru-RU" sz="4800" b="1" dirty="0" smtClean="0">
                <a:solidFill>
                  <a:srgbClr val="FF0000"/>
                </a:solidFill>
              </a:rPr>
              <a:t>, </a:t>
            </a:r>
            <a:r>
              <a:rPr lang="ru-RU" sz="4800" b="1" dirty="0" err="1" smtClean="0">
                <a:solidFill>
                  <a:srgbClr val="FF0000"/>
                </a:solidFill>
              </a:rPr>
              <a:t>надпис</a:t>
            </a:r>
            <a:r>
              <a:rPr lang="ru-RU" sz="4800" b="1" dirty="0" smtClean="0">
                <a:solidFill>
                  <a:srgbClr val="FF0000"/>
                </a:solidFill>
              </a:rPr>
              <a:t> на </a:t>
            </a:r>
            <a:r>
              <a:rPr lang="ru-RU" sz="4800" b="1" dirty="0" err="1" smtClean="0">
                <a:solidFill>
                  <a:srgbClr val="FF0000"/>
                </a:solidFill>
              </a:rPr>
              <a:t>якому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співпадає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з</a:t>
            </a:r>
            <a:r>
              <a:rPr lang="ru-RU" sz="4800" b="1" dirty="0" smtClean="0">
                <a:solidFill>
                  <a:srgbClr val="FF0000"/>
                </a:solidFill>
              </a:rPr>
              <a:t> вашими </a:t>
            </a:r>
            <a:r>
              <a:rPr lang="ru-RU" sz="4800" b="1" dirty="0" err="1" smtClean="0">
                <a:solidFill>
                  <a:srgbClr val="FF0000"/>
                </a:solidFill>
              </a:rPr>
              <a:t>відчуттями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r>
              <a:rPr lang="uk-UA" sz="4800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r>
              <a:rPr lang="uk-UA" sz="4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1538" y="3714752"/>
            <a:ext cx="2286016" cy="928694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Було легко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6116" y="5143512"/>
            <a:ext cx="2500330" cy="857256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Було важко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86446" y="3714752"/>
            <a:ext cx="2214578" cy="9144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Не все вдалося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658866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Е</a:t>
            </a:r>
            <a:r>
              <a:rPr lang="uk-UA" sz="5400" b="1" dirty="0" smtClean="0">
                <a:solidFill>
                  <a:srgbClr val="002060"/>
                </a:solidFill>
              </a:rPr>
              <a:t> К С К А В А Т О Р 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depositphotos_40897119-stock-photo-excavato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2571744"/>
            <a:ext cx="5429288" cy="3257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ord Art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857232"/>
            <a:ext cx="9067237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Організація класу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почули</a:t>
            </a:r>
            <a:r>
              <a:rPr lang="ru-RU" dirty="0" smtClean="0"/>
              <a:t>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дзвінок</a:t>
            </a:r>
            <a:r>
              <a:rPr lang="ru-RU" dirty="0" smtClean="0"/>
              <a:t> – </a:t>
            </a:r>
          </a:p>
          <a:p>
            <a:pPr>
              <a:buNone/>
            </a:pPr>
            <a:r>
              <a:rPr lang="ru-RU" dirty="0" err="1" smtClean="0"/>
              <a:t>Він</a:t>
            </a:r>
            <a:r>
              <a:rPr lang="ru-RU" dirty="0" smtClean="0"/>
              <a:t> покликав на урок, </a:t>
            </a:r>
          </a:p>
          <a:p>
            <a:pPr>
              <a:buNone/>
            </a:pPr>
            <a:r>
              <a:rPr lang="ru-RU" dirty="0" err="1" smtClean="0"/>
              <a:t>Кожен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вас </a:t>
            </a:r>
            <a:r>
              <a:rPr lang="ru-RU" dirty="0" err="1" smtClean="0"/>
              <a:t>приготувався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На </a:t>
            </a:r>
            <a:r>
              <a:rPr lang="ru-RU" dirty="0" err="1" smtClean="0"/>
              <a:t>перерві</a:t>
            </a:r>
            <a:r>
              <a:rPr lang="ru-RU" dirty="0" smtClean="0"/>
              <a:t> </a:t>
            </a:r>
            <a:r>
              <a:rPr lang="ru-RU" dirty="0" err="1" smtClean="0"/>
              <a:t>постарався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err="1" smtClean="0"/>
              <a:t>Тож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ми часу не </a:t>
            </a:r>
            <a:r>
              <a:rPr lang="ru-RU" dirty="0" err="1" smtClean="0"/>
              <a:t>гаймо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err="1" smtClean="0"/>
              <a:t>Навчання</a:t>
            </a:r>
            <a:r>
              <a:rPr lang="ru-RU" dirty="0" smtClean="0"/>
              <a:t> </a:t>
            </a:r>
            <a:r>
              <a:rPr lang="ru-RU" dirty="0" err="1" smtClean="0"/>
              <a:t>грамоти</a:t>
            </a:r>
            <a:r>
              <a:rPr lang="ru-RU" dirty="0" smtClean="0"/>
              <a:t> </a:t>
            </a:r>
            <a:r>
              <a:rPr lang="ru-RU" dirty="0" err="1" smtClean="0"/>
              <a:t>розпочинаймо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1369301263_zv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1643050"/>
            <a:ext cx="3048008" cy="2956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Е С К А Л А Т О Р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matro_v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1"/>
            <a:ext cx="4023078" cy="2262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81189ca125a7961c87b739b5cfade3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4071941"/>
            <a:ext cx="4083873" cy="2227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Словник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    Ескалатор </a:t>
            </a:r>
            <a:r>
              <a:rPr lang="uk-UA" dirty="0" smtClean="0"/>
              <a:t>– рухома доріжка у вигляді похилих сходів з рухомими горизонтальними сходинками для переміщення людей між різними рівнями вгору чи вниз у висотних громадських будівлях, магазинах, станціях метрополітену, готелях, вокзалах, аеропортах.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С Е Н К А Н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(</a:t>
            </a:r>
            <a:r>
              <a:rPr lang="ru-RU" dirty="0" err="1" smtClean="0"/>
              <a:t>Що</a:t>
            </a:r>
            <a:r>
              <a:rPr lang="ru-RU" dirty="0" smtClean="0"/>
              <a:t>?) 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(</a:t>
            </a:r>
            <a:r>
              <a:rPr lang="ru-RU" dirty="0" err="1" smtClean="0"/>
              <a:t>Який</a:t>
            </a:r>
            <a:r>
              <a:rPr lang="ru-RU" dirty="0" smtClean="0"/>
              <a:t>?) _______ , 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(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робить</a:t>
            </a:r>
            <a:r>
              <a:rPr lang="ru-RU" dirty="0" smtClean="0"/>
              <a:t>?) _______ , _______ , 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 ________ ________ _________ .</a:t>
            </a:r>
          </a:p>
          <a:p>
            <a:pPr marL="514350" indent="-514350">
              <a:buAutoNum type="arabicPeriod"/>
            </a:pPr>
            <a:r>
              <a:rPr lang="ru-RU" dirty="0" smtClean="0"/>
              <a:t>(</a:t>
            </a:r>
            <a:r>
              <a:rPr lang="ru-RU" dirty="0" err="1" smtClean="0"/>
              <a:t>Що</a:t>
            </a:r>
            <a:r>
              <a:rPr lang="ru-RU" dirty="0" smtClean="0"/>
              <a:t>?) ________.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86808" cy="464347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i="1" dirty="0" smtClean="0"/>
              <a:t>      	Сніг утворюється при замерзанні водяної пари, що міститься високо в атмосфері. Спочатку з’являються крихітні чисті та прозорі кристали. Вони переміщуються у повітрі у всіх напрямках.</a:t>
            </a:r>
          </a:p>
          <a:p>
            <a:pPr>
              <a:buNone/>
            </a:pPr>
            <a:r>
              <a:rPr lang="uk-UA" i="1" dirty="0" smtClean="0"/>
              <a:t>     		 Поступово ці кристали «приклеюються» один до одного, поки їх не дуже багато. Коли замерзлі крижини стають великими, вони починають повільно опускатися на землю. Ці скупчення крижин ми і називаємо сніжинками. </a:t>
            </a:r>
            <a:endParaRPr lang="ru-RU" dirty="0" smtClean="0"/>
          </a:p>
          <a:p>
            <a:pPr>
              <a:buNone/>
            </a:pPr>
            <a:r>
              <a:rPr lang="uk-UA" i="1" dirty="0" smtClean="0"/>
              <a:t>                                           		 Деякі із сніжинок мають голчасту       </a:t>
            </a:r>
          </a:p>
          <a:p>
            <a:pPr>
              <a:buNone/>
            </a:pPr>
            <a:r>
              <a:rPr lang="uk-UA" i="1" dirty="0" smtClean="0"/>
              <a:t>                                           форму, інші – плоску. Проте, у всіх  них        </a:t>
            </a:r>
          </a:p>
          <a:p>
            <a:pPr>
              <a:buNone/>
            </a:pPr>
            <a:r>
              <a:rPr lang="uk-UA" i="1" dirty="0" smtClean="0"/>
              <a:t>                                           є тільки 6 граней. Цікаво, що побудовані              </a:t>
            </a:r>
          </a:p>
          <a:p>
            <a:pPr>
              <a:buNone/>
            </a:pPr>
            <a:r>
              <a:rPr lang="uk-UA" i="1" dirty="0" smtClean="0"/>
              <a:t>                                           сніжинки абсолютно однаково. Однак, не  </a:t>
            </a:r>
          </a:p>
          <a:p>
            <a:pPr>
              <a:buNone/>
            </a:pPr>
            <a:r>
              <a:rPr lang="uk-UA" i="1" dirty="0" smtClean="0"/>
              <a:t>                                           можна знайти дві сніжинки з однаковим   </a:t>
            </a:r>
          </a:p>
          <a:p>
            <a:pPr>
              <a:buNone/>
            </a:pPr>
            <a:r>
              <a:rPr lang="uk-UA" i="1" dirty="0" smtClean="0"/>
              <a:t>                                           візерунком.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28142554_8a0ca3520e55b3e9b5ba874081b65b86_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500570"/>
            <a:ext cx="2452684" cy="163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15370" cy="114300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Як </a:t>
            </a:r>
            <a:r>
              <a:rPr lang="ru-RU" b="1" dirty="0" err="1" smtClean="0">
                <a:solidFill>
                  <a:srgbClr val="002060"/>
                </a:solidFill>
              </a:rPr>
              <a:t>утворюється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сніг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4583b5d40da518720d5e1b0319054ea2114e25b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285728"/>
            <a:ext cx="264451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/>
              <a:t>На уроці  було …</a:t>
            </a:r>
            <a:endParaRPr lang="ru-RU" b="1" dirty="0"/>
          </a:p>
        </p:txBody>
      </p:sp>
      <p:pic>
        <p:nvPicPr>
          <p:cNvPr id="4" name="Содержимое 3" descr="красный-желтый-зеленый-значок-смайликов-smileys-отрицательный-143364694.jpg"/>
          <p:cNvPicPr>
            <a:picLocks noGrp="1" noChangeAspect="1"/>
          </p:cNvPicPr>
          <p:nvPr>
            <p:ph idx="1"/>
          </p:nvPr>
        </p:nvPicPr>
        <p:blipFill>
          <a:blip r:embed="rId2"/>
          <a:srcRect r="1660" b="9806"/>
          <a:stretch>
            <a:fillRect/>
          </a:stretch>
        </p:blipFill>
        <p:spPr>
          <a:xfrm>
            <a:off x="1428728" y="1857364"/>
            <a:ext cx="6129050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Девіз</a:t>
            </a:r>
            <a:r>
              <a:rPr lang="ru-RU" b="1" dirty="0" smtClean="0">
                <a:solidFill>
                  <a:srgbClr val="002060"/>
                </a:solidFill>
              </a:rPr>
              <a:t> уроку</a:t>
            </a:r>
            <a:r>
              <a:rPr lang="uk-UA" b="1" dirty="0" smtClean="0">
                <a:solidFill>
                  <a:srgbClr val="002060"/>
                </a:solidFill>
              </a:rPr>
              <a:t>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b="1" dirty="0" smtClean="0"/>
              <a:t> </a:t>
            </a:r>
            <a:r>
              <a:rPr lang="uk-UA" sz="4000" i="1" dirty="0" smtClean="0"/>
              <a:t>Працювати буду гарно,</a:t>
            </a:r>
          </a:p>
          <a:p>
            <a:pPr>
              <a:buNone/>
            </a:pPr>
            <a:r>
              <a:rPr lang="uk-UA" sz="4000" i="1" dirty="0" smtClean="0"/>
              <a:t> щоб урок пройшов не марно!</a:t>
            </a:r>
            <a:endParaRPr lang="ru-RU" sz="4000" dirty="0" smtClean="0"/>
          </a:p>
          <a:p>
            <a:endParaRPr lang="ru-RU" dirty="0"/>
          </a:p>
        </p:txBody>
      </p:sp>
      <p:pic>
        <p:nvPicPr>
          <p:cNvPr id="4" name="Рисунок 3" descr="444478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429000"/>
            <a:ext cx="2643205" cy="2748934"/>
          </a:xfrm>
          <a:prstGeom prst="rect">
            <a:avLst/>
          </a:prstGeom>
        </p:spPr>
      </p:pic>
      <p:pic>
        <p:nvPicPr>
          <p:cNvPr id="5" name="Рисунок 4" descr="étude-de-l-anglais-84954742.jpg"/>
          <p:cNvPicPr>
            <a:picLocks noChangeAspect="1"/>
          </p:cNvPicPr>
          <p:nvPr/>
        </p:nvPicPr>
        <p:blipFill>
          <a:blip r:embed="rId3" cstate="print"/>
          <a:srcRect b="9532"/>
          <a:stretch>
            <a:fillRect/>
          </a:stretch>
        </p:blipFill>
        <p:spPr>
          <a:xfrm>
            <a:off x="5357818" y="3286124"/>
            <a:ext cx="2928958" cy="2833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Ему -  мама, </a:t>
            </a:r>
            <a:r>
              <a:rPr lang="uk-UA" dirty="0" err="1" smtClean="0"/>
              <a:t>ему</a:t>
            </a:r>
            <a:r>
              <a:rPr lang="uk-UA" dirty="0" smtClean="0"/>
              <a:t> – тато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Люблять своїх </a:t>
            </a:r>
            <a:r>
              <a:rPr lang="uk-UA" dirty="0" err="1" smtClean="0"/>
              <a:t>еменяток</a:t>
            </a:r>
            <a:r>
              <a:rPr lang="uk-UA" dirty="0" smtClean="0"/>
              <a:t>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Вчать красиво їх ходити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розумно говорити.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schleich_14744_m-1280x800.jpg"/>
          <p:cNvPicPr>
            <a:picLocks noChangeAspect="1"/>
          </p:cNvPicPr>
          <p:nvPr/>
        </p:nvPicPr>
        <p:blipFill>
          <a:blip r:embed="rId2"/>
          <a:srcRect l="14865" r="21622"/>
          <a:stretch>
            <a:fillRect/>
          </a:stretch>
        </p:blipFill>
        <p:spPr>
          <a:xfrm>
            <a:off x="5357818" y="1928802"/>
            <a:ext cx="3357586" cy="3286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Скоромовка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depositphotos_142945813-stock-photo-cartoon-animal-emu-walk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714356"/>
            <a:ext cx="1500198" cy="168772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14414" y="642918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4500570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2571744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4500570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4500570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2571744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86446" y="2571744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642918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642918"/>
            <a:ext cx="2214578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071934" y="2285992"/>
            <a:ext cx="1428760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</a:p>
        </p:txBody>
      </p:sp>
      <p:pic>
        <p:nvPicPr>
          <p:cNvPr id="18" name="Рисунок 17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785794"/>
            <a:ext cx="1643074" cy="1579879"/>
          </a:xfrm>
          <a:prstGeom prst="rect">
            <a:avLst/>
          </a:prstGeom>
        </p:spPr>
      </p:pic>
      <p:pic>
        <p:nvPicPr>
          <p:cNvPr id="19" name="Рисунок 18" descr="depositphotos_13950208-stock-photo-monarch-butterfl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785794"/>
            <a:ext cx="2071687" cy="1634331"/>
          </a:xfrm>
          <a:prstGeom prst="rect">
            <a:avLst/>
          </a:prstGeom>
        </p:spPr>
      </p:pic>
      <p:pic>
        <p:nvPicPr>
          <p:cNvPr id="20" name="Рисунок 19" descr="depositphotos_50080843-stock-illustration-birch-tre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2643182"/>
            <a:ext cx="1439999" cy="1708832"/>
          </a:xfrm>
          <a:prstGeom prst="rect">
            <a:avLst/>
          </a:prstGeom>
        </p:spPr>
      </p:pic>
      <p:pic>
        <p:nvPicPr>
          <p:cNvPr id="21" name="Рисунок 20" descr="depositphotos_31100901-stock-photo-weeping-willow-tree-isolate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0760" y="2571744"/>
            <a:ext cx="1714512" cy="1714512"/>
          </a:xfrm>
          <a:prstGeom prst="rect">
            <a:avLst/>
          </a:prstGeom>
        </p:spPr>
      </p:pic>
      <p:pic>
        <p:nvPicPr>
          <p:cNvPr id="22" name="Рисунок 21" descr="Без названия (1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2" y="4572008"/>
            <a:ext cx="1643074" cy="1643074"/>
          </a:xfrm>
          <a:prstGeom prst="rect">
            <a:avLst/>
          </a:prstGeom>
        </p:spPr>
      </p:pic>
      <p:pic>
        <p:nvPicPr>
          <p:cNvPr id="23" name="Рисунок 22" descr="Aist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14480" y="4572008"/>
            <a:ext cx="1214445" cy="1701499"/>
          </a:xfrm>
          <a:prstGeom prst="rect">
            <a:avLst/>
          </a:prstGeom>
        </p:spPr>
      </p:pic>
      <p:pic>
        <p:nvPicPr>
          <p:cNvPr id="24" name="Рисунок 23" descr="depositphotos_40897119-stock-photo-excavator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7884" y="4714884"/>
            <a:ext cx="2024075" cy="121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2420888"/>
            <a:ext cx="8014736" cy="1163130"/>
            <a:chOff x="-127862" y="3056726"/>
            <a:chExt cx="8408955" cy="122529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3056726"/>
              <a:ext cx="7165477" cy="1069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-127862" y="3892949"/>
              <a:ext cx="5084702" cy="389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</a:t>
              </a:r>
              <a:endParaRPr lang="ru-RU" dirty="0">
                <a:solidFill>
                  <a:srgbClr val="FF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57158" y="2357430"/>
            <a:ext cx="9072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ГРАЮЧИСЬ ВИВЧАЄМО</a:t>
            </a:r>
          </a:p>
          <a:p>
            <a:r>
              <a:rPr lang="uk-UA" sz="4800" dirty="0" smtClean="0">
                <a:solidFill>
                  <a:srgbClr val="FF0000"/>
                </a:solidFill>
                <a:latin typeface="Arial Black" pitchFamily="34" charset="0"/>
              </a:rPr>
              <a:t>             </a:t>
            </a:r>
            <a:r>
              <a:rPr lang="uk-UA" sz="4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Буква Е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8866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3786214"/>
          </a:xfrm>
        </p:spPr>
        <p:txBody>
          <a:bodyPr>
            <a:normAutofit/>
          </a:bodyPr>
          <a:lstStyle/>
          <a:p>
            <a:r>
              <a:rPr lang="uk-UA" dirty="0" smtClean="0"/>
              <a:t>Знайди місце букви Е </a:t>
            </a:r>
            <a:br>
              <a:rPr lang="uk-UA" dirty="0" smtClean="0"/>
            </a:br>
            <a:r>
              <a:rPr lang="uk-UA" dirty="0" smtClean="0"/>
              <a:t>у словах, покажи відповідну</a:t>
            </a:r>
            <a:br>
              <a:rPr lang="uk-UA" dirty="0" smtClean="0"/>
            </a:br>
            <a:r>
              <a:rPr lang="uk-UA" dirty="0" smtClean="0"/>
              <a:t>цеглинку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Завдання 1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913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3786214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600" dirty="0" smtClean="0"/>
              <a:t>    </a:t>
            </a:r>
            <a:r>
              <a:rPr lang="uk-UA" sz="4400" b="1" dirty="0" smtClean="0">
                <a:solidFill>
                  <a:srgbClr val="002060"/>
                </a:solidFill>
              </a:rPr>
              <a:t>ЕМУ                            БЕРЕЗА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2214554"/>
            <a:ext cx="2214578" cy="92869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початок</a:t>
            </a: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5143512"/>
            <a:ext cx="2214578" cy="928694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кінець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3714752"/>
            <a:ext cx="2214578" cy="928694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середина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8" y="2214554"/>
            <a:ext cx="2143140" cy="91440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початок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5008" y="3714752"/>
            <a:ext cx="2143140" cy="914400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середина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5008" y="5143512"/>
            <a:ext cx="2143140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кінець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9639136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00306"/>
            <a:ext cx="7772400" cy="2143140"/>
          </a:xfrm>
        </p:spPr>
        <p:txBody>
          <a:bodyPr>
            <a:normAutofit/>
          </a:bodyPr>
          <a:lstStyle/>
          <a:p>
            <a:r>
              <a:rPr lang="uk-UA" sz="4400" b="0" dirty="0" smtClean="0"/>
              <a:t> </a:t>
            </a:r>
            <a:endParaRPr lang="ru-RU" sz="4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714379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C00000"/>
                </a:solidFill>
              </a:rPr>
              <a:t>Завдання 2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85992"/>
            <a:ext cx="10304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+mj-lt"/>
              </a:rPr>
              <a:t>Порахуй, скільки в слові складів,</a:t>
            </a:r>
            <a:br>
              <a:rPr lang="uk-UA" sz="4400" dirty="0" smtClean="0">
                <a:latin typeface="+mj-lt"/>
              </a:rPr>
            </a:br>
            <a:r>
              <a:rPr lang="uk-UA" sz="4400" dirty="0" smtClean="0">
                <a:latin typeface="+mj-lt"/>
              </a:rPr>
              <a:t>  покажи відповідну цеглинку.</a:t>
            </a:r>
            <a:endParaRPr lang="ru-RU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3362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339</Words>
  <Application>Microsoft Office PowerPoint</Application>
  <PresentationFormat>Экран (4:3)</PresentationFormat>
  <Paragraphs>111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Урок навчання грамоти  Тема: Закріплення вивченої букви “Е”   1-В клас  </vt:lpstr>
      <vt:lpstr>Організація класу</vt:lpstr>
      <vt:lpstr>Девіз уроку:</vt:lpstr>
      <vt:lpstr>Скоромовка</vt:lpstr>
      <vt:lpstr>Слайд 5</vt:lpstr>
      <vt:lpstr>Слайд 6</vt:lpstr>
      <vt:lpstr>Знайди місце букви Е  у словах, покажи відповідну цеглинку</vt:lpstr>
      <vt:lpstr> </vt:lpstr>
      <vt:lpstr> </vt:lpstr>
      <vt:lpstr> </vt:lpstr>
      <vt:lpstr> </vt:lpstr>
      <vt:lpstr>Яка звукова схема підходить  до написаного слова, покажи відповідну цеглинку</vt:lpstr>
      <vt:lpstr> </vt:lpstr>
      <vt:lpstr> </vt:lpstr>
      <vt:lpstr> </vt:lpstr>
      <vt:lpstr> </vt:lpstr>
      <vt:lpstr>Слайд 17</vt:lpstr>
      <vt:lpstr>Е К С К А В А Т О Р </vt:lpstr>
      <vt:lpstr>Слайд 19</vt:lpstr>
      <vt:lpstr>Е С К А Л А Т О Р </vt:lpstr>
      <vt:lpstr>Словник</vt:lpstr>
      <vt:lpstr>С Е Н К А Н </vt:lpstr>
      <vt:lpstr>Як утворюється сніг</vt:lpstr>
      <vt:lpstr>На уроці  було …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</dc:creator>
  <cp:lastModifiedBy>12</cp:lastModifiedBy>
  <cp:revision>37</cp:revision>
  <dcterms:created xsi:type="dcterms:W3CDTF">2019-12-03T14:25:09Z</dcterms:created>
  <dcterms:modified xsi:type="dcterms:W3CDTF">2020-01-05T16:58:49Z</dcterms:modified>
</cp:coreProperties>
</file>