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4" r:id="rId5"/>
    <p:sldId id="265" r:id="rId6"/>
    <p:sldId id="274" r:id="rId7"/>
    <p:sldId id="275" r:id="rId8"/>
    <p:sldId id="276" r:id="rId9"/>
    <p:sldId id="277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84" autoAdjust="0"/>
  </p:normalViewPr>
  <p:slideViewPr>
    <p:cSldViewPr>
      <p:cViewPr varScale="1">
        <p:scale>
          <a:sx n="75" d="100"/>
          <a:sy n="75" d="100"/>
        </p:scale>
        <p:origin x="-102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19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С рабочего стола\Наталья\вода\вода презентация.pn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50883" y="404665"/>
            <a:ext cx="7021517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1600" dirty="0" smtClean="0"/>
              <a:t>МАНГУШСЬКА РАЙОННА ДЕРЖАВНА АДМІНІСТРАЦІЯ</a:t>
            </a:r>
            <a:br>
              <a:rPr lang="ru-RU" sz="1600" dirty="0" smtClean="0"/>
            </a:br>
            <a:r>
              <a:rPr lang="ru-RU" sz="1600" dirty="0" smtClean="0"/>
              <a:t>			ВІДДІЛ ОСВІТИ</a:t>
            </a:r>
            <a:br>
              <a:rPr lang="ru-RU" sz="1600" dirty="0" smtClean="0"/>
            </a:br>
            <a:r>
              <a:rPr lang="ru-RU" sz="1600" dirty="0" smtClean="0"/>
              <a:t>		РАЙОННИЙ МЕТОДИЧНИЙ КАБІНЕТ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pPr algn="just"/>
            <a:endParaRPr lang="uk-UA" sz="2600" dirty="0" smtClean="0"/>
          </a:p>
          <a:p>
            <a:r>
              <a:rPr lang="uk-UA" sz="2600" b="1" dirty="0" smtClean="0"/>
              <a:t>Кластер “ </a:t>
            </a:r>
            <a:r>
              <a:rPr lang="uk-UA" sz="2600" b="1" dirty="0" err="1" smtClean="0"/>
              <a:t>Компетентнісне</a:t>
            </a:r>
            <a:r>
              <a:rPr lang="uk-UA" sz="2600" b="1" dirty="0" smtClean="0"/>
              <a:t> навчання ”</a:t>
            </a:r>
          </a:p>
          <a:p>
            <a:pPr algn="just"/>
            <a:r>
              <a:rPr lang="uk-UA" sz="2600" b="1" dirty="0" smtClean="0"/>
              <a:t>Назва роботи: Дослідження як реалізація компетентнісного підходу в сучасній школі на уроках природознавства </a:t>
            </a:r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		                  </a:t>
            </a:r>
            <a:r>
              <a:rPr lang="uk-UA" sz="2000" dirty="0" smtClean="0"/>
              <a:t>Підготувала:</a:t>
            </a:r>
          </a:p>
          <a:p>
            <a:r>
              <a:rPr lang="uk-UA" sz="2000" dirty="0" smtClean="0"/>
              <a:t>		                </a:t>
            </a:r>
            <a:r>
              <a:rPr lang="uk-UA" sz="2000" dirty="0" err="1" smtClean="0"/>
              <a:t>Алабаш</a:t>
            </a:r>
            <a:r>
              <a:rPr lang="uk-UA" sz="2000" dirty="0" smtClean="0"/>
              <a:t> Наталія Дмитрівна,</a:t>
            </a:r>
          </a:p>
          <a:p>
            <a:r>
              <a:rPr lang="uk-UA" sz="2000" dirty="0" smtClean="0"/>
              <a:t>		                учитель початкових класів</a:t>
            </a:r>
          </a:p>
          <a:p>
            <a:r>
              <a:rPr lang="uk-UA" sz="2000" dirty="0" smtClean="0"/>
              <a:t>		                Ялтинська ЗОШ </a:t>
            </a:r>
            <a:r>
              <a:rPr lang="en-US" sz="2000" dirty="0" smtClean="0"/>
              <a:t>I-III </a:t>
            </a:r>
            <a:r>
              <a:rPr lang="uk-UA" sz="2000" dirty="0" smtClean="0"/>
              <a:t>ст.№2</a:t>
            </a:r>
            <a:endParaRPr lang="ru-RU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С рабочего стола\Наталья\вода\вода презентация.pn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428604"/>
            <a:ext cx="8126242" cy="55821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800" dirty="0" smtClean="0"/>
              <a:t>                    Те, що я чую, я забуваю.</a:t>
            </a:r>
            <a:br>
              <a:rPr lang="uk-UA" sz="2800" dirty="0" smtClean="0"/>
            </a:br>
            <a:r>
              <a:rPr lang="uk-UA" sz="2800" dirty="0" smtClean="0"/>
              <a:t>                Те, що я бачу, я пам’ятаю.</a:t>
            </a:r>
            <a:br>
              <a:rPr lang="uk-UA" sz="2800" dirty="0" smtClean="0"/>
            </a:br>
            <a:r>
              <a:rPr lang="uk-UA" sz="2800" dirty="0" smtClean="0"/>
              <a:t>                Те, що я роблю, я розумію.</a:t>
            </a:r>
          </a:p>
          <a:p>
            <a:pPr>
              <a:buNone/>
            </a:pPr>
            <a:r>
              <a:rPr lang="uk-UA" sz="2800" dirty="0" smtClean="0"/>
              <a:t>					      Конфуцій.</a:t>
            </a:r>
          </a:p>
        </p:txBody>
      </p:sp>
      <p:pic>
        <p:nvPicPr>
          <p:cNvPr id="5" name="Рисунок 4" descr="C:\Users\User\Pictures\фото.png"/>
          <p:cNvPicPr/>
          <p:nvPr/>
        </p:nvPicPr>
        <p:blipFill>
          <a:blip r:embed="rId3" cstate="print"/>
          <a:srcRect t="33511"/>
          <a:stretch>
            <a:fillRect/>
          </a:stretch>
        </p:blipFill>
        <p:spPr bwMode="auto">
          <a:xfrm>
            <a:off x="2339752" y="2708920"/>
            <a:ext cx="439248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С рабочего стола\Наталья\вода\вода презентация.pn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r="26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7776864" cy="148478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Мета </a:t>
            </a:r>
            <a:r>
              <a:rPr lang="ru-RU" sz="2800" b="1" dirty="0" err="1" smtClean="0"/>
              <a:t>природничої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освітньої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галузі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Державного стандарту </a:t>
            </a:r>
            <a:r>
              <a:rPr lang="ru-RU" sz="2800" b="1" dirty="0" err="1" smtClean="0"/>
              <a:t>початково</a:t>
            </a:r>
            <a:r>
              <a:rPr lang="uk-UA" sz="2800" b="1" dirty="0" smtClean="0"/>
              <a:t>ї освіти:</a:t>
            </a: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196752"/>
            <a:ext cx="7848872" cy="6120680"/>
          </a:xfrm>
        </p:spPr>
        <p:txBody>
          <a:bodyPr>
            <a:noAutofit/>
          </a:bodyPr>
          <a:lstStyle/>
          <a:p>
            <a:pPr algn="just"/>
            <a:r>
              <a:rPr lang="ru-RU" sz="2800" dirty="0" err="1" smtClean="0">
                <a:solidFill>
                  <a:schemeClr val="tx1"/>
                </a:solidFill>
              </a:rPr>
              <a:t>формування</a:t>
            </a:r>
            <a:r>
              <a:rPr lang="ru-RU" sz="2800" dirty="0" smtClean="0">
                <a:solidFill>
                  <a:schemeClr val="tx1"/>
                </a:solidFill>
              </a:rPr>
              <a:t> компетентностей в </a:t>
            </a:r>
            <a:r>
              <a:rPr lang="ru-RU" sz="2800" dirty="0" err="1" smtClean="0">
                <a:solidFill>
                  <a:schemeClr val="tx1"/>
                </a:solidFill>
              </a:rPr>
              <a:t>галузі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природничих</a:t>
            </a:r>
            <a:r>
              <a:rPr lang="ru-RU" sz="2800" dirty="0" smtClean="0">
                <a:solidFill>
                  <a:schemeClr val="tx1"/>
                </a:solidFill>
              </a:rPr>
              <a:t> наук, </a:t>
            </a:r>
            <a:r>
              <a:rPr lang="ru-RU" sz="2800" dirty="0" err="1" smtClean="0">
                <a:solidFill>
                  <a:schemeClr val="tx1"/>
                </a:solidFill>
              </a:rPr>
              <a:t>техніки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і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технологій</a:t>
            </a:r>
            <a:r>
              <a:rPr lang="ru-RU" sz="2800" dirty="0" smtClean="0">
                <a:solidFill>
                  <a:schemeClr val="tx1"/>
                </a:solidFill>
              </a:rPr>
              <a:t>, </a:t>
            </a:r>
            <a:r>
              <a:rPr lang="ru-RU" sz="2800" dirty="0" err="1" smtClean="0">
                <a:solidFill>
                  <a:schemeClr val="tx1"/>
                </a:solidFill>
              </a:rPr>
              <a:t>екологічної</a:t>
            </a:r>
            <a:r>
              <a:rPr lang="ru-RU" sz="2800" dirty="0" smtClean="0">
                <a:solidFill>
                  <a:schemeClr val="tx1"/>
                </a:solidFill>
              </a:rPr>
              <a:t> та </a:t>
            </a:r>
            <a:r>
              <a:rPr lang="ru-RU" sz="2800" dirty="0" err="1" smtClean="0">
                <a:solidFill>
                  <a:schemeClr val="tx1"/>
                </a:solidFill>
              </a:rPr>
              <a:t>інших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ключових</a:t>
            </a:r>
            <a:r>
              <a:rPr lang="ru-RU" sz="2800" dirty="0" smtClean="0">
                <a:solidFill>
                  <a:schemeClr val="tx1"/>
                </a:solidFill>
              </a:rPr>
              <a:t>  компетентностей шляхом </a:t>
            </a:r>
            <a:r>
              <a:rPr lang="ru-RU" sz="2800" dirty="0" err="1" smtClean="0">
                <a:solidFill>
                  <a:schemeClr val="tx1"/>
                </a:solidFill>
              </a:rPr>
              <a:t>опанування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знань</a:t>
            </a:r>
            <a:r>
              <a:rPr lang="ru-RU" sz="2800" dirty="0" smtClean="0">
                <a:solidFill>
                  <a:schemeClr val="tx1"/>
                </a:solidFill>
              </a:rPr>
              <a:t>, </a:t>
            </a:r>
            <a:r>
              <a:rPr lang="ru-RU" sz="2800" dirty="0" err="1" smtClean="0">
                <a:solidFill>
                  <a:schemeClr val="tx1"/>
                </a:solidFill>
              </a:rPr>
              <a:t>умінь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і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способів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діяльності</a:t>
            </a:r>
            <a:r>
              <a:rPr lang="ru-RU" sz="2800" dirty="0" smtClean="0">
                <a:solidFill>
                  <a:schemeClr val="tx1"/>
                </a:solidFill>
              </a:rPr>
              <a:t>, </a:t>
            </a:r>
            <a:r>
              <a:rPr lang="ru-RU" sz="2800" dirty="0" err="1" smtClean="0">
                <a:solidFill>
                  <a:schemeClr val="tx1"/>
                </a:solidFill>
              </a:rPr>
              <a:t>розвитку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здібностей</a:t>
            </a:r>
            <a:r>
              <a:rPr lang="ru-RU" sz="2800" dirty="0" smtClean="0">
                <a:solidFill>
                  <a:schemeClr val="tx1"/>
                </a:solidFill>
              </a:rPr>
              <a:t>, </a:t>
            </a:r>
            <a:r>
              <a:rPr lang="ru-RU" sz="2800" dirty="0" err="1" smtClean="0">
                <a:solidFill>
                  <a:schemeClr val="tx1"/>
                </a:solidFill>
              </a:rPr>
              <a:t>які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забезпечують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успішну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взаємодію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з</a:t>
            </a:r>
            <a:r>
              <a:rPr lang="ru-RU" sz="2800" dirty="0" smtClean="0">
                <a:solidFill>
                  <a:schemeClr val="tx1"/>
                </a:solidFill>
              </a:rPr>
              <a:t> природою, </a:t>
            </a:r>
            <a:r>
              <a:rPr lang="ru-RU" sz="2800" dirty="0" err="1" smtClean="0">
                <a:solidFill>
                  <a:schemeClr val="tx1"/>
                </a:solidFill>
              </a:rPr>
              <a:t>формування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основи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наукового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світогляду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і</a:t>
            </a:r>
            <a:r>
              <a:rPr lang="ru-RU" sz="2800" dirty="0" smtClean="0">
                <a:solidFill>
                  <a:schemeClr val="tx1"/>
                </a:solidFill>
              </a:rPr>
              <a:t> критичного </a:t>
            </a:r>
            <a:r>
              <a:rPr lang="ru-RU" sz="2800" dirty="0" err="1" smtClean="0">
                <a:solidFill>
                  <a:schemeClr val="tx1"/>
                </a:solidFill>
              </a:rPr>
              <a:t>мислення</a:t>
            </a:r>
            <a:r>
              <a:rPr lang="ru-RU" sz="2800" dirty="0" smtClean="0">
                <a:solidFill>
                  <a:schemeClr val="tx1"/>
                </a:solidFill>
              </a:rPr>
              <a:t>, </a:t>
            </a:r>
            <a:r>
              <a:rPr lang="ru-RU" sz="2800" dirty="0" err="1" smtClean="0">
                <a:solidFill>
                  <a:schemeClr val="tx1"/>
                </a:solidFill>
              </a:rPr>
              <a:t>становлення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відповідальної</a:t>
            </a:r>
            <a:r>
              <a:rPr lang="ru-RU" sz="2800" dirty="0" smtClean="0">
                <a:solidFill>
                  <a:schemeClr val="tx1"/>
                </a:solidFill>
              </a:rPr>
              <a:t>, </a:t>
            </a:r>
            <a:r>
              <a:rPr lang="ru-RU" sz="2800" dirty="0" err="1" smtClean="0">
                <a:solidFill>
                  <a:schemeClr val="tx1"/>
                </a:solidFill>
              </a:rPr>
              <a:t>безпечної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і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природоохоронної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поведінки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здобувачів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освіти</a:t>
            </a:r>
            <a:r>
              <a:rPr lang="ru-RU" sz="2800" dirty="0" smtClean="0">
                <a:solidFill>
                  <a:schemeClr val="tx1"/>
                </a:solidFill>
              </a:rPr>
              <a:t> у </a:t>
            </a:r>
            <a:r>
              <a:rPr lang="ru-RU" sz="2800" dirty="0" err="1" smtClean="0">
                <a:solidFill>
                  <a:schemeClr val="tx1"/>
                </a:solidFill>
              </a:rPr>
              <a:t>навколишньому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світі</a:t>
            </a:r>
            <a:r>
              <a:rPr lang="ru-RU" sz="2800" dirty="0" smtClean="0">
                <a:solidFill>
                  <a:schemeClr val="tx1"/>
                </a:solidFill>
              </a:rPr>
              <a:t> на </a:t>
            </a:r>
            <a:r>
              <a:rPr lang="ru-RU" sz="2800" dirty="0" err="1" smtClean="0">
                <a:solidFill>
                  <a:schemeClr val="tx1"/>
                </a:solidFill>
              </a:rPr>
              <a:t>основі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усвідомлення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принципів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сталого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розвитку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С рабочего стола\Наталья\вода\вода презентация.pn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r="26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864096"/>
          </a:xfrm>
        </p:spPr>
        <p:txBody>
          <a:bodyPr>
            <a:normAutofit/>
          </a:bodyPr>
          <a:lstStyle/>
          <a:p>
            <a:r>
              <a:rPr lang="ru-RU" sz="2800" b="1" dirty="0" err="1" smtClean="0"/>
              <a:t>Здобувач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освіти</a:t>
            </a:r>
            <a:r>
              <a:rPr lang="ru-RU" sz="2800" b="1" dirty="0" smtClean="0"/>
              <a:t>: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648" y="764704"/>
            <a:ext cx="9083352" cy="5688632"/>
          </a:xfrm>
        </p:spPr>
        <p:txBody>
          <a:bodyPr>
            <a:noAutofit/>
          </a:bodyPr>
          <a:lstStyle/>
          <a:p>
            <a:pPr algn="just"/>
            <a:r>
              <a:rPr lang="ru-RU" sz="2600" dirty="0" err="1" smtClean="0"/>
              <a:t>відкриває</a:t>
            </a:r>
            <a:r>
              <a:rPr lang="ru-RU" sz="2600" dirty="0" smtClean="0"/>
              <a:t> </a:t>
            </a:r>
            <a:r>
              <a:rPr lang="ru-RU" sz="2600" dirty="0" err="1" smtClean="0"/>
              <a:t>світ</a:t>
            </a:r>
            <a:r>
              <a:rPr lang="ru-RU" sz="2600" dirty="0" smtClean="0"/>
              <a:t> </a:t>
            </a:r>
            <a:r>
              <a:rPr lang="ru-RU" sz="2600" dirty="0" err="1" smtClean="0"/>
              <a:t>природи</a:t>
            </a:r>
            <a:r>
              <a:rPr lang="ru-RU" sz="2600" dirty="0" smtClean="0"/>
              <a:t>, </a:t>
            </a:r>
            <a:r>
              <a:rPr lang="ru-RU" sz="2600" dirty="0" err="1" smtClean="0"/>
              <a:t>набуває</a:t>
            </a:r>
            <a:r>
              <a:rPr lang="ru-RU" sz="2600" dirty="0" smtClean="0"/>
              <a:t> </a:t>
            </a:r>
            <a:r>
              <a:rPr lang="ru-RU" sz="2600" dirty="0" err="1" smtClean="0"/>
              <a:t>досвіду</a:t>
            </a:r>
            <a:r>
              <a:rPr lang="ru-RU" sz="2600" dirty="0" smtClean="0"/>
              <a:t> </a:t>
            </a:r>
            <a:r>
              <a:rPr lang="ru-RU" sz="2600" dirty="0" err="1" smtClean="0"/>
              <a:t>її</a:t>
            </a:r>
            <a:r>
              <a:rPr lang="ru-RU" sz="2600" dirty="0" smtClean="0"/>
              <a:t> </a:t>
            </a:r>
            <a:r>
              <a:rPr lang="ru-RU" sz="2600" dirty="0" err="1" smtClean="0"/>
              <a:t>дослідження</a:t>
            </a:r>
            <a:r>
              <a:rPr lang="ru-RU" sz="2600" dirty="0" smtClean="0"/>
              <a:t>, </a:t>
            </a:r>
            <a:r>
              <a:rPr lang="ru-RU" sz="2600" dirty="0" err="1" smtClean="0"/>
              <a:t>шукає</a:t>
            </a:r>
            <a:r>
              <a:rPr lang="ru-RU" sz="2600" dirty="0" smtClean="0"/>
              <a:t> </a:t>
            </a:r>
            <a:r>
              <a:rPr lang="ru-RU" sz="2600" dirty="0" err="1" smtClean="0"/>
              <a:t>відповіді</a:t>
            </a:r>
            <a:r>
              <a:rPr lang="ru-RU" sz="2600" dirty="0" smtClean="0"/>
              <a:t> на </a:t>
            </a:r>
            <a:r>
              <a:rPr lang="ru-RU" sz="2600" dirty="0" err="1" smtClean="0"/>
              <a:t>запитання</a:t>
            </a:r>
            <a:r>
              <a:rPr lang="ru-RU" sz="2600" dirty="0" smtClean="0"/>
              <a:t>, </a:t>
            </a:r>
            <a:r>
              <a:rPr lang="ru-RU" sz="2600" dirty="0" err="1" smtClean="0"/>
              <a:t>спостерігає</a:t>
            </a:r>
            <a:r>
              <a:rPr lang="ru-RU" sz="2600" dirty="0" smtClean="0"/>
              <a:t> за </a:t>
            </a:r>
            <a:r>
              <a:rPr lang="ru-RU" sz="2600" dirty="0" err="1" smtClean="0"/>
              <a:t>навколишнім</a:t>
            </a:r>
            <a:r>
              <a:rPr lang="ru-RU" sz="2600" dirty="0" smtClean="0"/>
              <a:t> </a:t>
            </a:r>
            <a:r>
              <a:rPr lang="ru-RU" sz="2600" dirty="0" err="1" smtClean="0"/>
              <a:t>світом</a:t>
            </a:r>
            <a:r>
              <a:rPr lang="ru-RU" sz="2600" dirty="0" smtClean="0"/>
              <a:t>, </a:t>
            </a:r>
            <a:r>
              <a:rPr lang="ru-RU" sz="2600" dirty="0" err="1" smtClean="0"/>
              <a:t>експериментує</a:t>
            </a:r>
            <a:r>
              <a:rPr lang="ru-RU" sz="2600" dirty="0" smtClean="0"/>
              <a:t> та </a:t>
            </a:r>
            <a:r>
              <a:rPr lang="ru-RU" sz="2600" dirty="0" err="1" smtClean="0"/>
              <a:t>створює</a:t>
            </a:r>
            <a:r>
              <a:rPr lang="ru-RU" sz="2600" dirty="0" smtClean="0"/>
              <a:t> </a:t>
            </a:r>
            <a:r>
              <a:rPr lang="ru-RU" sz="2600" dirty="0" err="1" smtClean="0"/>
              <a:t>навчальні</a:t>
            </a:r>
            <a:r>
              <a:rPr lang="ru-RU" sz="2600" dirty="0" smtClean="0"/>
              <a:t> </a:t>
            </a:r>
            <a:r>
              <a:rPr lang="ru-RU" sz="2600" dirty="0" err="1" smtClean="0"/>
              <a:t>моделі</a:t>
            </a:r>
            <a:r>
              <a:rPr lang="ru-RU" sz="2600" dirty="0" smtClean="0"/>
              <a:t>, </a:t>
            </a:r>
            <a:r>
              <a:rPr lang="ru-RU" sz="2600" dirty="0" err="1" smtClean="0"/>
              <a:t>виявляє</a:t>
            </a:r>
            <a:r>
              <a:rPr lang="ru-RU" sz="2600" dirty="0" smtClean="0"/>
              <a:t> </a:t>
            </a:r>
            <a:r>
              <a:rPr lang="ru-RU" sz="2600" dirty="0" err="1" smtClean="0"/>
              <a:t>допитливість</a:t>
            </a:r>
            <a:r>
              <a:rPr lang="ru-RU" sz="2600" dirty="0" smtClean="0"/>
              <a:t> </a:t>
            </a:r>
            <a:r>
              <a:rPr lang="ru-RU" sz="2600" dirty="0" err="1" smtClean="0"/>
              <a:t>та</a:t>
            </a:r>
            <a:r>
              <a:rPr lang="ru-RU" sz="2600" dirty="0" smtClean="0"/>
              <a:t> </a:t>
            </a:r>
            <a:r>
              <a:rPr lang="ru-RU" sz="2600" dirty="0" err="1" smtClean="0"/>
              <a:t>отримує</a:t>
            </a:r>
            <a:r>
              <a:rPr lang="ru-RU" sz="2600" dirty="0" smtClean="0"/>
              <a:t> </a:t>
            </a:r>
            <a:r>
              <a:rPr lang="ru-RU" sz="2600" dirty="0" err="1" smtClean="0"/>
              <a:t>радість</a:t>
            </a:r>
            <a:r>
              <a:rPr lang="ru-RU" sz="2600" dirty="0" smtClean="0"/>
              <a:t> </a:t>
            </a:r>
            <a:r>
              <a:rPr lang="ru-RU" sz="2600" dirty="0" err="1" smtClean="0"/>
              <a:t>від</a:t>
            </a:r>
            <a:r>
              <a:rPr lang="ru-RU" sz="2600" dirty="0" smtClean="0"/>
              <a:t> </a:t>
            </a:r>
            <a:r>
              <a:rPr lang="ru-RU" sz="2600" dirty="0" err="1" smtClean="0"/>
              <a:t>пізнання</a:t>
            </a:r>
            <a:r>
              <a:rPr lang="ru-RU" sz="2600" dirty="0" smtClean="0"/>
              <a:t> </a:t>
            </a:r>
            <a:r>
              <a:rPr lang="ru-RU" sz="2600" dirty="0" err="1" smtClean="0"/>
              <a:t>природи</a:t>
            </a:r>
            <a:r>
              <a:rPr lang="ru-RU" sz="2600" dirty="0" smtClean="0"/>
              <a:t>;</a:t>
            </a:r>
          </a:p>
          <a:p>
            <a:pPr algn="just"/>
            <a:r>
              <a:rPr lang="ru-RU" sz="2600" dirty="0" smtClean="0"/>
              <a:t> </a:t>
            </a:r>
            <a:r>
              <a:rPr lang="ru-RU" sz="2600" dirty="0" err="1" smtClean="0"/>
              <a:t>опрацьовує</a:t>
            </a:r>
            <a:r>
              <a:rPr lang="ru-RU" sz="2600" dirty="0" smtClean="0"/>
              <a:t> та </a:t>
            </a:r>
            <a:r>
              <a:rPr lang="ru-RU" sz="2600" dirty="0" err="1" smtClean="0"/>
              <a:t>систематизує</a:t>
            </a:r>
            <a:r>
              <a:rPr lang="ru-RU" sz="2600" dirty="0" smtClean="0"/>
              <a:t> </a:t>
            </a:r>
            <a:r>
              <a:rPr lang="ru-RU" sz="2600" dirty="0" err="1" smtClean="0"/>
              <a:t>інформацію</a:t>
            </a:r>
            <a:r>
              <a:rPr lang="ru-RU" sz="2600" dirty="0" smtClean="0"/>
              <a:t> </a:t>
            </a:r>
            <a:r>
              <a:rPr lang="ru-RU" sz="2600" dirty="0" err="1" smtClean="0"/>
              <a:t>природничого</a:t>
            </a:r>
            <a:r>
              <a:rPr lang="ru-RU" sz="2600" dirty="0" smtClean="0"/>
              <a:t> </a:t>
            </a:r>
            <a:r>
              <a:rPr lang="ru-RU" sz="2600" dirty="0" err="1" smtClean="0"/>
              <a:t>змісту</a:t>
            </a:r>
            <a:r>
              <a:rPr lang="ru-RU" sz="2600" dirty="0" smtClean="0"/>
              <a:t>, </a:t>
            </a:r>
            <a:r>
              <a:rPr lang="ru-RU" sz="2600" dirty="0" err="1" smtClean="0"/>
              <a:t>отриману</a:t>
            </a:r>
            <a:r>
              <a:rPr lang="ru-RU" sz="2600" dirty="0" smtClean="0"/>
              <a:t> </a:t>
            </a:r>
            <a:r>
              <a:rPr lang="ru-RU" sz="2600" dirty="0" err="1" smtClean="0"/>
              <a:t>з</a:t>
            </a:r>
            <a:r>
              <a:rPr lang="ru-RU" sz="2600" dirty="0" smtClean="0"/>
              <a:t> </a:t>
            </a:r>
            <a:r>
              <a:rPr lang="ru-RU" sz="2600" dirty="0" err="1" smtClean="0"/>
              <a:t>доступних</a:t>
            </a:r>
            <a:r>
              <a:rPr lang="ru-RU" sz="2600" dirty="0" smtClean="0"/>
              <a:t> </a:t>
            </a:r>
            <a:r>
              <a:rPr lang="ru-RU" sz="2600" dirty="0" err="1" smtClean="0"/>
              <a:t>джерел</a:t>
            </a:r>
            <a:r>
              <a:rPr lang="ru-RU" sz="2600" dirty="0" smtClean="0"/>
              <a:t>, </a:t>
            </a:r>
            <a:r>
              <a:rPr lang="ru-RU" sz="2600" dirty="0" err="1" smtClean="0"/>
              <a:t>та</a:t>
            </a:r>
            <a:r>
              <a:rPr lang="ru-RU" sz="2600" dirty="0" smtClean="0"/>
              <a:t> </a:t>
            </a:r>
            <a:r>
              <a:rPr lang="ru-RU" sz="2600" dirty="0" err="1" smtClean="0"/>
              <a:t>представляє</a:t>
            </a:r>
            <a:r>
              <a:rPr lang="ru-RU" sz="2600" dirty="0" smtClean="0"/>
              <a:t> </a:t>
            </a:r>
            <a:r>
              <a:rPr lang="ru-RU" sz="2600" dirty="0" err="1" smtClean="0"/>
              <a:t>її</a:t>
            </a:r>
            <a:r>
              <a:rPr lang="ru-RU" sz="2600" dirty="0" smtClean="0"/>
              <a:t> у </a:t>
            </a:r>
            <a:r>
              <a:rPr lang="ru-RU" sz="2600" dirty="0" err="1" smtClean="0"/>
              <a:t>різних</a:t>
            </a:r>
            <a:r>
              <a:rPr lang="ru-RU" sz="2600" dirty="0" smtClean="0"/>
              <a:t> формах; </a:t>
            </a:r>
          </a:p>
          <a:p>
            <a:pPr algn="just"/>
            <a:r>
              <a:rPr lang="ru-RU" sz="2600" dirty="0" err="1" smtClean="0"/>
              <a:t>усвідомлює</a:t>
            </a:r>
            <a:r>
              <a:rPr lang="ru-RU" sz="2600" dirty="0" smtClean="0"/>
              <a:t> </a:t>
            </a:r>
            <a:r>
              <a:rPr lang="ru-RU" sz="2600" dirty="0" err="1" smtClean="0"/>
              <a:t>розмаїття</a:t>
            </a:r>
            <a:r>
              <a:rPr lang="ru-RU" sz="2600" dirty="0" smtClean="0"/>
              <a:t> </a:t>
            </a:r>
            <a:r>
              <a:rPr lang="ru-RU" sz="2600" dirty="0" err="1" smtClean="0"/>
              <a:t>природи</a:t>
            </a:r>
            <a:r>
              <a:rPr lang="ru-RU" sz="2600" dirty="0" smtClean="0"/>
              <a:t>, </a:t>
            </a:r>
            <a:r>
              <a:rPr lang="ru-RU" sz="2600" dirty="0" err="1" smtClean="0"/>
              <a:t>взаємозв’язки</a:t>
            </a:r>
            <a:r>
              <a:rPr lang="ru-RU" sz="2600" dirty="0" smtClean="0"/>
              <a:t> </a:t>
            </a:r>
            <a:r>
              <a:rPr lang="ru-RU" sz="2600" dirty="0" err="1" smtClean="0"/>
              <a:t>її</a:t>
            </a:r>
            <a:r>
              <a:rPr lang="ru-RU" sz="2600" dirty="0" smtClean="0"/>
              <a:t> </a:t>
            </a:r>
            <a:r>
              <a:rPr lang="ru-RU" sz="2600" dirty="0" err="1" smtClean="0"/>
              <a:t>об’єктів</a:t>
            </a:r>
            <a:r>
              <a:rPr lang="ru-RU" sz="2600" dirty="0" smtClean="0"/>
              <a:t> та </a:t>
            </a:r>
            <a:r>
              <a:rPr lang="ru-RU" sz="2600" dirty="0" err="1" smtClean="0"/>
              <a:t>явищ</a:t>
            </a:r>
            <a:r>
              <a:rPr lang="ru-RU" sz="2600" dirty="0" smtClean="0"/>
              <a:t>, </a:t>
            </a:r>
            <a:r>
              <a:rPr lang="ru-RU" sz="2600" dirty="0" err="1" smtClean="0"/>
              <a:t>пояснює</a:t>
            </a:r>
            <a:r>
              <a:rPr lang="ru-RU" sz="2600" dirty="0" smtClean="0"/>
              <a:t> роль </a:t>
            </a:r>
            <a:r>
              <a:rPr lang="ru-RU" sz="2600" dirty="0" err="1" smtClean="0"/>
              <a:t>природничих</a:t>
            </a:r>
            <a:r>
              <a:rPr lang="ru-RU" sz="2600" dirty="0" smtClean="0"/>
              <a:t> наук </a:t>
            </a:r>
            <a:r>
              <a:rPr lang="ru-RU" sz="2600" dirty="0" err="1" smtClean="0"/>
              <a:t>і</a:t>
            </a:r>
            <a:r>
              <a:rPr lang="ru-RU" sz="2600" dirty="0" smtClean="0"/>
              <a:t> </a:t>
            </a:r>
            <a:r>
              <a:rPr lang="ru-RU" sz="2600" dirty="0" err="1" smtClean="0"/>
              <a:t>техніки</a:t>
            </a:r>
            <a:r>
              <a:rPr lang="ru-RU" sz="2600" dirty="0" smtClean="0"/>
              <a:t> в </a:t>
            </a:r>
            <a:r>
              <a:rPr lang="ru-RU" sz="2600" dirty="0" err="1" smtClean="0"/>
              <a:t>житті</a:t>
            </a:r>
            <a:r>
              <a:rPr lang="ru-RU" sz="2600" dirty="0" smtClean="0"/>
              <a:t> </a:t>
            </a:r>
            <a:r>
              <a:rPr lang="ru-RU" sz="2600" dirty="0" err="1" smtClean="0"/>
              <a:t>людини</a:t>
            </a:r>
            <a:r>
              <a:rPr lang="ru-RU" sz="2600" dirty="0" smtClean="0"/>
              <a:t>, </a:t>
            </a:r>
            <a:r>
              <a:rPr lang="ru-RU" sz="2600" dirty="0" err="1" smtClean="0"/>
              <a:t>відповідально</a:t>
            </a:r>
            <a:r>
              <a:rPr lang="ru-RU" sz="2600" dirty="0" smtClean="0"/>
              <a:t> поводиться у </a:t>
            </a:r>
            <a:r>
              <a:rPr lang="ru-RU" sz="2600" dirty="0" err="1" smtClean="0"/>
              <a:t>навколишньому</a:t>
            </a:r>
            <a:r>
              <a:rPr lang="ru-RU" sz="2600" dirty="0" smtClean="0"/>
              <a:t> </a:t>
            </a:r>
            <a:r>
              <a:rPr lang="ru-RU" sz="2600" dirty="0" err="1" smtClean="0"/>
              <a:t>світі</a:t>
            </a:r>
            <a:r>
              <a:rPr lang="ru-RU" sz="2600" dirty="0" smtClean="0"/>
              <a:t>; </a:t>
            </a:r>
          </a:p>
          <a:p>
            <a:pPr algn="just"/>
            <a:r>
              <a:rPr lang="ru-RU" sz="2600" dirty="0" smtClean="0"/>
              <a:t>критично </a:t>
            </a:r>
            <a:r>
              <a:rPr lang="ru-RU" sz="2600" dirty="0" err="1" smtClean="0"/>
              <a:t>оцінює</a:t>
            </a:r>
            <a:r>
              <a:rPr lang="ru-RU" sz="2600" dirty="0" smtClean="0"/>
              <a:t> </a:t>
            </a:r>
            <a:r>
              <a:rPr lang="ru-RU" sz="2600" dirty="0" err="1" smtClean="0"/>
              <a:t>факти</a:t>
            </a:r>
            <a:r>
              <a:rPr lang="ru-RU" sz="2600" dirty="0" smtClean="0"/>
              <a:t>, </a:t>
            </a:r>
            <a:r>
              <a:rPr lang="ru-RU" sz="2600" dirty="0" err="1" smtClean="0"/>
              <a:t>поєднує</a:t>
            </a:r>
            <a:r>
              <a:rPr lang="ru-RU" sz="2600" dirty="0" smtClean="0"/>
              <a:t> </a:t>
            </a:r>
            <a:r>
              <a:rPr lang="ru-RU" sz="2600" dirty="0" err="1" smtClean="0"/>
              <a:t>новий</a:t>
            </a:r>
            <a:r>
              <a:rPr lang="ru-RU" sz="2600" dirty="0" smtClean="0"/>
              <a:t> </a:t>
            </a:r>
            <a:r>
              <a:rPr lang="ru-RU" sz="2600" dirty="0" err="1" smtClean="0"/>
              <a:t>досвід</a:t>
            </a:r>
            <a:r>
              <a:rPr lang="ru-RU" sz="2600" dirty="0" smtClean="0"/>
              <a:t> </a:t>
            </a:r>
            <a:r>
              <a:rPr lang="ru-RU" sz="2600" dirty="0" err="1" smtClean="0"/>
              <a:t>з</a:t>
            </a:r>
            <a:r>
              <a:rPr lang="ru-RU" sz="2600" dirty="0" smtClean="0"/>
              <a:t> набутим </a:t>
            </a:r>
            <a:r>
              <a:rPr lang="ru-RU" sz="2600" dirty="0" err="1" smtClean="0"/>
              <a:t>раніше</a:t>
            </a:r>
            <a:r>
              <a:rPr lang="ru-RU" sz="2600" dirty="0" smtClean="0"/>
              <a:t> </a:t>
            </a:r>
            <a:r>
              <a:rPr lang="ru-RU" sz="2600" dirty="0" err="1" smtClean="0"/>
              <a:t>і</a:t>
            </a:r>
            <a:r>
              <a:rPr lang="ru-RU" sz="2600" dirty="0" smtClean="0"/>
              <a:t> </a:t>
            </a:r>
            <a:r>
              <a:rPr lang="ru-RU" sz="2600" dirty="0" err="1" smtClean="0"/>
              <a:t>творчо</a:t>
            </a:r>
            <a:r>
              <a:rPr lang="ru-RU" sz="2600" dirty="0" smtClean="0"/>
              <a:t> </a:t>
            </a:r>
            <a:r>
              <a:rPr lang="ru-RU" sz="2600" dirty="0" err="1" smtClean="0"/>
              <a:t>його</a:t>
            </a:r>
            <a:r>
              <a:rPr lang="ru-RU" sz="2600" dirty="0" smtClean="0"/>
              <a:t> </a:t>
            </a:r>
            <a:r>
              <a:rPr lang="ru-RU" sz="2600" dirty="0" err="1" smtClean="0"/>
              <a:t>використовує</a:t>
            </a:r>
            <a:r>
              <a:rPr lang="ru-RU" sz="2600" dirty="0" smtClean="0"/>
              <a:t> для </a:t>
            </a:r>
            <a:r>
              <a:rPr lang="ru-RU" sz="2600" dirty="0" err="1" smtClean="0"/>
              <a:t>розв’язування</a:t>
            </a:r>
            <a:r>
              <a:rPr lang="ru-RU" sz="2600" dirty="0" smtClean="0"/>
              <a:t> проблем </a:t>
            </a:r>
            <a:r>
              <a:rPr lang="ru-RU" sz="2600" dirty="0" err="1" smtClean="0"/>
              <a:t>природничого</a:t>
            </a:r>
            <a:r>
              <a:rPr lang="ru-RU" sz="2600" dirty="0" smtClean="0"/>
              <a:t> характеру. </a:t>
            </a:r>
            <a:endParaRPr lang="ru-RU" sz="26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С рабочего стола\Наталья\вода\вода презентация.pn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r="26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uk-UA" sz="2800" b="1" dirty="0" smtClean="0"/>
              <a:t/>
            </a:r>
            <a:br>
              <a:rPr lang="uk-UA" sz="2800" b="1" dirty="0" smtClean="0"/>
            </a:br>
            <a:r>
              <a:rPr lang="uk-UA" sz="3100" b="1" dirty="0" smtClean="0"/>
              <a:t>Які</a:t>
            </a:r>
            <a:r>
              <a:rPr lang="uk-UA" sz="2800" b="1" dirty="0" smtClean="0"/>
              <a:t> </a:t>
            </a:r>
            <a:r>
              <a:rPr lang="uk-UA" sz="3100" b="1" dirty="0" smtClean="0"/>
              <a:t>незвичайні властивості має звичайна вода?</a:t>
            </a:r>
            <a:endParaRPr lang="ru-RU" sz="31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620689"/>
            <a:ext cx="4040188" cy="576064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1196752"/>
            <a:ext cx="4040188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800" dirty="0" smtClean="0"/>
              <a:t> </a:t>
            </a:r>
          </a:p>
          <a:p>
            <a:pPr>
              <a:buNone/>
            </a:pPr>
            <a:r>
              <a:rPr lang="uk-UA" sz="2800" b="1" dirty="0" smtClean="0"/>
              <a:t> 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908720"/>
            <a:ext cx="3537719" cy="792088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499992" y="1628801"/>
            <a:ext cx="4032448" cy="3456384"/>
          </a:xfrm>
        </p:spPr>
        <p:txBody>
          <a:bodyPr/>
          <a:lstStyle/>
          <a:p>
            <a:pPr>
              <a:buNone/>
            </a:pPr>
            <a:endParaRPr lang="ru-RU" sz="2800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34771" y="3244334"/>
            <a:ext cx="74457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14" name="Рисунок 13" descr="5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4509120"/>
            <a:ext cx="166900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index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24744"/>
            <a:ext cx="136815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index2"/>
          <p:cNvPicPr/>
          <p:nvPr/>
        </p:nvPicPr>
        <p:blipFill>
          <a:blip r:embed="rId5" cstate="print"/>
          <a:srcRect l="8475" t="11278" r="7300"/>
          <a:stretch>
            <a:fillRect/>
          </a:stretch>
        </p:blipFill>
        <p:spPr bwMode="auto">
          <a:xfrm>
            <a:off x="1475656" y="1052736"/>
            <a:ext cx="115212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index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1268760"/>
            <a:ext cx="136815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index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1196752"/>
            <a:ext cx="2880320" cy="2291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images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6096" y="3717033"/>
            <a:ext cx="3467100" cy="3140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 descr="images"/>
          <p:cNvPicPr/>
          <p:nvPr/>
        </p:nvPicPr>
        <p:blipFill>
          <a:blip r:embed="rId9" cstate="print"/>
          <a:srcRect r="33272"/>
          <a:stretch>
            <a:fillRect/>
          </a:stretch>
        </p:blipFill>
        <p:spPr bwMode="auto">
          <a:xfrm>
            <a:off x="2771800" y="1124744"/>
            <a:ext cx="1800200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Documents and Settings\Пользователь\Рабочий стол\image-0-02-04-101fb251fd653ce8e61ad1af5f4aeab6b0bcd4ec69431dbfb8fd1b9027b6c56f-V.jpg"/>
          <p:cNvPicPr>
            <a:picLocks noChangeAspect="1" noChangeArrowheads="1"/>
          </p:cNvPicPr>
          <p:nvPr/>
        </p:nvPicPr>
        <p:blipFill>
          <a:blip r:embed="rId10" cstate="print"/>
          <a:srcRect t="2500" b="65000"/>
          <a:stretch>
            <a:fillRect/>
          </a:stretch>
        </p:blipFill>
        <p:spPr bwMode="auto">
          <a:xfrm>
            <a:off x="0" y="3573016"/>
            <a:ext cx="3594978" cy="3284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С рабочего стола\Наталья\вода\вода презентация.pn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r="26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560840" cy="1584175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/>
              <a:t> Де на Землі міститься вода?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uk-UA" sz="3600" b="1" dirty="0" smtClean="0"/>
              <a:t/>
            </a:r>
            <a:br>
              <a:rPr lang="uk-UA" sz="3600" b="1" dirty="0" smtClean="0"/>
            </a:br>
            <a:endParaRPr lang="ru-RU" sz="3600" b="1" dirty="0"/>
          </a:p>
        </p:txBody>
      </p:sp>
      <p:pic>
        <p:nvPicPr>
          <p:cNvPr id="2050" name="Picture 2" descr="C:\Documents and Settings\Пользователь\Рабочий стол\CAM001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436225" y="-4746625"/>
            <a:ext cx="3360000" cy="2520000"/>
          </a:xfrm>
          <a:prstGeom prst="rect">
            <a:avLst/>
          </a:prstGeom>
          <a:noFill/>
        </p:spPr>
      </p:pic>
      <p:pic>
        <p:nvPicPr>
          <p:cNvPr id="2051" name="Picture 3" descr="C:\Documents and Settings\Пользователь\Рабочий стол\CAM001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0972800" y="-5472113"/>
            <a:ext cx="4800000" cy="3600000"/>
          </a:xfrm>
          <a:prstGeom prst="rect">
            <a:avLst/>
          </a:prstGeom>
          <a:noFill/>
        </p:spPr>
      </p:pic>
      <p:pic>
        <p:nvPicPr>
          <p:cNvPr id="2052" name="Picture 4" descr="C:\Documents and Settings\Пользователь\Рабочий стол\CAM001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8886825" y="-5067300"/>
            <a:ext cx="4800000" cy="3600000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4159955" y="3017322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" name="Рисунок 10" descr="As162"/>
          <p:cNvPicPr/>
          <p:nvPr/>
        </p:nvPicPr>
        <p:blipFill>
          <a:blip r:embed="rId6" cstate="print"/>
          <a:srcRect r="196" b="6897"/>
          <a:stretch>
            <a:fillRect/>
          </a:stretch>
        </p:blipFill>
        <p:spPr bwMode="auto">
          <a:xfrm>
            <a:off x="323528" y="1052729"/>
            <a:ext cx="4176464" cy="2305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Картинки по запросу фото дети наблюдают за природой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789040"/>
            <a:ext cx="3733800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3" name="AutoShape 3" descr="Картинки по запросу скачать картинку озеро синеви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C:\Documents and Settings\Пользователь\Рабочий стол\озеро.jpg"/>
          <p:cNvPicPr>
            <a:picLocks noChangeAspect="1" noChangeArrowheads="1"/>
          </p:cNvPicPr>
          <p:nvPr/>
        </p:nvPicPr>
        <p:blipFill>
          <a:blip r:embed="rId8" cstate="print"/>
          <a:srcRect b="5448"/>
          <a:stretch>
            <a:fillRect/>
          </a:stretch>
        </p:blipFill>
        <p:spPr bwMode="auto">
          <a:xfrm>
            <a:off x="4572000" y="1052736"/>
            <a:ext cx="3786214" cy="2613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Documents and Settings\Пользователь\Рабочий стол\MEDUZA.jpg"/>
          <p:cNvPicPr>
            <a:picLocks noChangeAspect="1" noChangeArrowheads="1"/>
          </p:cNvPicPr>
          <p:nvPr/>
        </p:nvPicPr>
        <p:blipFill>
          <a:blip r:embed="rId9" cstate="print"/>
          <a:srcRect l="10100" t="11572" r="9096" b="38836"/>
          <a:stretch>
            <a:fillRect/>
          </a:stretch>
        </p:blipFill>
        <p:spPr bwMode="auto">
          <a:xfrm>
            <a:off x="323528" y="3501008"/>
            <a:ext cx="4224469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С рабочего стола\Наталья\вода\вода презентация.pn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r="26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Як охороняти безцінний скарб Землі – воду?</a:t>
            </a:r>
            <a:endParaRPr lang="ru-RU" dirty="0"/>
          </a:p>
        </p:txBody>
      </p:sp>
      <p:pic>
        <p:nvPicPr>
          <p:cNvPr id="2051" name="Picture 3" descr="D:\С рабочего стола\Наталья\вода\CAM012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39090"/>
            <a:ext cx="3491880" cy="2618910"/>
          </a:xfrm>
          <a:prstGeom prst="rect">
            <a:avLst/>
          </a:prstGeom>
          <a:noFill/>
        </p:spPr>
      </p:pic>
      <p:pic>
        <p:nvPicPr>
          <p:cNvPr id="3" name="Рисунок 2" descr="C:\Documents and Settings\Пользователь\Рабочий стол\вода\CAM0122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1497724"/>
            <a:ext cx="3717378" cy="2895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D:\С рабочего стола\Наталья\вода\CAM01214.jpg"/>
          <p:cNvPicPr>
            <a:picLocks noChangeAspect="1" noChangeArrowheads="1"/>
          </p:cNvPicPr>
          <p:nvPr/>
        </p:nvPicPr>
        <p:blipFill>
          <a:blip r:embed="rId5" cstate="print"/>
          <a:srcRect l="16279" t="12030" r="6977" b="6767"/>
          <a:stretch>
            <a:fillRect/>
          </a:stretch>
        </p:blipFill>
        <p:spPr bwMode="auto">
          <a:xfrm>
            <a:off x="6588224" y="1484784"/>
            <a:ext cx="2555776" cy="2664296"/>
          </a:xfrm>
          <a:prstGeom prst="rect">
            <a:avLst/>
          </a:prstGeom>
          <a:noFill/>
        </p:spPr>
      </p:pic>
      <p:pic>
        <p:nvPicPr>
          <p:cNvPr id="2053" name="Picture 5" descr="D:\С рабочего стола\Наталья\вода\CAM01215.jpg"/>
          <p:cNvPicPr>
            <a:picLocks noChangeAspect="1" noChangeArrowheads="1"/>
          </p:cNvPicPr>
          <p:nvPr/>
        </p:nvPicPr>
        <p:blipFill>
          <a:blip r:embed="rId6" cstate="print"/>
          <a:srcRect t="4627" r="9925" b="6393"/>
          <a:stretch>
            <a:fillRect/>
          </a:stretch>
        </p:blipFill>
        <p:spPr bwMode="auto">
          <a:xfrm>
            <a:off x="3059832" y="4365105"/>
            <a:ext cx="2797559" cy="2492896"/>
          </a:xfrm>
          <a:prstGeom prst="rect">
            <a:avLst/>
          </a:prstGeom>
          <a:noFill/>
        </p:spPr>
      </p:pic>
      <p:pic>
        <p:nvPicPr>
          <p:cNvPr id="2054" name="Picture 6" descr="D:\С рабочего стола\Наталья\вода\CAM01217.jpg"/>
          <p:cNvPicPr>
            <a:picLocks noChangeAspect="1" noChangeArrowheads="1"/>
          </p:cNvPicPr>
          <p:nvPr/>
        </p:nvPicPr>
        <p:blipFill>
          <a:blip r:embed="rId7" cstate="print"/>
          <a:srcRect r="13740" b="9990"/>
          <a:stretch>
            <a:fillRect/>
          </a:stretch>
        </p:blipFill>
        <p:spPr bwMode="auto">
          <a:xfrm>
            <a:off x="0" y="1484784"/>
            <a:ext cx="3072846" cy="2780927"/>
          </a:xfrm>
          <a:prstGeom prst="rect">
            <a:avLst/>
          </a:prstGeom>
          <a:noFill/>
        </p:spPr>
      </p:pic>
      <p:pic>
        <p:nvPicPr>
          <p:cNvPr id="2050" name="Picture 2" descr="D:\С рабочего стола\Наталья\вода\CAM012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71592" y="4103694"/>
            <a:ext cx="3672408" cy="275430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С рабочего стола\Наталья\вода\вода презентация.pn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r="26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/>
              <a:t>Де в твоєму довкіллі є вода?</a:t>
            </a:r>
            <a:endParaRPr lang="ru-RU" dirty="0"/>
          </a:p>
        </p:txBody>
      </p:sp>
      <p:pic>
        <p:nvPicPr>
          <p:cNvPr id="3" name="Рисунок 2" descr="F:\заповидний\DSCN326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149080"/>
            <a:ext cx="3113047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F:\заповидний\P202081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725144"/>
            <a:ext cx="3148809" cy="178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заповидний\P2020818.JPG"/>
          <p:cNvPicPr/>
          <p:nvPr/>
        </p:nvPicPr>
        <p:blipFill>
          <a:blip r:embed="rId5" cstate="print"/>
          <a:srcRect b="11595"/>
          <a:stretch>
            <a:fillRect/>
          </a:stretch>
        </p:blipFill>
        <p:spPr bwMode="auto">
          <a:xfrm>
            <a:off x="251520" y="1340768"/>
            <a:ext cx="2232000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заповидний\SAM_201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2996952"/>
            <a:ext cx="2124000" cy="16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P503118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0" y="1268760"/>
            <a:ext cx="1980000" cy="15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F:\SAM_0305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1800" y="1268760"/>
            <a:ext cx="3600450" cy="27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F:\DSCN0413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91880" y="4221088"/>
            <a:ext cx="2159480" cy="2068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С рабочего стола\Наталья\вода\вода презентация.pn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r="26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Щ</a:t>
            </a:r>
            <a:r>
              <a:rPr lang="uk-UA" b="1" dirty="0" smtClean="0"/>
              <a:t>о ти знаєш про воду?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F:\хмари слів\Word Art 2 (3)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052737"/>
            <a:ext cx="2643174" cy="373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F:\хмари слів\Гра -Знайди зайві слова-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052736"/>
            <a:ext cx="3713066" cy="373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хмари слів\Гра -Вода - не вода-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07643" y="5072074"/>
            <a:ext cx="4178935" cy="1811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2869" y="714356"/>
            <a:ext cx="2040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/>
              <a:t>Властивості води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000628" y="714356"/>
            <a:ext cx="31098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/>
              <a:t>Гра </a:t>
            </a:r>
            <a:r>
              <a:rPr lang="uk-UA" sz="2000" dirty="0" err="1" smtClean="0"/>
              <a:t>“Знайди</a:t>
            </a:r>
            <a:r>
              <a:rPr lang="uk-UA" sz="2000" dirty="0" smtClean="0"/>
              <a:t> </a:t>
            </a:r>
            <a:r>
              <a:rPr lang="uk-UA" sz="2000" dirty="0" err="1" smtClean="0"/>
              <a:t>“зайві”</a:t>
            </a:r>
            <a:r>
              <a:rPr lang="uk-UA" sz="2000" dirty="0" smtClean="0"/>
              <a:t> </a:t>
            </a:r>
            <a:r>
              <a:rPr lang="uk-UA" sz="2000" dirty="0" err="1" smtClean="0"/>
              <a:t>слова”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3357554" y="4714884"/>
            <a:ext cx="24256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/>
              <a:t>Гра </a:t>
            </a:r>
            <a:r>
              <a:rPr lang="uk-UA" sz="2000" dirty="0" err="1" smtClean="0"/>
              <a:t>“Вода</a:t>
            </a:r>
            <a:r>
              <a:rPr lang="uk-UA" sz="2000" dirty="0" smtClean="0"/>
              <a:t> – не </a:t>
            </a:r>
            <a:r>
              <a:rPr lang="uk-UA" sz="2000" dirty="0" err="1" smtClean="0"/>
              <a:t>вода”</a:t>
            </a:r>
            <a:endParaRPr lang="ru-RU" sz="2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С рабочего стола\Наталья\вода\вода презентация.pn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r="26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Бережіть своє довкілля!</a:t>
            </a:r>
            <a:endParaRPr lang="ru-RU" dirty="0"/>
          </a:p>
        </p:txBody>
      </p:sp>
      <p:pic>
        <p:nvPicPr>
          <p:cNvPr id="1026" name="Picture 2" descr="C:\Documents and Settings\Пользователь\Рабочий стол\CAM012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052736"/>
            <a:ext cx="4876800" cy="3657600"/>
          </a:xfrm>
          <a:prstGeom prst="rect">
            <a:avLst/>
          </a:prstGeom>
          <a:noFill/>
        </p:spPr>
      </p:pic>
      <p:pic>
        <p:nvPicPr>
          <p:cNvPr id="1027" name="Picture 3" descr="C:\Documents and Settings\Пользователь\Рабочий стол\CAM012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40768"/>
            <a:ext cx="3901440" cy="5201920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 t="12343" b="13830"/>
          <a:stretch>
            <a:fillRect/>
          </a:stretch>
        </p:blipFill>
        <p:spPr bwMode="auto">
          <a:xfrm>
            <a:off x="3851920" y="4697760"/>
            <a:ext cx="390144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231</Words>
  <Application>Microsoft Office PowerPoint</Application>
  <PresentationFormat>Экран 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Мета природничої освітньої галузі Державного стандарту початкової освіти:</vt:lpstr>
      <vt:lpstr>Здобувач освіти:</vt:lpstr>
      <vt:lpstr> Які незвичайні властивості має звичайна вода?</vt:lpstr>
      <vt:lpstr> Де на Землі міститься вода?  </vt:lpstr>
      <vt:lpstr>Як охороняти безцінний скарб Землі – воду?</vt:lpstr>
      <vt:lpstr>Де в твоєму довкіллі є вода?</vt:lpstr>
      <vt:lpstr>Що ти знаєш про воду? </vt:lpstr>
      <vt:lpstr>Бережіть своє довкілля!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Сучасні тренди в освіті.</dc:title>
  <dc:subject>Кластер Компетентнісне навчання</dc:subject>
  <dc:creator>Алабаш Наталія Дмитрівна</dc:creator>
  <cp:lastModifiedBy>Пользователь</cp:lastModifiedBy>
  <cp:revision>116</cp:revision>
  <dcterms:modified xsi:type="dcterms:W3CDTF">2019-09-23T15:29:08Z</dcterms:modified>
</cp:coreProperties>
</file>