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4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727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37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725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940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686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463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800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21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92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657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9318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5139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71410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617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245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33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D6E01-73B5-49D9-9291-57629399009D}" type="datetimeFigureOut">
              <a:rPr lang="ru-RU" smtClean="0"/>
              <a:t>03.11.2019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C83DFEC-1791-4B3B-92F7-13F80B7E13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86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Дуб: усе для життя</a:t>
            </a:r>
            <a:endParaRPr lang="ru-RU" sz="6000" dirty="0">
              <a:solidFill>
                <a:srgbClr val="0066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120" y="1753870"/>
            <a:ext cx="8869680" cy="5104130"/>
          </a:xfrm>
        </p:spPr>
      </p:pic>
    </p:spTree>
    <p:extLst>
      <p:ext uri="{BB962C8B-B14F-4D97-AF65-F5344CB8AC3E}">
        <p14:creationId xmlns:p14="http://schemas.microsoft.com/office/powerpoint/2010/main" val="5020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28395"/>
          </a:xfrm>
        </p:spPr>
        <p:txBody>
          <a:bodyPr>
            <a:noAutofit/>
          </a:bodyPr>
          <a:lstStyle/>
          <a:p>
            <a:pPr algn="ctr"/>
            <a:r>
              <a:rPr lang="uk-UA" sz="10000" dirty="0" smtClean="0">
                <a:solidFill>
                  <a:schemeClr val="accent2">
                    <a:lumMod val="75000"/>
                  </a:schemeClr>
                </a:solidFill>
                <a:latin typeface="Arial Black" panose="020B0A04020102020204" pitchFamily="34" charset="0"/>
              </a:rPr>
              <a:t>Загадка</a:t>
            </a:r>
            <a:endParaRPr lang="ru-RU" sz="10000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74521"/>
            <a:ext cx="10515600" cy="430244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000" dirty="0" err="1">
                <a:latin typeface="Arial Black" panose="020B0A04020102020204" pitchFamily="34" charset="0"/>
              </a:rPr>
              <a:t>Плечистий</a:t>
            </a:r>
            <a:r>
              <a:rPr lang="ru-RU" sz="3000" dirty="0">
                <a:latin typeface="Arial Black" panose="020B0A04020102020204" pitchFamily="34" charset="0"/>
              </a:rPr>
              <a:t>, </a:t>
            </a:r>
            <a:r>
              <a:rPr lang="ru-RU" sz="3000" dirty="0" err="1">
                <a:latin typeface="Arial Black" panose="020B0A04020102020204" pitchFamily="34" charset="0"/>
              </a:rPr>
              <a:t>коренастий</a:t>
            </a:r>
            <a:endParaRPr lang="ru-RU" sz="3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sz="3000" dirty="0">
                <a:latin typeface="Arial Black" panose="020B0A04020102020204" pitchFamily="34" charset="0"/>
              </a:rPr>
              <a:t>Та </a:t>
            </a:r>
            <a:r>
              <a:rPr lang="ru-RU" sz="3000" dirty="0" err="1">
                <a:latin typeface="Arial Black" panose="020B0A04020102020204" pitchFamily="34" charset="0"/>
              </a:rPr>
              <a:t>міцний</a:t>
            </a:r>
            <a:r>
              <a:rPr lang="ru-RU" sz="3000" dirty="0">
                <a:latin typeface="Arial Black" panose="020B0A04020102020204" pitchFamily="34" charset="0"/>
              </a:rPr>
              <a:t>, як зуб, </a:t>
            </a:r>
          </a:p>
          <a:p>
            <a:pPr marL="0" indent="0">
              <a:buNone/>
            </a:pPr>
            <a:r>
              <a:rPr lang="ru-RU" sz="3000" dirty="0" err="1">
                <a:latin typeface="Arial Black" panose="020B0A04020102020204" pitchFamily="34" charset="0"/>
              </a:rPr>
              <a:t>Виріс</a:t>
            </a:r>
            <a:r>
              <a:rPr lang="ru-RU" sz="3000" dirty="0">
                <a:latin typeface="Arial Black" panose="020B0A04020102020204" pitchFamily="34" charset="0"/>
              </a:rPr>
              <a:t> у </a:t>
            </a:r>
            <a:r>
              <a:rPr lang="ru-RU" sz="3000" dirty="0" err="1">
                <a:latin typeface="Arial Black" panose="020B0A04020102020204" pitchFamily="34" charset="0"/>
              </a:rPr>
              <a:t>дворі</a:t>
            </a:r>
            <a:r>
              <a:rPr lang="ru-RU" sz="3000" dirty="0">
                <a:latin typeface="Arial Black" panose="020B0A04020102020204" pitchFamily="34" charset="0"/>
              </a:rPr>
              <a:t> наш  …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   </a:t>
            </a: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 </a:t>
            </a:r>
            <a:r>
              <a:rPr lang="ru-RU" sz="3000" dirty="0" smtClean="0">
                <a:latin typeface="Arial Black" panose="020B0A04020102020204" pitchFamily="34" charset="0"/>
              </a:rPr>
              <a:t>Сам </a:t>
            </a:r>
            <a:r>
              <a:rPr lang="ru-RU" sz="3000" dirty="0" err="1">
                <a:latin typeface="Arial Black" panose="020B0A04020102020204" pitchFamily="34" charset="0"/>
              </a:rPr>
              <a:t>він</a:t>
            </a:r>
            <a:r>
              <a:rPr lang="ru-RU" sz="3000" dirty="0">
                <a:latin typeface="Arial Black" panose="020B0A04020102020204" pitchFamily="34" charset="0"/>
              </a:rPr>
              <a:t> </a:t>
            </a:r>
            <a:r>
              <a:rPr lang="ru-RU" sz="3000" dirty="0" err="1">
                <a:latin typeface="Arial Black" panose="020B0A04020102020204" pitchFamily="34" charset="0"/>
              </a:rPr>
              <a:t>красень</a:t>
            </a:r>
            <a:r>
              <a:rPr lang="ru-RU" sz="3000" dirty="0">
                <a:latin typeface="Arial Black" panose="020B0A04020102020204" pitchFamily="34" charset="0"/>
              </a:rPr>
              <a:t>, а </a:t>
            </a:r>
            <a:r>
              <a:rPr lang="ru-RU" sz="3000" dirty="0" err="1">
                <a:latin typeface="Arial Black" panose="020B0A04020102020204" pitchFamily="34" charset="0"/>
              </a:rPr>
              <a:t>жолуді</a:t>
            </a:r>
            <a:r>
              <a:rPr lang="ru-RU" sz="3000" dirty="0">
                <a:latin typeface="Arial Black" panose="020B0A04020102020204" pitchFamily="34" charset="0"/>
              </a:rPr>
              <a:t> </a:t>
            </a:r>
            <a:r>
              <a:rPr lang="ru-RU" sz="3000" dirty="0" err="1">
                <a:latin typeface="Arial Black" panose="020B0A04020102020204" pitchFamily="34" charset="0"/>
              </a:rPr>
              <a:t>його</a:t>
            </a:r>
            <a:r>
              <a:rPr lang="ru-RU" sz="3000" dirty="0">
                <a:latin typeface="Arial Black" panose="020B0A04020102020204" pitchFamily="34" charset="0"/>
              </a:rPr>
              <a:t> сини.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320" y="2097882"/>
            <a:ext cx="2743200" cy="2743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424363"/>
            <a:ext cx="28575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84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72757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8000" dirty="0" smtClean="0">
                <a:solidFill>
                  <a:schemeClr val="accent4"/>
                </a:solidFill>
                <a:latin typeface="Arial Black" panose="020B0A04020102020204" pitchFamily="34" charset="0"/>
              </a:rPr>
              <a:t>         Цікаві факти</a:t>
            </a:r>
            <a:endParaRPr lang="ru-RU" sz="8000" dirty="0">
              <a:solidFill>
                <a:schemeClr val="accent4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98320"/>
            <a:ext cx="10515600" cy="5059680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latin typeface="Arial Black" panose="020B0A04020102020204" pitchFamily="34" charset="0"/>
              </a:rPr>
              <a:t>З </a:t>
            </a:r>
            <a:r>
              <a:rPr lang="ru-RU" b="1" dirty="0" err="1">
                <a:latin typeface="Arial Black" panose="020B0A04020102020204" pitchFamily="34" charset="0"/>
              </a:rPr>
              <a:t>давніх-давен</a:t>
            </a:r>
            <a:r>
              <a:rPr lang="ru-RU" b="1" dirty="0">
                <a:latin typeface="Arial Black" panose="020B0A04020102020204" pitchFamily="34" charset="0"/>
              </a:rPr>
              <a:t> дуб </a:t>
            </a:r>
            <a:r>
              <a:rPr lang="ru-RU" b="1" dirty="0" err="1">
                <a:latin typeface="Arial Black" panose="020B0A04020102020204" pitchFamily="34" charset="0"/>
              </a:rPr>
              <a:t>вірно</a:t>
            </a:r>
            <a:r>
              <a:rPr lang="ru-RU" b="1" dirty="0">
                <a:latin typeface="Arial Black" panose="020B0A04020102020204" pitchFamily="34" charset="0"/>
              </a:rPr>
              <a:t> служив людям.</a:t>
            </a:r>
            <a:r>
              <a:rPr lang="ru-RU" dirty="0">
                <a:latin typeface="Arial Black" panose="020B0A04020102020204" pitchFamily="34" charset="0"/>
              </a:rPr>
              <a:t> Особливо </a:t>
            </a:r>
            <a:r>
              <a:rPr lang="ru-RU" dirty="0" err="1">
                <a:latin typeface="Arial Black" panose="020B0A04020102020204" pitchFamily="34" charset="0"/>
              </a:rPr>
              <a:t>цінувалася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його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міцна</a:t>
            </a:r>
            <a:r>
              <a:rPr lang="ru-RU" dirty="0">
                <a:latin typeface="Arial Black" panose="020B0A04020102020204" pitchFamily="34" charset="0"/>
              </a:rPr>
              <a:t> деревина, з </a:t>
            </a:r>
            <a:r>
              <a:rPr lang="ru-RU" dirty="0" err="1">
                <a:latin typeface="Arial Black" panose="020B0A04020102020204" pitchFamily="34" charset="0"/>
              </a:rPr>
              <a:t>якої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виготовляли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домашнє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начиння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будували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фортеці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житла</a:t>
            </a:r>
            <a:r>
              <a:rPr lang="ru-RU" dirty="0">
                <a:latin typeface="Arial Black" panose="020B0A04020102020204" pitchFamily="34" charset="0"/>
              </a:rPr>
              <a:t>. Дубова кора </a:t>
            </a:r>
            <a:r>
              <a:rPr lang="ru-RU" dirty="0" err="1">
                <a:latin typeface="Arial Black" panose="020B0A04020102020204" pitchFamily="34" charset="0"/>
              </a:rPr>
              <a:t>використовувалася</a:t>
            </a:r>
            <a:r>
              <a:rPr lang="ru-RU" dirty="0">
                <a:latin typeface="Arial Black" panose="020B0A04020102020204" pitchFamily="34" charset="0"/>
              </a:rPr>
              <a:t> як </a:t>
            </a:r>
            <a:r>
              <a:rPr lang="ru-RU" dirty="0" err="1">
                <a:latin typeface="Arial Black" panose="020B0A04020102020204" pitchFamily="34" charset="0"/>
              </a:rPr>
              <a:t>найкраща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дубильна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речовина</a:t>
            </a:r>
            <a:r>
              <a:rPr lang="ru-RU" dirty="0">
                <a:latin typeface="Arial Black" panose="020B0A04020102020204" pitchFamily="34" charset="0"/>
              </a:rPr>
              <a:t> для </a:t>
            </a:r>
            <a:r>
              <a:rPr lang="ru-RU" dirty="0" err="1">
                <a:latin typeface="Arial Black" panose="020B0A04020102020204" pitchFamily="34" charset="0"/>
              </a:rPr>
              <a:t>вичинки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шкір</a:t>
            </a:r>
            <a:r>
              <a:rPr lang="ru-RU" dirty="0">
                <a:latin typeface="Arial Black" panose="020B0A04020102020204" pitchFamily="34" charset="0"/>
              </a:rPr>
              <a:t>, а </a:t>
            </a:r>
            <a:r>
              <a:rPr lang="ru-RU" dirty="0" err="1">
                <a:latin typeface="Arial Black" panose="020B0A04020102020204" pitchFamily="34" charset="0"/>
              </a:rPr>
              <a:t>листя</a:t>
            </a:r>
            <a:r>
              <a:rPr lang="ru-RU" dirty="0">
                <a:latin typeface="Arial Black" panose="020B0A04020102020204" pitchFamily="34" charset="0"/>
              </a:rPr>
              <a:t> давало </a:t>
            </a:r>
            <a:r>
              <a:rPr lang="ru-RU" dirty="0" err="1">
                <a:latin typeface="Arial Black" panose="020B0A04020102020204" pitchFamily="34" charset="0"/>
              </a:rPr>
              <a:t>гарні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фарби</a:t>
            </a:r>
            <a:r>
              <a:rPr lang="ru-RU" dirty="0">
                <a:latin typeface="Arial Black" panose="020B0A04020102020204" pitchFamily="34" charset="0"/>
              </a:rPr>
              <a:t>. У </a:t>
            </a:r>
            <a:r>
              <a:rPr lang="ru-RU" dirty="0" err="1">
                <a:latin typeface="Arial Black" panose="020B0A04020102020204" pitchFamily="34" charset="0"/>
              </a:rPr>
              <a:t>голодні</a:t>
            </a:r>
            <a:r>
              <a:rPr lang="ru-RU" dirty="0">
                <a:latin typeface="Arial Black" panose="020B0A04020102020204" pitchFamily="34" charset="0"/>
              </a:rPr>
              <a:t> роки </a:t>
            </a:r>
            <a:r>
              <a:rPr lang="ru-RU" dirty="0" err="1">
                <a:latin typeface="Arial Black" panose="020B0A04020102020204" pitchFamily="34" charset="0"/>
              </a:rPr>
              <a:t>із</a:t>
            </a:r>
            <a:r>
              <a:rPr lang="ru-RU" dirty="0">
                <a:latin typeface="Arial Black" panose="020B0A04020102020204" pitchFamily="34" charset="0"/>
              </a:rPr>
              <a:t> кори, </a:t>
            </a:r>
            <a:r>
              <a:rPr lang="ru-RU" dirty="0" err="1">
                <a:latin typeface="Arial Black" panose="020B0A04020102020204" pitchFamily="34" charset="0"/>
              </a:rPr>
              <a:t>жолудів</a:t>
            </a:r>
            <a:r>
              <a:rPr lang="ru-RU" dirty="0">
                <a:latin typeface="Arial Black" panose="020B0A04020102020204" pitchFamily="34" charset="0"/>
              </a:rPr>
              <a:t> люди </a:t>
            </a:r>
            <a:r>
              <a:rPr lang="ru-RU" dirty="0" err="1">
                <a:latin typeface="Arial Black" panose="020B0A04020102020204" pitchFamily="34" charset="0"/>
              </a:rPr>
              <a:t>випікали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навіть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хліб</a:t>
            </a:r>
            <a:r>
              <a:rPr lang="ru-RU" dirty="0">
                <a:latin typeface="Arial Black" panose="020B0A04020102020204" pitchFamily="34" charset="0"/>
              </a:rPr>
              <a:t>. В </a:t>
            </a:r>
            <a:r>
              <a:rPr lang="ru-RU" dirty="0" err="1">
                <a:latin typeface="Arial Black" panose="020B0A04020102020204" pitchFamily="34" charset="0"/>
              </a:rPr>
              <a:t>Україні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існував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добрий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звичай</a:t>
            </a:r>
            <a:r>
              <a:rPr lang="ru-RU" dirty="0">
                <a:latin typeface="Arial Black" panose="020B0A04020102020204" pitchFamily="34" charset="0"/>
              </a:rPr>
              <a:t> – на </a:t>
            </a:r>
            <a:r>
              <a:rPr lang="ru-RU" dirty="0" err="1">
                <a:latin typeface="Arial Black" panose="020B0A04020102020204" pitchFamily="34" charset="0"/>
              </a:rPr>
              <a:t>відзнаку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народження</a:t>
            </a:r>
            <a:r>
              <a:rPr lang="ru-RU" dirty="0">
                <a:latin typeface="Arial Black" panose="020B0A04020102020204" pitchFamily="34" charset="0"/>
              </a:rPr>
              <a:t> хлопчика </a:t>
            </a:r>
            <a:r>
              <a:rPr lang="ru-RU" dirty="0" err="1">
                <a:latin typeface="Arial Black" panose="020B0A04020102020204" pitchFamily="34" charset="0"/>
              </a:rPr>
              <a:t>садити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біля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хати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молодий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дубочок</a:t>
            </a:r>
            <a:r>
              <a:rPr lang="ru-RU" dirty="0">
                <a:latin typeface="Arial Black" panose="020B0A04020102020204" pitchFamily="34" charset="0"/>
              </a:rPr>
              <a:t>.</a:t>
            </a:r>
          </a:p>
          <a:p>
            <a:pPr algn="just"/>
            <a:r>
              <a:rPr lang="ru-RU" dirty="0" err="1">
                <a:latin typeface="Arial Black" panose="020B0A04020102020204" pitchFamily="34" charset="0"/>
              </a:rPr>
              <a:t>Зображення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дубових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гілок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бачимо</a:t>
            </a:r>
            <a:r>
              <a:rPr lang="ru-RU" dirty="0">
                <a:latin typeface="Arial Black" panose="020B0A04020102020204" pitchFamily="34" charset="0"/>
              </a:rPr>
              <a:t> на </a:t>
            </a:r>
            <a:r>
              <a:rPr lang="ru-RU" dirty="0" err="1">
                <a:latin typeface="Arial Black" panose="020B0A04020102020204" pitchFamily="34" charset="0"/>
              </a:rPr>
              <a:t>пам’ятниках</a:t>
            </a:r>
            <a:r>
              <a:rPr lang="ru-RU" dirty="0">
                <a:latin typeface="Arial Black" panose="020B0A04020102020204" pitchFamily="34" charset="0"/>
              </a:rPr>
              <a:t> героям, дубового </a:t>
            </a:r>
            <a:r>
              <a:rPr lang="ru-RU" dirty="0" err="1">
                <a:latin typeface="Arial Black" panose="020B0A04020102020204" pitchFamily="34" charset="0"/>
              </a:rPr>
              <a:t>листя</a:t>
            </a:r>
            <a:r>
              <a:rPr lang="ru-RU" dirty="0">
                <a:latin typeface="Arial Black" panose="020B0A04020102020204" pitchFamily="34" charset="0"/>
              </a:rPr>
              <a:t> – на </a:t>
            </a:r>
            <a:r>
              <a:rPr lang="ru-RU" dirty="0" err="1">
                <a:latin typeface="Arial Black" panose="020B0A04020102020204" pitchFamily="34" charset="0"/>
              </a:rPr>
              <a:t>багатьох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високих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нагородах</a:t>
            </a:r>
            <a:r>
              <a:rPr lang="ru-RU" dirty="0">
                <a:latin typeface="Arial Black" panose="020B0A04020102020204" pitchFamily="34" charset="0"/>
              </a:rPr>
              <a:t>, а дуби-</a:t>
            </a:r>
            <a:r>
              <a:rPr lang="ru-RU" dirty="0" err="1">
                <a:latin typeface="Arial Black" panose="020B0A04020102020204" pitchFamily="34" charset="0"/>
              </a:rPr>
              <a:t>старожили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взяті</a:t>
            </a:r>
            <a:r>
              <a:rPr lang="ru-RU" dirty="0">
                <a:latin typeface="Arial Black" panose="020B0A04020102020204" pitchFamily="34" charset="0"/>
              </a:rPr>
              <a:t> на </a:t>
            </a:r>
            <a:r>
              <a:rPr lang="ru-RU" dirty="0" err="1">
                <a:latin typeface="Arial Black" panose="020B0A04020102020204" pitchFamily="34" charset="0"/>
              </a:rPr>
              <a:t>облік</a:t>
            </a:r>
            <a:r>
              <a:rPr lang="ru-RU" dirty="0">
                <a:latin typeface="Arial Black" panose="020B0A04020102020204" pitchFamily="34" charset="0"/>
              </a:rPr>
              <a:t> і </a:t>
            </a:r>
            <a:r>
              <a:rPr lang="ru-RU" dirty="0" err="1">
                <a:latin typeface="Arial Black" panose="020B0A04020102020204" pitchFamily="34" charset="0"/>
              </a:rPr>
              <a:t>охороняються</a:t>
            </a:r>
            <a:r>
              <a:rPr lang="ru-RU" dirty="0">
                <a:latin typeface="Arial Black" panose="020B0A04020102020204" pitchFamily="34" charset="0"/>
              </a:rPr>
              <a:t> Законом.</a:t>
            </a:r>
          </a:p>
          <a:p>
            <a:pPr algn="just"/>
            <a:r>
              <a:rPr lang="ru-RU" dirty="0" err="1">
                <a:latin typeface="Arial Black" panose="020B0A04020102020204" pitchFamily="34" charset="0"/>
              </a:rPr>
              <a:t>Під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могутніми</a:t>
            </a:r>
            <a:r>
              <a:rPr lang="ru-RU" dirty="0">
                <a:latin typeface="Arial Black" panose="020B0A04020102020204" pitchFamily="34" charset="0"/>
              </a:rPr>
              <a:t> дубами </a:t>
            </a:r>
            <a:r>
              <a:rPr lang="ru-RU" dirty="0" err="1">
                <a:latin typeface="Arial Black" panose="020B0A04020102020204" pitchFamily="34" charset="0"/>
              </a:rPr>
              <a:t>збирались</a:t>
            </a:r>
            <a:r>
              <a:rPr lang="ru-RU" dirty="0">
                <a:latin typeface="Arial Black" panose="020B0A04020102020204" pitchFamily="34" charset="0"/>
              </a:rPr>
              <a:t> на </a:t>
            </a:r>
            <a:r>
              <a:rPr lang="ru-RU" dirty="0" err="1">
                <a:latin typeface="Arial Black" panose="020B0A04020102020204" pitchFamily="34" charset="0"/>
              </a:rPr>
              <a:t>відпочинок</a:t>
            </a:r>
            <a:r>
              <a:rPr lang="ru-RU" dirty="0">
                <a:latin typeface="Arial Black" panose="020B0A04020102020204" pitchFamily="34" charset="0"/>
              </a:rPr>
              <a:t> і на </a:t>
            </a:r>
            <a:r>
              <a:rPr lang="ru-RU" dirty="0" err="1">
                <a:latin typeface="Arial Black" panose="020B0A04020102020204" pitchFamily="34" charset="0"/>
              </a:rPr>
              <a:t>свої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козацькі</a:t>
            </a:r>
            <a:r>
              <a:rPr lang="ru-RU" dirty="0">
                <a:latin typeface="Arial Black" panose="020B0A04020102020204" pitchFamily="34" charset="0"/>
              </a:rPr>
              <a:t> ради – </a:t>
            </a:r>
            <a:r>
              <a:rPr lang="ru-RU" dirty="0" err="1">
                <a:latin typeface="Arial Black" panose="020B0A04020102020204" pitchFamily="34" charset="0"/>
              </a:rPr>
              <a:t>запорозькі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козаки</a:t>
            </a:r>
            <a:r>
              <a:rPr lang="ru-RU" dirty="0">
                <a:latin typeface="Arial Black" panose="020B0A04020102020204" pitchFamily="34" charset="0"/>
              </a:rPr>
              <a:t>. Калина і верба на </a:t>
            </a:r>
            <a:r>
              <a:rPr lang="ru-RU" dirty="0" err="1">
                <a:latin typeface="Arial Black" panose="020B0A04020102020204" pitchFamily="34" charset="0"/>
              </a:rPr>
              <a:t>Україні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найбільш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опоетизовані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оспівані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рослини</a:t>
            </a:r>
            <a:r>
              <a:rPr lang="ru-RU" dirty="0">
                <a:latin typeface="Arial Black" panose="020B0A04020102020204" pitchFamily="34" charset="0"/>
              </a:rPr>
              <a:t>. Але і про дуба є </a:t>
            </a:r>
            <a:r>
              <a:rPr lang="ru-RU" dirty="0" err="1">
                <a:latin typeface="Arial Black" panose="020B0A04020102020204" pitchFamily="34" charset="0"/>
              </a:rPr>
              <a:t>дуже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багато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пісень</a:t>
            </a:r>
            <a:r>
              <a:rPr lang="ru-RU" dirty="0">
                <a:latin typeface="Arial Black" panose="020B0A04020102020204" pitchFamily="34" charset="0"/>
              </a:rPr>
              <a:t>, легенд, </a:t>
            </a:r>
            <a:r>
              <a:rPr lang="ru-RU" dirty="0" err="1">
                <a:latin typeface="Arial Black" panose="020B0A04020102020204" pitchFamily="34" charset="0"/>
              </a:rPr>
              <a:t>переказів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приказок</a:t>
            </a:r>
            <a:r>
              <a:rPr lang="ru-RU" dirty="0">
                <a:latin typeface="Arial Black" panose="020B0A04020102020204" pitchFamily="34" charset="0"/>
              </a:rPr>
              <a:t>, загадок, </a:t>
            </a:r>
            <a:r>
              <a:rPr lang="ru-RU" dirty="0" err="1">
                <a:latin typeface="Arial Black" panose="020B0A04020102020204" pitchFamily="34" charset="0"/>
              </a:rPr>
              <a:t>прислів’їв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коломийок</a:t>
            </a:r>
            <a:r>
              <a:rPr lang="ru-RU" dirty="0">
                <a:latin typeface="Arial Black" panose="020B0A04020102020204" pitchFamily="34" charset="0"/>
              </a:rPr>
              <a:t>. В </a:t>
            </a:r>
            <a:r>
              <a:rPr lang="ru-RU" dirty="0" err="1">
                <a:latin typeface="Arial Black" panose="020B0A04020102020204" pitchFamily="34" charset="0"/>
              </a:rPr>
              <a:t>народній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медицині</a:t>
            </a:r>
            <a:r>
              <a:rPr lang="ru-RU" dirty="0">
                <a:latin typeface="Arial Black" panose="020B0A04020102020204" pitchFamily="34" charset="0"/>
              </a:rPr>
              <a:t> кора дуба </a:t>
            </a:r>
            <a:r>
              <a:rPr lang="ru-RU" dirty="0" err="1">
                <a:latin typeface="Arial Black" panose="020B0A04020102020204" pitchFamily="34" charset="0"/>
              </a:rPr>
              <a:t>успішно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застосовується</a:t>
            </a:r>
            <a:r>
              <a:rPr lang="ru-RU" dirty="0">
                <a:latin typeface="Arial Black" panose="020B0A04020102020204" pitchFamily="34" charset="0"/>
              </a:rPr>
              <a:t> для </a:t>
            </a:r>
            <a:r>
              <a:rPr lang="ru-RU" dirty="0" err="1">
                <a:latin typeface="Arial Black" panose="020B0A04020102020204" pitchFamily="34" charset="0"/>
              </a:rPr>
              <a:t>лікування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багатьох</a:t>
            </a:r>
            <a:r>
              <a:rPr lang="ru-RU" dirty="0">
                <a:latin typeface="Arial Black" panose="020B0A04020102020204" pitchFamily="34" charset="0"/>
              </a:rPr>
              <a:t> хвороб.</a:t>
            </a:r>
          </a:p>
          <a:p>
            <a:pPr algn="just"/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9932">
            <a:off x="456211" y="317"/>
            <a:ext cx="1903095" cy="16154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5506">
            <a:off x="10878025" y="996861"/>
            <a:ext cx="951548" cy="80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13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0164" y="0"/>
            <a:ext cx="8911687" cy="1280890"/>
          </a:xfrm>
        </p:spPr>
        <p:txBody>
          <a:bodyPr>
            <a:noAutofit/>
          </a:bodyPr>
          <a:lstStyle/>
          <a:p>
            <a:pPr algn="ctr"/>
            <a:r>
              <a:rPr lang="uk-UA" sz="10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Легенда</a:t>
            </a:r>
            <a:endParaRPr lang="ru-RU" sz="10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6880" y="1690688"/>
            <a:ext cx="10302240" cy="5060632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Arial Black" panose="020B0A04020102020204" pitchFamily="34" charset="0"/>
              </a:rPr>
              <a:t>У </a:t>
            </a:r>
            <a:r>
              <a:rPr lang="ru-RU" dirty="0" err="1">
                <a:latin typeface="Arial Black" panose="020B0A04020102020204" pitchFamily="34" charset="0"/>
              </a:rPr>
              <a:t>фольклорі</a:t>
            </a:r>
            <a:r>
              <a:rPr lang="ru-RU" dirty="0">
                <a:latin typeface="Arial Black" panose="020B0A04020102020204" pitchFamily="34" charset="0"/>
              </a:rPr>
              <a:t> дуб </a:t>
            </a:r>
            <a:r>
              <a:rPr lang="ru-RU" dirty="0" err="1">
                <a:latin typeface="Arial Black" panose="020B0A04020102020204" pitchFamily="34" charset="0"/>
              </a:rPr>
              <a:t>символізував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молодих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хлопців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міцність</a:t>
            </a:r>
            <a:r>
              <a:rPr lang="ru-RU" dirty="0">
                <a:latin typeface="Arial Black" panose="020B0A04020102020204" pitchFamily="34" charset="0"/>
              </a:rPr>
              <a:t> і </a:t>
            </a:r>
            <a:r>
              <a:rPr lang="ru-RU" dirty="0" err="1">
                <a:latin typeface="Arial Black" panose="020B0A04020102020204" pitchFamily="34" charset="0"/>
              </a:rPr>
              <a:t>велику</a:t>
            </a:r>
            <a:r>
              <a:rPr lang="ru-RU" dirty="0">
                <a:latin typeface="Arial Black" panose="020B0A04020102020204" pitchFamily="34" charset="0"/>
              </a:rPr>
              <a:t> силу </a:t>
            </a:r>
            <a:r>
              <a:rPr lang="ru-RU" dirty="0" err="1">
                <a:latin typeface="Arial Black" panose="020B0A04020102020204" pitchFamily="34" charset="0"/>
              </a:rPr>
              <a:t>людини</a:t>
            </a:r>
            <a:r>
              <a:rPr lang="ru-RU" dirty="0">
                <a:latin typeface="Arial Black" panose="020B0A04020102020204" pitchFamily="34" charset="0"/>
              </a:rPr>
              <a:t>. </a:t>
            </a:r>
            <a:r>
              <a:rPr lang="ru-RU" dirty="0" err="1">
                <a:latin typeface="Arial Black" panose="020B0A04020102020204" pitchFamily="34" charset="0"/>
              </a:rPr>
              <a:t>Існує</a:t>
            </a:r>
            <a:r>
              <a:rPr lang="ru-RU" dirty="0">
                <a:latin typeface="Arial Black" panose="020B0A04020102020204" pitchFamily="34" charset="0"/>
              </a:rPr>
              <a:t> стара легенда про дуб. </a:t>
            </a:r>
            <a:r>
              <a:rPr lang="ru-RU" dirty="0" err="1">
                <a:latin typeface="Arial Black" panose="020B0A04020102020204" pitchFamily="34" charset="0"/>
              </a:rPr>
              <a:t>Красивий</a:t>
            </a:r>
            <a:r>
              <a:rPr lang="ru-RU" dirty="0">
                <a:latin typeface="Arial Black" panose="020B0A04020102020204" pitchFamily="34" charset="0"/>
              </a:rPr>
              <a:t> парубок </a:t>
            </a:r>
            <a:r>
              <a:rPr lang="ru-RU" dirty="0" err="1">
                <a:latin typeface="Arial Black" panose="020B0A04020102020204" pitchFamily="34" charset="0"/>
              </a:rPr>
              <a:t>покохав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молодицю</a:t>
            </a:r>
            <a:r>
              <a:rPr lang="ru-RU" dirty="0">
                <a:latin typeface="Arial Black" panose="020B0A04020102020204" pitchFamily="34" charset="0"/>
              </a:rPr>
              <a:t>. </a:t>
            </a:r>
            <a:r>
              <a:rPr lang="ru-RU" dirty="0" err="1">
                <a:latin typeface="Arial Black" panose="020B0A04020102020204" pitchFamily="34" charset="0"/>
              </a:rPr>
              <a:t>Хотіли</a:t>
            </a:r>
            <a:r>
              <a:rPr lang="ru-RU" dirty="0">
                <a:latin typeface="Arial Black" panose="020B0A04020102020204" pitchFamily="34" charset="0"/>
              </a:rPr>
              <a:t> вони </a:t>
            </a:r>
            <a:r>
              <a:rPr lang="ru-RU" dirty="0" err="1">
                <a:latin typeface="Arial Black" panose="020B0A04020102020204" pitchFamily="34" charset="0"/>
              </a:rPr>
              <a:t>одружитися</a:t>
            </a:r>
            <a:r>
              <a:rPr lang="ru-RU" dirty="0">
                <a:latin typeface="Arial Black" panose="020B0A04020102020204" pitchFamily="34" charset="0"/>
              </a:rPr>
              <a:t> та </a:t>
            </a:r>
            <a:r>
              <a:rPr lang="ru-RU" dirty="0" err="1">
                <a:latin typeface="Arial Black" panose="020B0A04020102020204" pitchFamily="34" charset="0"/>
              </a:rPr>
              <a:t>кляті</a:t>
            </a:r>
            <a:r>
              <a:rPr lang="ru-RU" dirty="0">
                <a:latin typeface="Arial Black" panose="020B0A04020102020204" pitchFamily="34" charset="0"/>
              </a:rPr>
              <a:t> вороги на Русь </a:t>
            </a:r>
            <a:r>
              <a:rPr lang="ru-RU" dirty="0" err="1">
                <a:latin typeface="Arial Black" panose="020B0A04020102020204" pitchFamily="34" charset="0"/>
              </a:rPr>
              <a:t>набігли</a:t>
            </a:r>
            <a:r>
              <a:rPr lang="ru-RU" dirty="0">
                <a:latin typeface="Arial Black" panose="020B0A04020102020204" pitchFamily="34" charset="0"/>
              </a:rPr>
              <a:t>. І </a:t>
            </a:r>
            <a:r>
              <a:rPr lang="ru-RU" dirty="0" err="1">
                <a:latin typeface="Arial Black" panose="020B0A04020102020204" pitchFamily="34" charset="0"/>
              </a:rPr>
              <a:t>пішов</a:t>
            </a:r>
            <a:r>
              <a:rPr lang="ru-RU" dirty="0">
                <a:latin typeface="Arial Black" panose="020B0A04020102020204" pitchFamily="34" charset="0"/>
              </a:rPr>
              <a:t> парубок землю </a:t>
            </a:r>
            <a:r>
              <a:rPr lang="ru-RU" dirty="0" err="1">
                <a:latin typeface="Arial Black" panose="020B0A04020102020204" pitchFamily="34" charset="0"/>
              </a:rPr>
              <a:t>рідну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захищати</a:t>
            </a:r>
            <a:r>
              <a:rPr lang="ru-RU" dirty="0">
                <a:latin typeface="Arial Black" panose="020B0A04020102020204" pitchFamily="34" charset="0"/>
              </a:rPr>
              <a:t>. Просив </a:t>
            </a:r>
            <a:r>
              <a:rPr lang="ru-RU" dirty="0" err="1">
                <a:latin typeface="Arial Black" panose="020B0A04020102020204" pitchFamily="34" charset="0"/>
              </a:rPr>
              <a:t>він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дівчину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щоб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пам’ятала</a:t>
            </a:r>
            <a:r>
              <a:rPr lang="ru-RU" dirty="0">
                <a:latin typeface="Arial Black" panose="020B0A04020102020204" pitchFamily="34" charset="0"/>
              </a:rPr>
              <a:t> та </a:t>
            </a:r>
            <a:r>
              <a:rPr lang="ru-RU" dirty="0" err="1">
                <a:latin typeface="Arial Black" panose="020B0A04020102020204" pitchFamily="34" charset="0"/>
              </a:rPr>
              <a:t>чекала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його</a:t>
            </a:r>
            <a:r>
              <a:rPr lang="ru-RU" dirty="0">
                <a:latin typeface="Arial Black" panose="020B0A04020102020204" pitchFamily="34" charset="0"/>
              </a:rPr>
              <a:t>. </a:t>
            </a:r>
            <a:r>
              <a:rPr lang="ru-RU" dirty="0" err="1">
                <a:latin typeface="Arial Black" panose="020B0A04020102020204" pitchFamily="34" charset="0"/>
              </a:rPr>
              <a:t>Проте</a:t>
            </a:r>
            <a:r>
              <a:rPr lang="ru-RU" dirty="0">
                <a:latin typeface="Arial Black" panose="020B0A04020102020204" pitchFamily="34" charset="0"/>
              </a:rPr>
              <a:t>, не </a:t>
            </a:r>
            <a:r>
              <a:rPr lang="ru-RU" dirty="0" err="1">
                <a:latin typeface="Arial Black" panose="020B0A04020102020204" pitchFamily="34" charset="0"/>
              </a:rPr>
              <a:t>витримала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молодиця</a:t>
            </a:r>
            <a:r>
              <a:rPr lang="ru-RU" dirty="0">
                <a:latin typeface="Arial Black" panose="020B0A04020102020204" pitchFamily="34" charset="0"/>
              </a:rPr>
              <a:t> і </a:t>
            </a:r>
            <a:r>
              <a:rPr lang="ru-RU" dirty="0" err="1">
                <a:latin typeface="Arial Black" panose="020B0A04020102020204" pitchFamily="34" charset="0"/>
              </a:rPr>
              <a:t>віддала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своє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серце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іншому</a:t>
            </a:r>
            <a:r>
              <a:rPr lang="ru-RU" dirty="0">
                <a:latin typeface="Arial Black" panose="020B0A04020102020204" pitchFamily="34" charset="0"/>
              </a:rPr>
              <a:t>. </a:t>
            </a:r>
            <a:r>
              <a:rPr lang="ru-RU" dirty="0" err="1">
                <a:latin typeface="Arial Black" panose="020B0A04020102020204" pitchFamily="34" charset="0"/>
              </a:rPr>
              <a:t>Повернувся</a:t>
            </a:r>
            <a:r>
              <a:rPr lang="ru-RU" dirty="0">
                <a:latin typeface="Arial Black" panose="020B0A04020102020204" pitchFamily="34" charset="0"/>
              </a:rPr>
              <a:t> парубок </a:t>
            </a:r>
            <a:r>
              <a:rPr lang="ru-RU" dirty="0" err="1">
                <a:latin typeface="Arial Black" panose="020B0A04020102020204" pitchFamily="34" charset="0"/>
              </a:rPr>
              <a:t>додому</a:t>
            </a:r>
            <a:r>
              <a:rPr lang="ru-RU" dirty="0">
                <a:latin typeface="Arial Black" panose="020B0A04020102020204" pitchFamily="34" charset="0"/>
              </a:rPr>
              <a:t> і заплакав з </a:t>
            </a:r>
            <a:r>
              <a:rPr lang="ru-RU" dirty="0" err="1">
                <a:latin typeface="Arial Black" panose="020B0A04020102020204" pitchFamily="34" charset="0"/>
              </a:rPr>
              <a:t>відчаю</a:t>
            </a:r>
            <a:r>
              <a:rPr lang="ru-RU" dirty="0">
                <a:latin typeface="Arial Black" panose="020B0A04020102020204" pitchFamily="34" charset="0"/>
              </a:rPr>
              <a:t>. Не став </a:t>
            </a:r>
            <a:r>
              <a:rPr lang="ru-RU" dirty="0" err="1">
                <a:latin typeface="Arial Black" panose="020B0A04020102020204" pitchFamily="34" charset="0"/>
              </a:rPr>
              <a:t>їй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докоряти</a:t>
            </a:r>
            <a:r>
              <a:rPr lang="ru-RU" dirty="0">
                <a:latin typeface="Arial Black" panose="020B0A04020102020204" pitchFamily="34" charset="0"/>
              </a:rPr>
              <a:t>, а </a:t>
            </a:r>
            <a:r>
              <a:rPr lang="ru-RU" dirty="0" err="1">
                <a:latin typeface="Arial Black" panose="020B0A04020102020204" pitchFamily="34" charset="0"/>
              </a:rPr>
              <a:t>лише</a:t>
            </a:r>
            <a:r>
              <a:rPr lang="ru-RU" dirty="0">
                <a:latin typeface="Arial Black" panose="020B0A04020102020204" pitchFamily="34" charset="0"/>
              </a:rPr>
              <a:t> просив Бога </a:t>
            </a:r>
            <a:r>
              <a:rPr lang="ru-RU" dirty="0" err="1">
                <a:latin typeface="Arial Black" panose="020B0A04020102020204" pitchFamily="34" charset="0"/>
              </a:rPr>
              <a:t>зробити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його</a:t>
            </a:r>
            <a:r>
              <a:rPr lang="ru-RU" dirty="0">
                <a:latin typeface="Arial Black" panose="020B0A04020102020204" pitchFamily="34" charset="0"/>
              </a:rPr>
              <a:t> дубом в </a:t>
            </a:r>
            <a:r>
              <a:rPr lang="ru-RU" dirty="0" err="1">
                <a:latin typeface="Arial Black" panose="020B0A04020102020204" pitchFamily="34" charset="0"/>
              </a:rPr>
              <a:t>її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садочку</a:t>
            </a:r>
            <a:r>
              <a:rPr lang="ru-RU" dirty="0">
                <a:latin typeface="Arial Black" panose="020B0A04020102020204" pitchFamily="34" charset="0"/>
              </a:rPr>
              <a:t>. </a:t>
            </a:r>
            <a:r>
              <a:rPr lang="ru-RU" dirty="0" err="1">
                <a:latin typeface="Arial Black" panose="020B0A04020102020204" pitchFamily="34" charset="0"/>
              </a:rPr>
              <a:t>Щоб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виходила</a:t>
            </a:r>
            <a:r>
              <a:rPr lang="ru-RU" dirty="0">
                <a:latin typeface="Arial Black" panose="020B0A04020102020204" pitchFamily="34" charset="0"/>
              </a:rPr>
              <a:t> вона в </a:t>
            </a:r>
            <a:r>
              <a:rPr lang="ru-RU" dirty="0" err="1">
                <a:latin typeface="Arial Black" panose="020B0A04020102020204" pitchFamily="34" charset="0"/>
              </a:rPr>
              <a:t>садочок</a:t>
            </a:r>
            <a:r>
              <a:rPr lang="ru-RU" dirty="0">
                <a:latin typeface="Arial Black" panose="020B0A04020102020204" pitchFamily="34" charset="0"/>
              </a:rPr>
              <a:t> і </a:t>
            </a:r>
            <a:r>
              <a:rPr lang="ru-RU" dirty="0" err="1">
                <a:latin typeface="Arial Black" panose="020B0A04020102020204" pitchFamily="34" charset="0"/>
              </a:rPr>
              <a:t>слухала</a:t>
            </a:r>
            <a:r>
              <a:rPr lang="ru-RU" dirty="0">
                <a:latin typeface="Arial Black" panose="020B0A04020102020204" pitchFamily="34" charset="0"/>
              </a:rPr>
              <a:t>, як </a:t>
            </a:r>
            <a:r>
              <a:rPr lang="ru-RU" dirty="0" err="1">
                <a:latin typeface="Arial Black" panose="020B0A04020102020204" pitchFamily="34" charset="0"/>
              </a:rPr>
              <a:t>він</a:t>
            </a:r>
            <a:r>
              <a:rPr lang="ru-RU" dirty="0">
                <a:latin typeface="Arial Black" panose="020B0A04020102020204" pitchFamily="34" charset="0"/>
              </a:rPr>
              <a:t> плаче, </a:t>
            </a:r>
            <a:r>
              <a:rPr lang="ru-RU" dirty="0" err="1">
                <a:latin typeface="Arial Black" panose="020B0A04020102020204" pitchFamily="34" charset="0"/>
              </a:rPr>
              <a:t>щоб</a:t>
            </a:r>
            <a:r>
              <a:rPr lang="ru-RU" dirty="0">
                <a:latin typeface="Arial Black" panose="020B0A04020102020204" pitchFamily="34" charset="0"/>
              </a:rPr>
              <a:t> кожного </a:t>
            </a:r>
            <a:r>
              <a:rPr lang="ru-RU" dirty="0" err="1">
                <a:latin typeface="Arial Black" panose="020B0A04020102020204" pitchFamily="34" charset="0"/>
              </a:rPr>
              <a:t>мандрівника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міг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він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своїми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гілками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вкрити</a:t>
            </a:r>
            <a:r>
              <a:rPr lang="ru-RU" dirty="0">
                <a:latin typeface="Arial Black" panose="020B0A04020102020204" pitchFamily="34" charset="0"/>
              </a:rPr>
              <a:t> і </a:t>
            </a:r>
            <a:r>
              <a:rPr lang="ru-RU" dirty="0" err="1">
                <a:latin typeface="Arial Black" panose="020B0A04020102020204" pitchFamily="34" charset="0"/>
              </a:rPr>
              <a:t>розповісти</a:t>
            </a:r>
            <a:r>
              <a:rPr lang="ru-RU" dirty="0">
                <a:latin typeface="Arial Black" panose="020B0A04020102020204" pitchFamily="34" charset="0"/>
              </a:rPr>
              <a:t> про свою долю.</a:t>
            </a:r>
          </a:p>
          <a:p>
            <a:pPr algn="just"/>
            <a:r>
              <a:rPr lang="ru-RU" dirty="0">
                <a:latin typeface="Arial Black" panose="020B0A04020102020204" pitchFamily="34" charset="0"/>
              </a:rPr>
              <a:t>І </a:t>
            </a:r>
            <a:r>
              <a:rPr lang="ru-RU" dirty="0" err="1">
                <a:latin typeface="Arial Black" panose="020B0A04020102020204" pitchFamily="34" charset="0"/>
              </a:rPr>
              <a:t>зробив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його</a:t>
            </a:r>
            <a:r>
              <a:rPr lang="ru-RU" dirty="0">
                <a:latin typeface="Arial Black" panose="020B0A04020102020204" pitchFamily="34" charset="0"/>
              </a:rPr>
              <a:t> Бог дубом в </a:t>
            </a:r>
            <a:r>
              <a:rPr lang="ru-RU" dirty="0" err="1">
                <a:latin typeface="Arial Black" panose="020B0A04020102020204" pitchFamily="34" charset="0"/>
              </a:rPr>
              <a:t>тім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садочку</a:t>
            </a:r>
            <a:r>
              <a:rPr lang="ru-RU" dirty="0">
                <a:latin typeface="Arial Black" panose="020B0A04020102020204" pitchFamily="34" charset="0"/>
              </a:rPr>
              <a:t>, і </a:t>
            </a:r>
            <a:r>
              <a:rPr lang="ru-RU" dirty="0" err="1">
                <a:latin typeface="Arial Black" panose="020B0A04020102020204" pitchFamily="34" charset="0"/>
              </a:rPr>
              <a:t>тепер</a:t>
            </a:r>
            <a:r>
              <a:rPr lang="ru-RU" dirty="0">
                <a:latin typeface="Arial Black" panose="020B0A04020102020204" pitchFamily="34" charset="0"/>
              </a:rPr>
              <a:t>, </a:t>
            </a:r>
            <a:r>
              <a:rPr lang="ru-RU" dirty="0" err="1">
                <a:latin typeface="Arial Black" panose="020B0A04020102020204" pitchFamily="34" charset="0"/>
              </a:rPr>
              <a:t>кожен</a:t>
            </a:r>
            <a:r>
              <a:rPr lang="ru-RU" dirty="0">
                <a:latin typeface="Arial Black" panose="020B0A04020102020204" pitchFamily="34" charset="0"/>
              </a:rPr>
              <a:t> раз коли </a:t>
            </a:r>
            <a:r>
              <a:rPr lang="ru-RU" dirty="0" err="1">
                <a:latin typeface="Arial Black" panose="020B0A04020102020204" pitchFamily="34" charset="0"/>
              </a:rPr>
              <a:t>відпочиваєш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під</a:t>
            </a:r>
            <a:r>
              <a:rPr lang="ru-RU" dirty="0">
                <a:latin typeface="Arial Black" panose="020B0A04020102020204" pitchFamily="34" charset="0"/>
              </a:rPr>
              <a:t> дубом, </a:t>
            </a:r>
            <a:r>
              <a:rPr lang="ru-RU" dirty="0" err="1">
                <a:latin typeface="Arial Black" panose="020B0A04020102020204" pitchFamily="34" charset="0"/>
              </a:rPr>
              <a:t>чуєш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розповідь</a:t>
            </a:r>
            <a:r>
              <a:rPr lang="ru-RU" dirty="0">
                <a:latin typeface="Arial Black" panose="020B0A04020102020204" pitchFamily="34" charset="0"/>
              </a:rPr>
              <a:t> про долю того парубка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127873" y="4729410"/>
            <a:ext cx="1381125" cy="19488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10" y="2455280"/>
            <a:ext cx="1381125" cy="19488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79" y="4729410"/>
            <a:ext cx="1381125" cy="194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34439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Робота за підручником</a:t>
            </a:r>
            <a:endParaRPr lang="ru-RU" sz="6000" dirty="0">
              <a:solidFill>
                <a:srgbClr val="0066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34440"/>
            <a:ext cx="6858000" cy="51435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2371" y="3150366"/>
            <a:ext cx="3171429" cy="35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46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0"/>
            <a:ext cx="8911687" cy="1905000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Життєвий цикл </a:t>
            </a:r>
            <a:r>
              <a:rPr lang="uk-UA" sz="6000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дуба</a:t>
            </a:r>
            <a:endParaRPr lang="ru-RU" sz="60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Жизненный цикл дуба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98875" y="2133600"/>
            <a:ext cx="6696075" cy="3778250"/>
          </a:xfrm>
        </p:spPr>
      </p:pic>
    </p:spTree>
    <p:extLst>
      <p:ext uri="{BB962C8B-B14F-4D97-AF65-F5344CB8AC3E}">
        <p14:creationId xmlns:p14="http://schemas.microsoft.com/office/powerpoint/2010/main" val="207489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1965" y="133255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uk-UA" sz="70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Робота в зошиті</a:t>
            </a:r>
            <a:endParaRPr lang="ru-RU" sz="7000" dirty="0">
              <a:solidFill>
                <a:srgbClr val="0066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34" y="1414145"/>
            <a:ext cx="5152073" cy="5117783"/>
          </a:xfrm>
        </p:spPr>
      </p:pic>
    </p:spTree>
    <p:extLst>
      <p:ext uri="{BB962C8B-B14F-4D97-AF65-F5344CB8AC3E}">
        <p14:creationId xmlns:p14="http://schemas.microsoft.com/office/powerpoint/2010/main" val="134082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1069" y="151304"/>
            <a:ext cx="8911687" cy="1464135"/>
          </a:xfrm>
        </p:spPr>
        <p:txBody>
          <a:bodyPr>
            <a:noAutofit/>
          </a:bodyPr>
          <a:lstStyle/>
          <a:p>
            <a:pPr algn="ctr"/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Групова робота. </a:t>
            </a:r>
            <a:b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uk-UA" sz="5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Колективне </a:t>
            </a:r>
            <a:r>
              <a:rPr lang="uk-UA" sz="50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пано</a:t>
            </a:r>
            <a:endParaRPr lang="ru-RU" sz="5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112" y="3079574"/>
            <a:ext cx="6716888" cy="377825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" y="1615439"/>
            <a:ext cx="52832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63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100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Прислів’я</a:t>
            </a:r>
            <a:endParaRPr lang="ru-RU" sz="10000" dirty="0">
              <a:solidFill>
                <a:srgbClr val="0066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/>
              <a:t>Де дуби, там і </a:t>
            </a:r>
            <a:r>
              <a:rPr lang="ru-RU" dirty="0" err="1"/>
              <a:t>гриби</a:t>
            </a:r>
            <a:r>
              <a:rPr lang="ru-RU" dirty="0"/>
              <a:t>.</a:t>
            </a:r>
          </a:p>
          <a:p>
            <a:pPr algn="ctr"/>
            <a:r>
              <a:rPr lang="ru-RU" dirty="0"/>
              <a:t>За одним разом дуба не </a:t>
            </a:r>
            <a:r>
              <a:rPr lang="ru-RU" dirty="0" err="1"/>
              <a:t>зрубаєш</a:t>
            </a:r>
            <a:endParaRPr lang="ru-RU" dirty="0"/>
          </a:p>
          <a:p>
            <a:pPr algn="ctr"/>
            <a:r>
              <a:rPr lang="ru-RU" dirty="0"/>
              <a:t>І великий дуб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малої</a:t>
            </a:r>
            <a:r>
              <a:rPr lang="ru-RU" dirty="0"/>
              <a:t> </a:t>
            </a:r>
            <a:r>
              <a:rPr lang="ru-RU" dirty="0" err="1"/>
              <a:t>сокири</a:t>
            </a:r>
            <a:r>
              <a:rPr lang="ru-RU" dirty="0"/>
              <a:t> </a:t>
            </a:r>
            <a:r>
              <a:rPr lang="ru-RU" dirty="0" err="1"/>
              <a:t>падає</a:t>
            </a:r>
            <a:r>
              <a:rPr lang="ru-RU" dirty="0"/>
              <a:t>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6" y="1825625"/>
            <a:ext cx="2699974" cy="47976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3580" y="1966258"/>
            <a:ext cx="2314263" cy="41123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522" y="3194316"/>
            <a:ext cx="292036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26463"/>
          </a:xfrm>
        </p:spPr>
        <p:txBody>
          <a:bodyPr>
            <a:noAutofit/>
          </a:bodyPr>
          <a:lstStyle/>
          <a:p>
            <a:pPr algn="ctr"/>
            <a:r>
              <a:rPr lang="uk-UA" sz="10000" dirty="0" smtClean="0">
                <a:solidFill>
                  <a:srgbClr val="006600"/>
                </a:solidFill>
                <a:latin typeface="Arial Black" panose="020B0A04020102020204" pitchFamily="34" charset="0"/>
              </a:rPr>
              <a:t>Рефлексія</a:t>
            </a:r>
            <a:endParaRPr lang="ru-RU" sz="10000" dirty="0">
              <a:solidFill>
                <a:srgbClr val="0066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320" y="1661160"/>
            <a:ext cx="9052560" cy="4983479"/>
          </a:xfrm>
        </p:spPr>
      </p:pic>
    </p:spTree>
    <p:extLst>
      <p:ext uri="{BB962C8B-B14F-4D97-AF65-F5344CB8AC3E}">
        <p14:creationId xmlns:p14="http://schemas.microsoft.com/office/powerpoint/2010/main" val="253236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65</TotalTime>
  <Words>198</Words>
  <Application>Microsoft Office PowerPoint</Application>
  <PresentationFormat>Широкоэкранный</PresentationFormat>
  <Paragraphs>27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Century Gothic</vt:lpstr>
      <vt:lpstr>Wingdings 3</vt:lpstr>
      <vt:lpstr>Легкий дым</vt:lpstr>
      <vt:lpstr>Дуб: усе для життя</vt:lpstr>
      <vt:lpstr>Загадка</vt:lpstr>
      <vt:lpstr>         Цікаві факти</vt:lpstr>
      <vt:lpstr>Легенда</vt:lpstr>
      <vt:lpstr>Робота за підручником</vt:lpstr>
      <vt:lpstr>Життєвий цикл дуба</vt:lpstr>
      <vt:lpstr>Робота в зошиті</vt:lpstr>
      <vt:lpstr>Групова робота.  Колективне пано</vt:lpstr>
      <vt:lpstr>Прислів’я</vt:lpstr>
      <vt:lpstr>Рефлексія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Дуб: усе для життя</dc:title>
  <dc:creator>Пользователь Windows</dc:creator>
  <cp:lastModifiedBy>Пользователь Windows</cp:lastModifiedBy>
  <cp:revision>6</cp:revision>
  <dcterms:created xsi:type="dcterms:W3CDTF">2019-11-03T16:20:59Z</dcterms:created>
  <dcterms:modified xsi:type="dcterms:W3CDTF">2019-11-03T17:26:18Z</dcterms:modified>
</cp:coreProperties>
</file>