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2" r:id="rId6"/>
    <p:sldId id="265" r:id="rId7"/>
    <p:sldId id="264" r:id="rId8"/>
    <p:sldId id="258" r:id="rId9"/>
    <p:sldId id="267" r:id="rId10"/>
    <p:sldId id="271" r:id="rId11"/>
    <p:sldId id="259" r:id="rId12"/>
    <p:sldId id="260" r:id="rId13"/>
    <p:sldId id="266" r:id="rId14"/>
    <p:sldId id="262" r:id="rId15"/>
    <p:sldId id="273" r:id="rId16"/>
    <p:sldId id="263" r:id="rId17"/>
    <p:sldId id="261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1935" autoAdjust="0"/>
  </p:normalViewPr>
  <p:slideViewPr>
    <p:cSldViewPr snapToGrid="0">
      <p:cViewPr varScale="1">
        <p:scale>
          <a:sx n="68" d="100"/>
          <a:sy n="68" d="100"/>
        </p:scale>
        <p:origin x="8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6D12-1741-4070-B4E6-D6EFFB0AC553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6437-3CCD-46DD-BED9-C4DEDFF71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490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6D12-1741-4070-B4E6-D6EFFB0AC553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6437-3CCD-46DD-BED9-C4DEDFF71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208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6D12-1741-4070-B4E6-D6EFFB0AC553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6437-3CCD-46DD-BED9-C4DEDFF71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332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6D12-1741-4070-B4E6-D6EFFB0AC553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6437-3CCD-46DD-BED9-C4DEDFF71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181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6D12-1741-4070-B4E6-D6EFFB0AC553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6437-3CCD-46DD-BED9-C4DEDFF71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637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6D12-1741-4070-B4E6-D6EFFB0AC553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6437-3CCD-46DD-BED9-C4DEDFF71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880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6D12-1741-4070-B4E6-D6EFFB0AC553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6437-3CCD-46DD-BED9-C4DEDFF71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051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6D12-1741-4070-B4E6-D6EFFB0AC553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6437-3CCD-46DD-BED9-C4DEDFF71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197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6D12-1741-4070-B4E6-D6EFFB0AC553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6437-3CCD-46DD-BED9-C4DEDFF71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472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6D12-1741-4070-B4E6-D6EFFB0AC553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6437-3CCD-46DD-BED9-C4DEDFF71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427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A6D12-1741-4070-B4E6-D6EFFB0AC553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6437-3CCD-46DD-BED9-C4DEDFF71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207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A6D12-1741-4070-B4E6-D6EFFB0AC553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B6437-3CCD-46DD-BED9-C4DEDFF71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412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8"/>
          <a:stretch/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939800" y="812800"/>
            <a:ext cx="10883900" cy="41402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i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Читаємо і порівнюємо твори про картини природи. Епітет. Наталя Забіла «Зірочки». Марійка Підгірянка « Вечір іде».</a:t>
            </a:r>
            <a:endParaRPr lang="en-US" sz="5400" b="1" i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45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12300520" cy="6956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5800" y="190500"/>
            <a:ext cx="11239500" cy="64135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uk-UA" sz="4400" b="1" i="1" dirty="0"/>
              <a:t>Дихальні вправи .Гра «Хто як говорить?»</a:t>
            </a:r>
            <a:endParaRPr lang="en-US" sz="4400" dirty="0"/>
          </a:p>
          <a:p>
            <a:pPr algn="just"/>
            <a:r>
              <a:rPr lang="uk-UA" sz="3600" dirty="0"/>
              <a:t>Пригадаймо, друзі, вмить,</a:t>
            </a:r>
            <a:endParaRPr lang="en-US" sz="3600" dirty="0"/>
          </a:p>
          <a:p>
            <a:pPr algn="just"/>
            <a:r>
              <a:rPr lang="uk-UA" sz="3600" dirty="0"/>
              <a:t>Як пшениченька </a:t>
            </a:r>
            <a:r>
              <a:rPr lang="uk-UA" sz="3600" dirty="0" err="1"/>
              <a:t>шумить</a:t>
            </a:r>
            <a:r>
              <a:rPr lang="uk-UA" sz="3600" dirty="0" smtClean="0"/>
              <a:t>?        </a:t>
            </a:r>
            <a:r>
              <a:rPr lang="uk-UA" sz="3600" dirty="0"/>
              <a:t>Ш-ш-ш-ш-ш-ш-ш…</a:t>
            </a:r>
            <a:endParaRPr lang="en-US" sz="3600" dirty="0"/>
          </a:p>
          <a:p>
            <a:pPr algn="just"/>
            <a:r>
              <a:rPr lang="uk-UA" sz="3600" dirty="0"/>
              <a:t>Як в гайку струмок дзвенить? </a:t>
            </a:r>
            <a:r>
              <a:rPr lang="uk-UA" sz="3600" dirty="0" err="1"/>
              <a:t>Джр-джр-джр-джр-джр</a:t>
            </a:r>
            <a:r>
              <a:rPr lang="uk-UA" sz="3600" dirty="0"/>
              <a:t>…</a:t>
            </a:r>
            <a:endParaRPr lang="en-US" sz="3600" dirty="0"/>
          </a:p>
          <a:p>
            <a:pPr algn="just"/>
            <a:r>
              <a:rPr lang="uk-UA" sz="3600" dirty="0"/>
              <a:t>Як бджола в саду бринить? </a:t>
            </a:r>
            <a:r>
              <a:rPr lang="uk-UA" sz="3600" dirty="0" smtClean="0"/>
              <a:t>    </a:t>
            </a:r>
            <a:r>
              <a:rPr lang="uk-UA" sz="3600" dirty="0" err="1" smtClean="0"/>
              <a:t>Дз-дз-дз-дз-дз-дз-дз</a:t>
            </a:r>
            <a:r>
              <a:rPr lang="uk-UA" sz="3600" dirty="0"/>
              <a:t>…</a:t>
            </a:r>
            <a:endParaRPr lang="en-US" sz="3600" dirty="0"/>
          </a:p>
          <a:p>
            <a:pPr algn="just"/>
            <a:r>
              <a:rPr lang="uk-UA" sz="3600" dirty="0"/>
              <a:t>Як </a:t>
            </a:r>
            <a:r>
              <a:rPr lang="uk-UA" sz="3600" dirty="0" err="1"/>
              <a:t>шумлять</a:t>
            </a:r>
            <a:r>
              <a:rPr lang="uk-UA" sz="3600" dirty="0"/>
              <a:t> у птаха крила? </a:t>
            </a:r>
            <a:r>
              <a:rPr lang="uk-UA" sz="3600" dirty="0" smtClean="0"/>
              <a:t>     Ш-ш-ш-ш-ш-ш-ш….</a:t>
            </a:r>
            <a:endParaRPr lang="en-US" sz="3600" dirty="0"/>
          </a:p>
          <a:p>
            <a:pPr algn="just"/>
            <a:r>
              <a:rPr lang="uk-UA" sz="3600" dirty="0"/>
              <a:t>В морі синьому вітрила? </a:t>
            </a:r>
            <a:r>
              <a:rPr lang="uk-UA" sz="3600" dirty="0" smtClean="0"/>
              <a:t>         Ш-ш-ш-ш-ш-ш-ш</a:t>
            </a:r>
            <a:r>
              <a:rPr lang="uk-UA" sz="3600" dirty="0"/>
              <a:t>…</a:t>
            </a:r>
            <a:endParaRPr lang="en-US" sz="3600" dirty="0"/>
          </a:p>
          <a:p>
            <a:pPr algn="just"/>
            <a:r>
              <a:rPr lang="uk-UA" sz="3600" dirty="0"/>
              <a:t>Вітер з гаєм  розмовляє</a:t>
            </a:r>
            <a:r>
              <a:rPr lang="uk-UA" sz="3600" dirty="0" smtClean="0"/>
              <a:t>?          </a:t>
            </a:r>
            <a:r>
              <a:rPr lang="uk-UA" sz="3600" dirty="0"/>
              <a:t>Ш-ш-ш-ш-ш-ш-ш…</a:t>
            </a:r>
            <a:endParaRPr lang="en-US" sz="3600" dirty="0"/>
          </a:p>
          <a:p>
            <a:pPr algn="just"/>
            <a:r>
              <a:rPr lang="uk-UA" sz="3600" dirty="0"/>
              <a:t>Поміж листячком гуляє? </a:t>
            </a:r>
            <a:r>
              <a:rPr lang="uk-UA" sz="3600" dirty="0" smtClean="0"/>
              <a:t>          </a:t>
            </a:r>
            <a:r>
              <a:rPr lang="uk-UA" sz="3600" dirty="0" err="1" smtClean="0"/>
              <a:t>Шс-шс-шс-шс-шс-шс-шс</a:t>
            </a:r>
            <a:r>
              <a:rPr lang="uk-UA" sz="3600" dirty="0"/>
              <a:t>…</a:t>
            </a:r>
            <a:endParaRPr lang="en-US" sz="3600" dirty="0"/>
          </a:p>
          <a:p>
            <a:pPr algn="just"/>
            <a:r>
              <a:rPr lang="uk-UA" sz="3600" dirty="0"/>
              <a:t>Й ми всі трохи пошуміли,</a:t>
            </a:r>
            <a:endParaRPr lang="en-US" sz="3600" dirty="0"/>
          </a:p>
          <a:p>
            <a:pPr algn="just"/>
            <a:r>
              <a:rPr lang="uk-UA" sz="3600" dirty="0"/>
              <a:t>Від роботи відпочили.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90573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12300520" cy="6956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69843" y="238539"/>
            <a:ext cx="11078818" cy="614900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/>
              <a:t>ГРА «ПЛУТАНИНА»</a:t>
            </a:r>
          </a:p>
          <a:p>
            <a:pPr algn="ctr"/>
            <a:r>
              <a:rPr lang="uk-UA" sz="3600" dirty="0" err="1" smtClean="0"/>
              <a:t>Переставте</a:t>
            </a:r>
            <a:r>
              <a:rPr lang="uk-UA" sz="3600" dirty="0" smtClean="0"/>
              <a:t> букви так, щоб утворилося слово</a:t>
            </a:r>
            <a:r>
              <a:rPr lang="uk-UA" sz="3200" dirty="0" smtClean="0"/>
              <a:t>.</a:t>
            </a:r>
          </a:p>
          <a:p>
            <a:pPr algn="just"/>
            <a:r>
              <a:rPr lang="uk-UA" sz="4400" dirty="0" smtClean="0"/>
              <a:t>  </a:t>
            </a:r>
            <a:r>
              <a:rPr lang="uk-UA" sz="6000" b="1" dirty="0" err="1" smtClean="0"/>
              <a:t>ебон</a:t>
            </a:r>
            <a:r>
              <a:rPr lang="uk-UA" sz="6000" b="1" dirty="0" smtClean="0"/>
              <a:t>          </a:t>
            </a:r>
            <a:r>
              <a:rPr lang="uk-UA" sz="6000" b="1" dirty="0" err="1" smtClean="0"/>
              <a:t>оромз</a:t>
            </a:r>
            <a:r>
              <a:rPr lang="uk-UA" sz="6000" b="1" dirty="0" smtClean="0"/>
              <a:t>              </a:t>
            </a:r>
            <a:r>
              <a:rPr lang="uk-UA" sz="6000" b="1" dirty="0" err="1" smtClean="0"/>
              <a:t>рівеч</a:t>
            </a:r>
            <a:r>
              <a:rPr lang="uk-UA" sz="6000" b="1" dirty="0" smtClean="0"/>
              <a:t>         </a:t>
            </a:r>
          </a:p>
          <a:p>
            <a:pPr algn="just"/>
            <a:r>
              <a:rPr lang="uk-UA" sz="6000" b="1" dirty="0" smtClean="0"/>
              <a:t>  </a:t>
            </a:r>
            <a:r>
              <a:rPr lang="uk-UA" sz="6000" b="1" dirty="0" err="1" smtClean="0"/>
              <a:t>чні</a:t>
            </a:r>
            <a:r>
              <a:rPr lang="uk-UA" sz="6000" b="1" dirty="0" smtClean="0"/>
              <a:t>             </a:t>
            </a:r>
            <a:r>
              <a:rPr lang="uk-UA" sz="6000" b="1" dirty="0" err="1" smtClean="0"/>
              <a:t>арамх</a:t>
            </a:r>
            <a:r>
              <a:rPr lang="uk-UA" sz="6000" b="1" dirty="0" smtClean="0"/>
              <a:t>               </a:t>
            </a:r>
            <a:r>
              <a:rPr lang="uk-UA" sz="6000" b="1" dirty="0" err="1" smtClean="0"/>
              <a:t>патис</a:t>
            </a:r>
            <a:endParaRPr lang="uk-UA" sz="6000" b="1" dirty="0" smtClean="0"/>
          </a:p>
          <a:p>
            <a:pPr algn="just"/>
            <a:r>
              <a:rPr lang="uk-UA" sz="6000" b="1" dirty="0" smtClean="0"/>
              <a:t>  </a:t>
            </a:r>
            <a:r>
              <a:rPr lang="uk-UA" sz="6000" b="1" dirty="0" err="1" smtClean="0"/>
              <a:t>ігнс</a:t>
            </a:r>
            <a:r>
              <a:rPr lang="uk-UA" sz="6000" b="1" dirty="0" smtClean="0"/>
              <a:t>            різка                 </a:t>
            </a:r>
            <a:r>
              <a:rPr lang="uk-UA" sz="6000" b="1" dirty="0" err="1" smtClean="0"/>
              <a:t>нис</a:t>
            </a:r>
            <a:endParaRPr lang="uk-UA" sz="6000" b="1" dirty="0" smtClean="0"/>
          </a:p>
          <a:p>
            <a:pPr algn="just"/>
            <a:r>
              <a:rPr lang="uk-UA" sz="6000" b="1" dirty="0" smtClean="0"/>
              <a:t>  </a:t>
            </a:r>
            <a:r>
              <a:rPr lang="uk-UA" sz="6000" b="1" dirty="0" err="1" smtClean="0"/>
              <a:t>ушаб</a:t>
            </a:r>
            <a:r>
              <a:rPr lang="uk-UA" sz="6000" b="1" dirty="0" smtClean="0"/>
              <a:t>         </a:t>
            </a:r>
            <a:r>
              <a:rPr lang="uk-UA" sz="6000" b="1" dirty="0" err="1" smtClean="0"/>
              <a:t>сяміць</a:t>
            </a:r>
            <a:r>
              <a:rPr lang="uk-UA" sz="6000" b="1" dirty="0" smtClean="0"/>
              <a:t>             </a:t>
            </a:r>
            <a:r>
              <a:rPr lang="uk-UA" sz="6000" b="1" dirty="0" err="1" smtClean="0"/>
              <a:t>вітясть</a:t>
            </a:r>
            <a:endParaRPr lang="uk-UA" sz="6000" b="1" dirty="0" smtClean="0"/>
          </a:p>
          <a:p>
            <a:pPr algn="ctr"/>
            <a:endParaRPr lang="uk-UA" dirty="0" smtClean="0"/>
          </a:p>
          <a:p>
            <a:pPr algn="ctr"/>
            <a:r>
              <a:rPr lang="uk-UA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89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00520" cy="6956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71500" y="393700"/>
            <a:ext cx="11137900" cy="1320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4000" b="1" i="1" dirty="0" smtClean="0">
              <a:solidFill>
                <a:srgbClr val="660033"/>
              </a:solidFill>
              <a:latin typeface="Arial Black" panose="020B0A04020102020204" pitchFamily="34" charset="0"/>
            </a:endParaRPr>
          </a:p>
          <a:p>
            <a:pPr algn="ctr"/>
            <a:r>
              <a:rPr lang="uk-UA" sz="4000" b="1" i="1" dirty="0" smtClean="0">
                <a:solidFill>
                  <a:srgbClr val="660033"/>
                </a:solidFill>
                <a:latin typeface="Arial Black" panose="020B0A04020102020204" pitchFamily="34" charset="0"/>
              </a:rPr>
              <a:t>ПЕРЕВІРКА ДОМАШНЬОГО ЗАВДАННЯ</a:t>
            </a:r>
          </a:p>
          <a:p>
            <a:pPr algn="ctr"/>
            <a:endParaRPr lang="en-US" sz="4000" b="1" i="1" dirty="0">
              <a:solidFill>
                <a:srgbClr val="660033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7400" y="2676292"/>
            <a:ext cx="10820400" cy="46060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solidFill>
                  <a:srgbClr val="002060"/>
                </a:solidFill>
              </a:rPr>
              <a:t>Виразне читання вірша </a:t>
            </a:r>
          </a:p>
          <a:p>
            <a:pPr algn="ctr"/>
            <a:r>
              <a:rPr lang="uk-UA" sz="4800" b="1" dirty="0" smtClean="0">
                <a:solidFill>
                  <a:srgbClr val="002060"/>
                </a:solidFill>
              </a:rPr>
              <a:t>Павла Тичини «Пастелі»</a:t>
            </a:r>
          </a:p>
          <a:p>
            <a:pPr algn="ctr"/>
            <a:endParaRPr lang="en-US" sz="3600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1500" y="3644900"/>
            <a:ext cx="11823700" cy="199761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chemeClr val="tx2">
                    <a:lumMod val="50000"/>
                  </a:schemeClr>
                </a:solidFill>
              </a:rPr>
              <a:t>Виразне читання вірша</a:t>
            </a:r>
          </a:p>
          <a:p>
            <a:pPr algn="ctr"/>
            <a:r>
              <a:rPr lang="uk-UA" sz="4000" b="1" dirty="0" smtClean="0">
                <a:solidFill>
                  <a:schemeClr val="tx2">
                    <a:lumMod val="50000"/>
                  </a:schemeClr>
                </a:solidFill>
              </a:rPr>
              <a:t> Володимира Сосюри «Спокоєм повиті…»</a:t>
            </a:r>
            <a:endParaRPr lang="en-US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00520" cy="6956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73100" y="584200"/>
            <a:ext cx="11049000" cy="5638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i="1" dirty="0" smtClean="0">
                <a:solidFill>
                  <a:srgbClr val="660033"/>
                </a:solidFill>
                <a:latin typeface="Arial Black" panose="020B0A04020102020204" pitchFamily="34" charset="0"/>
              </a:rPr>
              <a:t>ГРА « </a:t>
            </a:r>
            <a:r>
              <a:rPr lang="uk-UA" sz="4000" b="1" i="1" dirty="0" err="1" smtClean="0">
                <a:solidFill>
                  <a:srgbClr val="660033"/>
                </a:solidFill>
                <a:latin typeface="Arial Black" panose="020B0A04020102020204" pitchFamily="34" charset="0"/>
              </a:rPr>
              <a:t>Збери</a:t>
            </a:r>
            <a:r>
              <a:rPr lang="uk-UA" sz="4000" b="1" i="1" dirty="0" smtClean="0">
                <a:solidFill>
                  <a:srgbClr val="660033"/>
                </a:solidFill>
                <a:latin typeface="Arial Black" panose="020B0A04020102020204" pitchFamily="34" charset="0"/>
              </a:rPr>
              <a:t> зірочки»</a:t>
            </a:r>
          </a:p>
          <a:p>
            <a:pPr algn="just"/>
            <a:r>
              <a:rPr lang="uk-UA" sz="3200" b="1" i="1" dirty="0" smtClean="0"/>
              <a:t>           Твори зіткані з почуттів , настроїв митця, образів, народжених його уявою називають….                                            </a:t>
            </a:r>
          </a:p>
          <a:p>
            <a:pPr algn="just"/>
            <a:r>
              <a:rPr lang="uk-UA" sz="3200" b="1" dirty="0">
                <a:solidFill>
                  <a:srgbClr val="C00000"/>
                </a:solidFill>
              </a:rPr>
              <a:t> </a:t>
            </a:r>
            <a:r>
              <a:rPr lang="uk-UA" sz="3200" b="1" dirty="0" smtClean="0">
                <a:solidFill>
                  <a:srgbClr val="C00000"/>
                </a:solidFill>
              </a:rPr>
              <a:t>                                                                                           ліричними.</a:t>
            </a:r>
          </a:p>
          <a:p>
            <a:pPr algn="just"/>
            <a:r>
              <a:rPr lang="uk-UA" sz="3200" b="1" dirty="0" smtClean="0"/>
              <a:t>        Поетичний твір, у якому зображено олюднену, одухотворену природу належить до …                                     </a:t>
            </a:r>
          </a:p>
          <a:p>
            <a:pPr algn="just"/>
            <a:r>
              <a:rPr lang="uk-UA" sz="3200" dirty="0"/>
              <a:t> </a:t>
            </a:r>
            <a:r>
              <a:rPr lang="uk-UA" sz="3200" dirty="0" smtClean="0"/>
              <a:t>                                                                                </a:t>
            </a:r>
            <a:r>
              <a:rPr lang="uk-UA" sz="3200" b="1" dirty="0" smtClean="0">
                <a:solidFill>
                  <a:srgbClr val="C00000"/>
                </a:solidFill>
              </a:rPr>
              <a:t>пейзажної лірики.</a:t>
            </a:r>
          </a:p>
          <a:p>
            <a:pPr algn="just"/>
            <a:r>
              <a:rPr lang="uk-UA" sz="3200" b="1" dirty="0" smtClean="0"/>
              <a:t>      За допомогою чого автор передає свої почуття в пейзажній ліриці?</a:t>
            </a:r>
          </a:p>
          <a:p>
            <a:pPr algn="just"/>
            <a:r>
              <a:rPr lang="uk-UA" sz="3200" b="1" dirty="0" smtClean="0">
                <a:solidFill>
                  <a:srgbClr val="C00000"/>
                </a:solidFill>
              </a:rPr>
              <a:t>                                                                   художніх засобів, ритму</a:t>
            </a:r>
            <a:endParaRPr lang="en-US" sz="3200" b="1" dirty="0">
              <a:solidFill>
                <a:srgbClr val="C00000"/>
              </a:solidFill>
            </a:endParaRPr>
          </a:p>
        </p:txBody>
      </p:sp>
      <p:pic>
        <p:nvPicPr>
          <p:cNvPr id="4" name="Picture 6" descr="http://loz-dnz-8.at.ua/_si/0/6656484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80" y="934120"/>
            <a:ext cx="1352550" cy="127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://i.smiley4you.com/0/43/10604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36" y="2530513"/>
            <a:ext cx="1178637" cy="1120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Леново\Pictures\Новая папка\54983138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80" y="3805890"/>
            <a:ext cx="1177803" cy="1224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7661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1"/>
          <a:stretch/>
        </p:blipFill>
        <p:spPr bwMode="auto">
          <a:xfrm rot="5400000">
            <a:off x="2654600" y="-2679397"/>
            <a:ext cx="6858001" cy="12216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Н. З.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-1"/>
            <a:ext cx="12192000" cy="6839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11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7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photo-js.ru/images/img1/%D0%9A%D0%B0%D1%80%D1%82%D0%B8%D0%BD%D0%BA%D0%B8%20%D0%B4%D0%BB%D1%8F%20%D0%BE%D1%84%D0%BE%D1%80%D0%BC%D0%BB%D0%B5%D0%BD%D0%B8%D1%8F/%D0%9A%D0%B0%D1%80%D1%82%D0%B8%D0%BD%D0%BA%D0%B8_%D0%B4%D0%BB%D1%8F_%D0%BE%D1%84%D0%BE%D1%80%D0%BC%D0%BB%D0%B5%D0%BD%D0%B8%D1%8F_%D0%B4%D0%BB%D1%8F_%D0%BE%D1%84%D0%BE%D1%80%D0%BC%D0%BB%D0%B5%D0%BD%D0%B8%D1%8F_%D0%B3%D1%80%D1%83%D0%BF%D0%BF%D1%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401" y="1231900"/>
            <a:ext cx="3021699" cy="32390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39552" y="254000"/>
            <a:ext cx="11144448" cy="1333500"/>
          </a:xfrm>
          <a:prstGeom prst="rect">
            <a:avLst/>
          </a:prstGeom>
        </p:spPr>
        <p:txBody>
          <a:bodyPr>
            <a:normAutofit fontScale="4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9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91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9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91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жанри</a:t>
            </a:r>
            <a:r>
              <a:rPr lang="ru-RU" sz="9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1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охопила</a:t>
            </a:r>
            <a:r>
              <a:rPr lang="ru-RU" sz="9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1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творчість</a:t>
            </a:r>
            <a:r>
              <a:rPr lang="ru-RU" sz="9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9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9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sz="91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Наталі</a:t>
            </a:r>
            <a:r>
              <a:rPr lang="ru-RU" sz="9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1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Забіли</a:t>
            </a:r>
            <a:r>
              <a:rPr lang="ru-RU" sz="9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ru-RU" dirty="0" smtClean="0"/>
              <a:t/>
            </a:r>
            <a:br>
              <a:rPr lang="ru-RU" dirty="0" smtClean="0"/>
            </a:br>
            <a:endParaRPr lang="uk-UA" dirty="0"/>
          </a:p>
        </p:txBody>
      </p:sp>
      <p:sp>
        <p:nvSpPr>
          <p:cNvPr id="5" name="Овал 4"/>
          <p:cNvSpPr/>
          <p:nvPr/>
        </p:nvSpPr>
        <p:spPr>
          <a:xfrm rot="19601486">
            <a:off x="7501801" y="1036832"/>
            <a:ext cx="3444340" cy="80602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ЗАГАДКИ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7886064" y="2667079"/>
            <a:ext cx="3083589" cy="9316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КАЗКИ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 rot="1632008">
            <a:off x="7380918" y="4709952"/>
            <a:ext cx="3686106" cy="980728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ЛІЧИЛКИ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 rot="16200000">
            <a:off x="4870724" y="5158919"/>
            <a:ext cx="2482105" cy="828092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П’ЄСИ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 rot="19809250">
            <a:off x="913777" y="4888156"/>
            <a:ext cx="3870176" cy="100811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КОЛИСКОВІ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308145" y="2833719"/>
            <a:ext cx="3081440" cy="103696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ВІРШІ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 rot="1857473">
            <a:off x="1295476" y="1141073"/>
            <a:ext cx="3402001" cy="89285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ОПОВІДАННЯ</a:t>
            </a:r>
            <a:endParaRPr lang="uk-UA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6477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3030" y="3046210"/>
            <a:ext cx="6096000" cy="3755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en-US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905628" y="152400"/>
            <a:ext cx="11032372" cy="58293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6600" b="1" i="1" dirty="0">
              <a:solidFill>
                <a:srgbClr val="C00000"/>
              </a:solidFill>
              <a:effectLst>
                <a:reflection blurRad="6350" stA="60000" endA="900" endPos="60000" dist="60007" dir="5400000" sy="-100000" algn="bl" rotWithShape="0"/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12300520" cy="6956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073030" y="736600"/>
            <a:ext cx="10052170" cy="4953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6600" b="1" i="1" dirty="0" smtClean="0">
                <a:solidFill>
                  <a:srgbClr val="FF0000"/>
                </a:solidFill>
              </a:rPr>
              <a:t>Відгадайте </a:t>
            </a:r>
            <a:r>
              <a:rPr lang="uk-UA" sz="6600" b="1" i="1" dirty="0">
                <a:solidFill>
                  <a:srgbClr val="FF0000"/>
                </a:solidFill>
              </a:rPr>
              <a:t>загадку</a:t>
            </a:r>
            <a:r>
              <a:rPr lang="uk-UA" sz="6600" b="1" dirty="0"/>
              <a:t>.</a:t>
            </a:r>
            <a:endParaRPr lang="en-US" sz="6600" b="1" dirty="0"/>
          </a:p>
          <a:p>
            <a:r>
              <a:rPr lang="uk-UA" sz="6600" b="1" dirty="0"/>
              <a:t>Нічне небо прикрашають, </a:t>
            </a:r>
            <a:endParaRPr lang="en-US" sz="6600" b="1" dirty="0"/>
          </a:p>
          <a:p>
            <a:r>
              <a:rPr lang="uk-UA" sz="6600" b="1" dirty="0"/>
              <a:t>Мерехтять вони, палають.</a:t>
            </a:r>
            <a:endParaRPr lang="en-US" sz="6600" b="1" dirty="0"/>
          </a:p>
          <a:p>
            <a:r>
              <a:rPr lang="uk-UA" sz="6600" b="1" dirty="0"/>
              <a:t>Безліч складено казок</a:t>
            </a:r>
            <a:endParaRPr lang="en-US" sz="6600" b="1" dirty="0"/>
          </a:p>
          <a:p>
            <a:r>
              <a:rPr lang="uk-UA" sz="6600" b="1" dirty="0"/>
              <a:t>Про красунь нічних </a:t>
            </a:r>
            <a:r>
              <a:rPr lang="uk-UA" sz="6600" b="1" dirty="0" smtClean="0"/>
              <a:t>-   </a:t>
            </a:r>
          </a:p>
          <a:p>
            <a:r>
              <a:rPr lang="uk-UA" sz="6600" dirty="0"/>
              <a:t> </a:t>
            </a:r>
            <a:r>
              <a:rPr lang="uk-UA" sz="6600" dirty="0" smtClean="0"/>
              <a:t>                                     </a:t>
            </a:r>
            <a:r>
              <a:rPr lang="uk-UA" sz="7200" i="1" dirty="0" smtClean="0">
                <a:solidFill>
                  <a:srgbClr val="C00000"/>
                </a:solidFill>
              </a:rPr>
              <a:t>зірок</a:t>
            </a:r>
            <a:endParaRPr lang="en-US" sz="72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857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Наталя Забіла. Зірочки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" y="0"/>
            <a:ext cx="12103100" cy="695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458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31818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913"/>
            <a:ext cx="12300520" cy="6956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73300" y="482600"/>
            <a:ext cx="8661400" cy="10795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400" b="1" dirty="0" smtClean="0">
                <a:solidFill>
                  <a:srgbClr val="660033"/>
                </a:solidFill>
              </a:rPr>
              <a:t>Робота з літературним твором</a:t>
            </a:r>
            <a:endParaRPr lang="en-US" sz="4400" b="1" dirty="0">
              <a:solidFill>
                <a:srgbClr val="660033"/>
              </a:solidFill>
              <a:latin typeface="Algerian" panose="04020705040A02060702" pitchFamily="8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1800" y="1752600"/>
            <a:ext cx="11557000" cy="812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4400" dirty="0" smtClean="0"/>
          </a:p>
          <a:p>
            <a:pPr algn="ctr"/>
            <a:r>
              <a:rPr lang="uk-UA" sz="4000" i="1" dirty="0" smtClean="0"/>
              <a:t>Які слова – ознаки використовує поетеса описуючи сонечко, зорі, сни</a:t>
            </a:r>
            <a:r>
              <a:rPr lang="uk-UA" sz="3600" i="1" dirty="0" smtClean="0"/>
              <a:t>?</a:t>
            </a:r>
          </a:p>
          <a:p>
            <a:pPr algn="ctr"/>
            <a:r>
              <a:rPr lang="uk-UA" sz="6600" b="1" dirty="0" smtClean="0">
                <a:solidFill>
                  <a:srgbClr val="C00000"/>
                </a:solidFill>
              </a:rPr>
              <a:t>ЕПІТЕТИ</a:t>
            </a:r>
            <a:endParaRPr lang="en-US" sz="6600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12800" y="3162300"/>
            <a:ext cx="3441700" cy="2692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4800" b="1" dirty="0" smtClean="0"/>
              <a:t>     </a:t>
            </a:r>
            <a:r>
              <a:rPr lang="uk-UA" sz="5400" b="1" dirty="0" smtClean="0"/>
              <a:t>Сонечко</a:t>
            </a:r>
            <a:endParaRPr lang="uk-UA" sz="5400" b="1" dirty="0" smtClean="0"/>
          </a:p>
          <a:p>
            <a:r>
              <a:rPr lang="uk-UA" sz="5400" b="1" dirty="0" smtClean="0"/>
              <a:t>     зорі</a:t>
            </a:r>
            <a:endParaRPr lang="uk-UA" sz="5400" b="1" dirty="0" smtClean="0"/>
          </a:p>
          <a:p>
            <a:r>
              <a:rPr lang="uk-UA" sz="5400" b="1" dirty="0" smtClean="0"/>
              <a:t>     сни</a:t>
            </a:r>
            <a:endParaRPr lang="en-US" sz="5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464300" y="3314700"/>
            <a:ext cx="3746500" cy="2413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uk-UA" sz="4000" b="1" dirty="0"/>
              <a:t>я</a:t>
            </a:r>
            <a:r>
              <a:rPr lang="uk-UA" sz="4000" b="1" dirty="0" smtClean="0"/>
              <a:t>сне</a:t>
            </a:r>
          </a:p>
          <a:p>
            <a:pPr algn="just"/>
            <a:r>
              <a:rPr lang="uk-UA" sz="4000" b="1" dirty="0" smtClean="0"/>
              <a:t>блискучі</a:t>
            </a:r>
          </a:p>
          <a:p>
            <a:pPr algn="just"/>
            <a:r>
              <a:rPr lang="uk-UA" sz="4000" b="1" dirty="0"/>
              <a:t>р</a:t>
            </a:r>
            <a:r>
              <a:rPr lang="uk-UA" sz="4000" b="1" dirty="0" smtClean="0"/>
              <a:t>адісні й</a:t>
            </a:r>
          </a:p>
          <a:p>
            <a:pPr algn="just"/>
            <a:r>
              <a:rPr lang="uk-UA" sz="4000" b="1" dirty="0" smtClean="0"/>
              <a:t> бадьор</a:t>
            </a:r>
            <a:r>
              <a:rPr lang="uk-UA" sz="3600" b="1" dirty="0" smtClean="0"/>
              <a:t>і</a:t>
            </a:r>
            <a:endParaRPr lang="en-US" sz="3600" b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72839" y="2161382"/>
            <a:ext cx="1993925" cy="162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622" b="100000" l="630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862" y="2127321"/>
            <a:ext cx="1625458" cy="1625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2" descr="http://www.pervomayskyi-dnz10.kh.sch.in.ua/files2/images/flo157nn2.gif?size=10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320" y="4228277"/>
            <a:ext cx="1674037" cy="279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0516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Пов’язане зображення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89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05847" y="264534"/>
            <a:ext cx="1767602" cy="1880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86165" y="984559"/>
            <a:ext cx="1767602" cy="1880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982200" y="4238551"/>
            <a:ext cx="1767602" cy="1880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54380" y="4604369"/>
            <a:ext cx="1767602" cy="1880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39706" y="338920"/>
            <a:ext cx="8442494" cy="914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>
                <a:solidFill>
                  <a:srgbClr val="FFC000"/>
                </a:solidFill>
              </a:rPr>
              <a:t>ГРА «Добери риму»</a:t>
            </a:r>
          </a:p>
          <a:p>
            <a:pPr algn="ctr"/>
            <a:endParaRPr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09600" y="1253320"/>
            <a:ext cx="5721568" cy="485827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5400" b="1" dirty="0" err="1">
                <a:solidFill>
                  <a:schemeClr val="bg1"/>
                </a:solidFill>
              </a:rPr>
              <a:t>Додолу</a:t>
            </a:r>
            <a:r>
              <a:rPr lang="ru-RU" sz="5400" b="1" dirty="0">
                <a:solidFill>
                  <a:schemeClr val="bg1"/>
                </a:solidFill>
              </a:rPr>
              <a:t> — ... </a:t>
            </a:r>
            <a:r>
              <a:rPr lang="ru-RU" sz="5400" b="1" dirty="0" smtClean="0">
                <a:solidFill>
                  <a:schemeClr val="bg1"/>
                </a:solidFill>
              </a:rPr>
              <a:t>       </a:t>
            </a:r>
            <a:endParaRPr lang="en-US" sz="5400" b="1" dirty="0">
              <a:solidFill>
                <a:schemeClr val="bg1"/>
              </a:solidFill>
            </a:endParaRPr>
          </a:p>
          <a:p>
            <a:r>
              <a:rPr lang="ru-RU" sz="5400" b="1" dirty="0" err="1">
                <a:solidFill>
                  <a:schemeClr val="bg1"/>
                </a:solidFill>
              </a:rPr>
              <a:t>світом</a:t>
            </a:r>
            <a:r>
              <a:rPr lang="ru-RU" sz="5400" b="1" dirty="0">
                <a:solidFill>
                  <a:schemeClr val="bg1"/>
                </a:solidFill>
              </a:rPr>
              <a:t> — </a:t>
            </a:r>
            <a:r>
              <a:rPr lang="ru-RU" sz="5400" b="1" dirty="0" smtClean="0">
                <a:solidFill>
                  <a:schemeClr val="bg1"/>
                </a:solidFill>
              </a:rPr>
              <a:t>...       </a:t>
            </a:r>
            <a:endParaRPr lang="en-US" sz="5400" b="1" dirty="0">
              <a:solidFill>
                <a:schemeClr val="bg1"/>
              </a:solidFill>
            </a:endParaRPr>
          </a:p>
          <a:p>
            <a:r>
              <a:rPr lang="ru-RU" sz="5400" b="1" dirty="0">
                <a:solidFill>
                  <a:schemeClr val="bg1"/>
                </a:solidFill>
              </a:rPr>
              <a:t>над землею — </a:t>
            </a:r>
            <a:r>
              <a:rPr lang="ru-RU" sz="5400" b="1" dirty="0" smtClean="0">
                <a:solidFill>
                  <a:schemeClr val="bg1"/>
                </a:solidFill>
              </a:rPr>
              <a:t>...</a:t>
            </a:r>
            <a:endParaRPr lang="en-US" sz="5400" b="1" dirty="0">
              <a:solidFill>
                <a:schemeClr val="bg1"/>
              </a:solidFill>
            </a:endParaRPr>
          </a:p>
          <a:p>
            <a:r>
              <a:rPr lang="ru-RU" sz="5400" b="1" dirty="0">
                <a:solidFill>
                  <a:schemeClr val="bg1"/>
                </a:solidFill>
              </a:rPr>
              <a:t>у </a:t>
            </a:r>
            <a:r>
              <a:rPr lang="ru-RU" sz="5400" b="1" dirty="0" err="1">
                <a:solidFill>
                  <a:schemeClr val="bg1"/>
                </a:solidFill>
              </a:rPr>
              <a:t>морі</a:t>
            </a:r>
            <a:r>
              <a:rPr lang="ru-RU" sz="5400" b="1" dirty="0">
                <a:solidFill>
                  <a:schemeClr val="bg1"/>
                </a:solidFill>
              </a:rPr>
              <a:t> — </a:t>
            </a:r>
            <a:r>
              <a:rPr lang="ru-RU" sz="5400" b="1" dirty="0" smtClean="0">
                <a:solidFill>
                  <a:schemeClr val="bg1"/>
                </a:solidFill>
              </a:rPr>
              <a:t>...    </a:t>
            </a:r>
            <a:endParaRPr lang="en-US" sz="5400" b="1" dirty="0">
              <a:solidFill>
                <a:schemeClr val="bg1"/>
              </a:solidFill>
            </a:endParaRPr>
          </a:p>
          <a:p>
            <a:r>
              <a:rPr lang="ru-RU" sz="5400" b="1" dirty="0" err="1">
                <a:solidFill>
                  <a:schemeClr val="bg1"/>
                </a:solidFill>
              </a:rPr>
              <a:t>спати</a:t>
            </a:r>
            <a:r>
              <a:rPr lang="ru-RU" sz="5400" b="1" dirty="0">
                <a:solidFill>
                  <a:schemeClr val="bg1"/>
                </a:solidFill>
              </a:rPr>
              <a:t> — </a:t>
            </a:r>
            <a:r>
              <a:rPr lang="ru-RU" sz="5400" b="1" dirty="0" smtClean="0">
                <a:solidFill>
                  <a:schemeClr val="bg1"/>
                </a:solidFill>
              </a:rPr>
              <a:t>...      </a:t>
            </a:r>
            <a:endParaRPr lang="en-US" sz="5400" b="1" dirty="0">
              <a:solidFill>
                <a:schemeClr val="bg1"/>
              </a:solidFill>
            </a:endParaRPr>
          </a:p>
          <a:p>
            <a:r>
              <a:rPr lang="uk-UA" sz="5400" b="1" dirty="0">
                <a:solidFill>
                  <a:schemeClr val="bg1"/>
                </a:solidFill>
              </a:rPr>
              <a:t>бадьорі </a:t>
            </a:r>
            <a:r>
              <a:rPr lang="uk-UA" sz="5400" b="1" dirty="0" smtClean="0">
                <a:solidFill>
                  <a:schemeClr val="bg1"/>
                </a:solidFill>
              </a:rPr>
              <a:t>-</a:t>
            </a:r>
            <a:r>
              <a:rPr lang="uk-UA" sz="5400" dirty="0" smtClean="0">
                <a:solidFill>
                  <a:schemeClr val="bg1"/>
                </a:solidFill>
              </a:rPr>
              <a:t>…       </a:t>
            </a:r>
            <a:endParaRPr lang="en-US" sz="5400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73366" y="1485900"/>
            <a:ext cx="3615234" cy="436879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5400" b="1" dirty="0">
                <a:solidFill>
                  <a:srgbClr val="FFFF00"/>
                </a:solidFill>
              </a:rPr>
              <a:t>п</a:t>
            </a:r>
            <a:r>
              <a:rPr lang="uk-UA" sz="5400" b="1" dirty="0" smtClean="0">
                <a:solidFill>
                  <a:srgbClr val="FFFF00"/>
                </a:solidFill>
              </a:rPr>
              <a:t>оле</a:t>
            </a:r>
          </a:p>
          <a:p>
            <a:r>
              <a:rPr lang="uk-UA" sz="5400" b="1" dirty="0" smtClean="0">
                <a:solidFill>
                  <a:srgbClr val="C00000"/>
                </a:solidFill>
              </a:rPr>
              <a:t>засвітимо</a:t>
            </a:r>
          </a:p>
          <a:p>
            <a:r>
              <a:rPr lang="uk-UA" sz="6000" b="1" dirty="0" smtClean="0">
                <a:solidFill>
                  <a:srgbClr val="7030A0"/>
                </a:solidFill>
              </a:rPr>
              <a:t>своєю</a:t>
            </a:r>
          </a:p>
          <a:p>
            <a:r>
              <a:rPr lang="uk-UA" sz="5400" b="1" dirty="0">
                <a:solidFill>
                  <a:srgbClr val="660033"/>
                </a:solidFill>
              </a:rPr>
              <a:t>п</a:t>
            </a:r>
            <a:r>
              <a:rPr lang="uk-UA" sz="5400" b="1" dirty="0" smtClean="0">
                <a:solidFill>
                  <a:srgbClr val="660033"/>
                </a:solidFill>
              </a:rPr>
              <a:t>росторі</a:t>
            </a:r>
          </a:p>
          <a:p>
            <a:r>
              <a:rPr lang="uk-UA" sz="5400" b="1" dirty="0">
                <a:solidFill>
                  <a:srgbClr val="00B050"/>
                </a:solidFill>
              </a:rPr>
              <a:t>п</a:t>
            </a:r>
            <a:r>
              <a:rPr lang="uk-UA" sz="5400" b="1" dirty="0" smtClean="0">
                <a:solidFill>
                  <a:srgbClr val="00B050"/>
                </a:solidFill>
              </a:rPr>
              <a:t>овідати</a:t>
            </a:r>
          </a:p>
          <a:p>
            <a:r>
              <a:rPr lang="uk-UA" sz="5400" b="1" dirty="0" smtClean="0">
                <a:solidFill>
                  <a:srgbClr val="FFC000"/>
                </a:solidFill>
              </a:rPr>
              <a:t>зорі</a:t>
            </a:r>
            <a:endParaRPr lang="en-US" sz="5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48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750"/>
                            </p:stCondLst>
                            <p:childTnLst>
                              <p:par>
                                <p:cTn id="1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250"/>
                            </p:stCondLst>
                            <p:childTnLst>
                              <p:par>
                                <p:cTn id="2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Фізкультхвилинка для учнів молодших класів - Калин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30200" y="88900"/>
            <a:ext cx="3810000" cy="6477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rgbClr val="FFC000"/>
                </a:solidFill>
              </a:rPr>
              <a:t>фізкультхвилинка</a:t>
            </a:r>
            <a:endParaRPr lang="en-US" sz="3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71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0" y="0"/>
            <a:ext cx="1217698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537" y="4562688"/>
            <a:ext cx="1710867" cy="2135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515" y="4443691"/>
            <a:ext cx="1375766" cy="2373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-108520" y="0"/>
            <a:ext cx="12503720" cy="5283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 </a:t>
            </a:r>
            <a:r>
              <a:rPr lang="uk-UA" sz="5400" b="1" dirty="0"/>
              <a:t>Гра «Шифрувальник»</a:t>
            </a:r>
            <a:endParaRPr lang="en-US" sz="5400" dirty="0"/>
          </a:p>
          <a:p>
            <a:pPr algn="ctr"/>
            <a:r>
              <a:rPr lang="uk-UA" sz="4400" b="1" dirty="0" smtClean="0"/>
              <a:t>  </a:t>
            </a:r>
            <a:r>
              <a:rPr lang="uk-UA" sz="3600" b="1" i="1" dirty="0" smtClean="0"/>
              <a:t>Прочитайте </a:t>
            </a:r>
            <a:r>
              <a:rPr lang="uk-UA" sz="3600" b="1" i="1" dirty="0"/>
              <a:t>кожну третю букву. Назвіть прізвище </a:t>
            </a:r>
            <a:r>
              <a:rPr lang="uk-UA" sz="3600" b="1" i="1" dirty="0" smtClean="0"/>
              <a:t>   української поетеси</a:t>
            </a:r>
          </a:p>
          <a:p>
            <a:pPr algn="ctr"/>
            <a:endParaRPr lang="uk-UA" sz="3600" b="1" i="1" dirty="0" smtClean="0"/>
          </a:p>
          <a:p>
            <a:pPr algn="ctr"/>
            <a:r>
              <a:rPr lang="uk-UA" sz="5400" i="1" dirty="0" smtClean="0"/>
              <a:t>ЛБМЧВАСОРУЕІКЛЙВОКСФАО  ОДПШБІКМДЬТГЧХІЗТРСЇЯДГНХПКШЧАЮ</a:t>
            </a:r>
          </a:p>
          <a:p>
            <a:pPr algn="ctr"/>
            <a:r>
              <a:rPr lang="uk-UA" sz="5400" i="1" dirty="0"/>
              <a:t> </a:t>
            </a:r>
            <a:r>
              <a:rPr lang="uk-UA" sz="5400" i="1" dirty="0" smtClean="0"/>
              <a:t>                                            </a:t>
            </a:r>
            <a:r>
              <a:rPr lang="uk-UA" sz="3200" b="1" i="1" dirty="0" smtClean="0">
                <a:solidFill>
                  <a:srgbClr val="002060"/>
                </a:solidFill>
              </a:rPr>
              <a:t>(Марійка  Підгірянка</a:t>
            </a:r>
            <a:r>
              <a:rPr lang="uk-UA" sz="3200" b="1" i="1" dirty="0">
                <a:solidFill>
                  <a:srgbClr val="002060"/>
                </a:solidFill>
              </a:rPr>
              <a:t>)</a:t>
            </a:r>
            <a:endParaRPr lang="en-US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712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еново\Pictures\Новая папка\383674_zvezdy-i-luna-f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Результат пошуку зображень за запитом &quot;коротка біографія марійки підгірянки презентація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169862"/>
            <a:ext cx="10464800" cy="638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312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&quot;коротка біографія марійки підгірянки презентаці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381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арійка Підгірянка Вечір іде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073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Пов’язане зображення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61" r="15021"/>
          <a:stretch/>
        </p:blipFill>
        <p:spPr bwMode="auto">
          <a:xfrm>
            <a:off x="9245600" y="5168900"/>
            <a:ext cx="2946400" cy="168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00100" y="254000"/>
            <a:ext cx="11061700" cy="914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i="1" dirty="0" smtClean="0"/>
              <a:t>Читання слів луною</a:t>
            </a:r>
            <a:endParaRPr lang="en-US" sz="5400" b="1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600200" y="2049199"/>
            <a:ext cx="8255000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0555">
              <a:lnSpc>
                <a:spcPct val="107000"/>
              </a:lnSpc>
              <a:spcAft>
                <a:spcPts val="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60500" y="1612900"/>
            <a:ext cx="8039100" cy="4495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1460500" y="2049199"/>
            <a:ext cx="7683500" cy="3945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0555">
              <a:lnSpc>
                <a:spcPct val="107000"/>
              </a:lnSpc>
              <a:spcAft>
                <a:spcPts val="0"/>
              </a:spcAft>
            </a:pPr>
            <a:r>
              <a:rPr lang="uk-UA" sz="5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Сіє               Вечір</a:t>
            </a:r>
            <a:endParaRPr lang="en-US" sz="4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30555">
              <a:lnSpc>
                <a:spcPct val="107000"/>
              </a:lnSpc>
              <a:spcAft>
                <a:spcPts val="0"/>
              </a:spcAft>
            </a:pPr>
            <a:r>
              <a:rPr lang="uk-UA" sz="5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Ниже</a:t>
            </a:r>
            <a:r>
              <a:rPr lang="uk-UA" sz="5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Креше</a:t>
            </a:r>
            <a:endParaRPr lang="en-US" sz="4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30555">
              <a:lnSpc>
                <a:spcPct val="107000"/>
              </a:lnSpc>
              <a:spcAft>
                <a:spcPts val="0"/>
              </a:spcAft>
            </a:pPr>
            <a:r>
              <a:rPr lang="uk-UA" sz="5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Ниткою       Помості</a:t>
            </a:r>
            <a:endParaRPr lang="en-US" sz="4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30555">
              <a:lnSpc>
                <a:spcPct val="107000"/>
              </a:lnSpc>
              <a:spcAft>
                <a:spcPts val="0"/>
              </a:spcAft>
            </a:pPr>
            <a:r>
              <a:rPr lang="uk-UA" sz="5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Привітно    На льоду</a:t>
            </a:r>
            <a:endParaRPr lang="en-US" sz="4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30555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3" descr="C:\Documents and Settings\Оксана Алексеевна\Рабочий стол\Новая папка (2)\tarodux-drop1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254000"/>
            <a:ext cx="1905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600200" y="1935009"/>
            <a:ext cx="914400" cy="914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5" descr="C:\Documents and Settings\Оксана Алексеевна\Рабочий стол\Новая папка (2)\tarodux-drop15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475" y="1257190"/>
            <a:ext cx="1905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Documents and Settings\Оксана Алексеевна\Рабочий стол\Новая папка (2)\tarodux-drop15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0" y="595049"/>
            <a:ext cx="1905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Documents and Settings\Оксана Алексеевна\Рабочий стол\Новая папка (2)\tarodux-drop15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0" y="2607074"/>
            <a:ext cx="1905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Documents and Settings\Оксана Алексеевна\Рабочий стол\Новая папка (2)\tarodux-drop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850" y="3408099"/>
            <a:ext cx="1905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Documents and Settings\Оксана Алексеевна\Рабочий стол\Новая папка (2)\tarodux-drop1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2700" y="543327"/>
            <a:ext cx="1905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Documents and Settings\Оксана Алексеевна\Рабочий стол\Новая папка (2)\tarodux-drop1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282" y="4199311"/>
            <a:ext cx="1905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Documents and Settings\Оксана Алексеевна\Рабочий стол\Новая папка (2)\tarodux-drop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413" y="2155408"/>
            <a:ext cx="1905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7956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6098" y="618978"/>
            <a:ext cx="11755902" cy="499403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4000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uk-UA" sz="4000" b="1" i="1" dirty="0" smtClean="0">
                <a:solidFill>
                  <a:schemeClr val="accent2">
                    <a:lumMod val="50000"/>
                  </a:schemeClr>
                </a:solidFill>
              </a:rPr>
              <a:t>Виразне </a:t>
            </a:r>
            <a:r>
              <a:rPr lang="uk-UA" sz="4000" b="1" i="1" dirty="0">
                <a:solidFill>
                  <a:schemeClr val="accent2">
                    <a:lumMod val="50000"/>
                  </a:schemeClr>
                </a:solidFill>
              </a:rPr>
              <a:t>читання вірша учнями «ланцюжком» за строфами.</a:t>
            </a:r>
            <a:endParaRPr lang="en-US" sz="4000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uk-UA" sz="3200" dirty="0" smtClean="0"/>
              <a:t>                 </a:t>
            </a:r>
            <a:r>
              <a:rPr lang="uk-UA" sz="3600" b="1" dirty="0" smtClean="0"/>
              <a:t>Який </a:t>
            </a:r>
            <a:r>
              <a:rPr lang="uk-UA" sz="3600" b="1" dirty="0"/>
              <a:t>художній засіб використала </a:t>
            </a:r>
            <a:r>
              <a:rPr lang="uk-UA" sz="3600" b="1" dirty="0" smtClean="0"/>
              <a:t> </a:t>
            </a:r>
            <a:r>
              <a:rPr lang="uk-UA" sz="3600" b="1" dirty="0"/>
              <a:t>авторка</a:t>
            </a:r>
            <a:r>
              <a:rPr lang="uk-UA" sz="3600" b="1" dirty="0" smtClean="0"/>
              <a:t>?</a:t>
            </a:r>
          </a:p>
          <a:p>
            <a:endParaRPr lang="en-US" sz="3200" dirty="0"/>
          </a:p>
          <a:p>
            <a:r>
              <a:rPr lang="uk-UA" sz="5400" dirty="0" smtClean="0"/>
              <a:t>     Сонце </a:t>
            </a:r>
            <a:r>
              <a:rPr lang="uk-UA" sz="5400" dirty="0"/>
              <a:t>спить</a:t>
            </a:r>
            <a:r>
              <a:rPr lang="uk-UA" sz="5400" dirty="0" smtClean="0"/>
              <a:t>;       </a:t>
            </a:r>
            <a:r>
              <a:rPr lang="uk-UA" sz="5400" dirty="0"/>
              <a:t>вечір </a:t>
            </a:r>
            <a:r>
              <a:rPr lang="uk-UA" sz="5400" dirty="0" err="1"/>
              <a:t>ниже</a:t>
            </a:r>
            <a:r>
              <a:rPr lang="uk-UA" sz="5400" dirty="0"/>
              <a:t>, йде; </a:t>
            </a:r>
            <a:endParaRPr lang="uk-UA" sz="5400" dirty="0" smtClean="0"/>
          </a:p>
          <a:p>
            <a:r>
              <a:rPr lang="uk-UA" sz="5400" dirty="0"/>
              <a:t> </a:t>
            </a:r>
            <a:r>
              <a:rPr lang="uk-UA" sz="5400" dirty="0" smtClean="0"/>
              <a:t>     </a:t>
            </a:r>
            <a:r>
              <a:rPr lang="uk-UA" sz="5400" dirty="0" smtClean="0"/>
              <a:t> </a:t>
            </a:r>
            <a:r>
              <a:rPr lang="uk-UA" sz="5400" dirty="0" smtClean="0"/>
              <a:t>мороз </a:t>
            </a:r>
            <a:r>
              <a:rPr lang="uk-UA" sz="5400" dirty="0"/>
              <a:t>ходить, креше, </a:t>
            </a:r>
            <a:r>
              <a:rPr lang="uk-UA" sz="5400" dirty="0" smtClean="0"/>
              <a:t>пише</a:t>
            </a:r>
            <a:r>
              <a:rPr lang="uk-UA" sz="5400" dirty="0" smtClean="0"/>
              <a:t>.</a:t>
            </a:r>
            <a:r>
              <a:rPr lang="uk-UA" sz="8000" dirty="0" smtClean="0"/>
              <a:t>                                                                         </a:t>
            </a:r>
          </a:p>
          <a:p>
            <a:endParaRPr lang="uk-UA" sz="8000" b="1" i="1" dirty="0">
              <a:solidFill>
                <a:srgbClr val="002060"/>
              </a:solidFill>
            </a:endParaRPr>
          </a:p>
          <a:p>
            <a:r>
              <a:rPr lang="uk-UA" sz="8000" b="1" i="1" dirty="0" smtClean="0">
                <a:solidFill>
                  <a:srgbClr val="002060"/>
                </a:solidFill>
              </a:rPr>
              <a:t>                </a:t>
            </a:r>
            <a:r>
              <a:rPr lang="uk-UA" sz="6600" b="1" i="1" dirty="0" smtClean="0">
                <a:solidFill>
                  <a:srgbClr val="002060"/>
                </a:solidFill>
              </a:rPr>
              <a:t>уособлення</a:t>
            </a:r>
            <a:endParaRPr lang="en-US" sz="66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903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6609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39816" y="506437"/>
            <a:ext cx="8440614" cy="57677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>
            <a:prstTxWarp prst="textDoubleWave1">
              <a:avLst/>
            </a:prstTxWarp>
          </a:bodyPr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</a:rPr>
              <a:t>РОБОТА В ПАРІ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293033"/>
            <a:ext cx="11971606" cy="350285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dirty="0"/>
              <a:t> </a:t>
            </a:r>
            <a:endParaRPr lang="en-US" sz="4000" dirty="0"/>
          </a:p>
          <a:p>
            <a:r>
              <a:rPr lang="uk-UA" sz="4400" b="1" dirty="0"/>
              <a:t>   За Павлом      </a:t>
            </a:r>
            <a:r>
              <a:rPr lang="uk-UA" sz="4400" b="1" dirty="0" smtClean="0"/>
              <a:t>За </a:t>
            </a:r>
            <a:r>
              <a:rPr lang="uk-UA" sz="4400" b="1" dirty="0"/>
              <a:t>Марійкою     </a:t>
            </a:r>
            <a:r>
              <a:rPr lang="uk-UA" sz="4400" b="1" dirty="0" smtClean="0"/>
              <a:t>За </a:t>
            </a:r>
            <a:r>
              <a:rPr lang="uk-UA" sz="4400" b="1" dirty="0"/>
              <a:t>Володимиром</a:t>
            </a:r>
            <a:endParaRPr lang="en-US" sz="4400" dirty="0"/>
          </a:p>
          <a:p>
            <a:r>
              <a:rPr lang="uk-UA" sz="4400" b="1" dirty="0"/>
              <a:t> </a:t>
            </a:r>
            <a:r>
              <a:rPr lang="uk-UA" sz="4400" b="1" dirty="0" smtClean="0"/>
              <a:t>   </a:t>
            </a:r>
            <a:r>
              <a:rPr lang="uk-UA" sz="4400" b="1" dirty="0"/>
              <a:t>Тичиною              Підгірянкою        </a:t>
            </a:r>
            <a:r>
              <a:rPr lang="uk-UA" sz="4400" b="1" dirty="0" smtClean="0"/>
              <a:t> Сосюрою</a:t>
            </a:r>
            <a:endParaRPr lang="en-US" sz="4400" dirty="0"/>
          </a:p>
          <a:p>
            <a:r>
              <a:rPr lang="uk-UA" sz="4400" dirty="0"/>
              <a:t>   </a:t>
            </a:r>
            <a:r>
              <a:rPr lang="uk-UA" sz="4400" dirty="0" smtClean="0"/>
              <a:t>  Вечір</a:t>
            </a:r>
            <a:r>
              <a:rPr lang="uk-UA" sz="4400" dirty="0"/>
              <a:t>…                   </a:t>
            </a:r>
            <a:r>
              <a:rPr lang="uk-UA" sz="4400" dirty="0" smtClean="0"/>
              <a:t>Вечір</a:t>
            </a:r>
            <a:r>
              <a:rPr lang="uk-UA" sz="4400" dirty="0"/>
              <a:t>…                </a:t>
            </a:r>
            <a:r>
              <a:rPr lang="uk-UA" sz="4400" dirty="0" smtClean="0"/>
              <a:t>  Вечір</a:t>
            </a:r>
            <a:r>
              <a:rPr lang="uk-UA" sz="4400" dirty="0"/>
              <a:t>….</a:t>
            </a:r>
            <a:endParaRPr lang="en-US" sz="4400" dirty="0"/>
          </a:p>
          <a:p>
            <a:r>
              <a:rPr lang="uk-UA" sz="4400" dirty="0"/>
              <a:t>   </a:t>
            </a:r>
            <a:r>
              <a:rPr lang="uk-UA" sz="4400" dirty="0" smtClean="0"/>
              <a:t>  Зорі</a:t>
            </a:r>
            <a:r>
              <a:rPr lang="uk-UA" sz="4400" dirty="0"/>
              <a:t>…                     </a:t>
            </a:r>
            <a:r>
              <a:rPr lang="uk-UA" sz="4400" dirty="0" err="1" smtClean="0"/>
              <a:t>Ниже</a:t>
            </a:r>
            <a:r>
              <a:rPr lang="uk-UA" sz="4400" dirty="0"/>
              <a:t>…               </a:t>
            </a:r>
            <a:r>
              <a:rPr lang="uk-UA" sz="4400" dirty="0" smtClean="0"/>
              <a:t>  …. </a:t>
            </a:r>
            <a:r>
              <a:rPr lang="uk-UA" sz="4400" dirty="0"/>
              <a:t>в блакиті</a:t>
            </a:r>
            <a:endParaRPr lang="en-US" sz="4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78302" y="1083213"/>
            <a:ext cx="11493304" cy="168812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uk-UA" sz="3200" b="1" i="1" dirty="0">
                <a:solidFill>
                  <a:schemeClr val="accent6">
                    <a:lumMod val="50000"/>
                  </a:schemeClr>
                </a:solidFill>
              </a:rPr>
              <a:t>Порівняйте, як у прочитаних віршах описано появу зірок на вечірньому небі. Доповніть подані речення</a:t>
            </a:r>
            <a:endParaRPr lang="en-US" sz="32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98245">
            <a:off x="6780270" y="4710360"/>
            <a:ext cx="1710867" cy="1659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587" y="4754880"/>
            <a:ext cx="1375766" cy="1825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544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87791" y="1406768"/>
            <a:ext cx="11141612" cy="323556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>
            <a:prstTxWarp prst="textCanUp">
              <a:avLst/>
            </a:prstTxWarp>
          </a:bodyPr>
          <a:lstStyle/>
          <a:p>
            <a:pPr algn="ctr"/>
            <a:r>
              <a:rPr lang="uk-UA" sz="6600" b="1" i="1" dirty="0" smtClean="0">
                <a:solidFill>
                  <a:srgbClr val="C00000"/>
                </a:solidFill>
              </a:rPr>
              <a:t>ДОМАШНЄ ЗАВДАННЯ</a:t>
            </a:r>
          </a:p>
          <a:p>
            <a:pPr algn="ctr"/>
            <a:r>
              <a:rPr lang="uk-UA" sz="5400" dirty="0" smtClean="0"/>
              <a:t>ВИРАЗНО ЧИТАТИ ВІРШІ С.103 - 105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41306699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94228" y="1167617"/>
            <a:ext cx="10100603" cy="308082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>
            <a:prstTxWarp prst="textCascadeDown">
              <a:avLst/>
            </a:prstTxWarp>
          </a:bodyPr>
          <a:lstStyle/>
          <a:p>
            <a:pPr algn="ctr"/>
            <a:r>
              <a:rPr lang="uk-UA" dirty="0" smtClean="0">
                <a:solidFill>
                  <a:srgbClr val="660033"/>
                </a:solidFill>
              </a:rPr>
              <a:t>Дякую за роботу на </a:t>
            </a:r>
            <a:r>
              <a:rPr lang="uk-UA" dirty="0" err="1" smtClean="0">
                <a:solidFill>
                  <a:srgbClr val="660033"/>
                </a:solidFill>
              </a:rPr>
              <a:t>уроці</a:t>
            </a:r>
            <a:r>
              <a:rPr lang="uk-UA" dirty="0" smtClean="0">
                <a:solidFill>
                  <a:srgbClr val="660033"/>
                </a:solidFill>
              </a:rPr>
              <a:t>!</a:t>
            </a:r>
            <a:endParaRPr lang="en-US" dirty="0">
              <a:solidFill>
                <a:srgbClr val="66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1823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403</Words>
  <Application>Microsoft Office PowerPoint</Application>
  <PresentationFormat>Широкоэкранный</PresentationFormat>
  <Paragraphs>102</Paragraphs>
  <Slides>21</Slides>
  <Notes>0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Algerian</vt:lpstr>
      <vt:lpstr>Arial</vt:lpstr>
      <vt:lpstr>Arial Black</vt:lpstr>
      <vt:lpstr>Arial Rounded MT Bold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Катерина Подольна</dc:creator>
  <cp:lastModifiedBy>Катерина Подольна</cp:lastModifiedBy>
  <cp:revision>30</cp:revision>
  <dcterms:created xsi:type="dcterms:W3CDTF">2020-01-20T19:38:22Z</dcterms:created>
  <dcterms:modified xsi:type="dcterms:W3CDTF">2020-01-28T16:52:23Z</dcterms:modified>
</cp:coreProperties>
</file>