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3" r:id="rId2"/>
    <p:sldId id="292" r:id="rId3"/>
    <p:sldId id="290" r:id="rId4"/>
    <p:sldId id="284" r:id="rId5"/>
    <p:sldId id="285" r:id="rId6"/>
    <p:sldId id="286" r:id="rId7"/>
    <p:sldId id="287" r:id="rId8"/>
    <p:sldId id="288" r:id="rId9"/>
    <p:sldId id="289" r:id="rId10"/>
    <p:sldId id="304" r:id="rId11"/>
    <p:sldId id="273" r:id="rId12"/>
    <p:sldId id="272" r:id="rId13"/>
    <p:sldId id="293" r:id="rId14"/>
    <p:sldId id="274" r:id="rId15"/>
    <p:sldId id="301" r:id="rId16"/>
    <p:sldId id="258" r:id="rId17"/>
    <p:sldId id="295" r:id="rId18"/>
    <p:sldId id="297" r:id="rId19"/>
    <p:sldId id="283" r:id="rId20"/>
    <p:sldId id="300" r:id="rId21"/>
    <p:sldId id="302" r:id="rId22"/>
    <p:sldId id="30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clipart.ru/products_pictures/013367_1.jpg" TargetMode="External"/><Relationship Id="rId13" Type="http://schemas.openxmlformats.org/officeDocument/2006/relationships/image" Target="../media/image16.png"/><Relationship Id="rId3" Type="http://schemas.openxmlformats.org/officeDocument/2006/relationships/image" Target="../media/image10.gif"/><Relationship Id="rId7" Type="http://schemas.openxmlformats.org/officeDocument/2006/relationships/image" Target="../media/image13.jpeg"/><Relationship Id="rId12" Type="http://schemas.openxmlformats.org/officeDocument/2006/relationships/hyperlink" Target="http://stanislaw.ru/img/obabulin/mushroom_.gif" TargetMode="External"/><Relationship Id="rId2" Type="http://schemas.openxmlformats.org/officeDocument/2006/relationships/hyperlink" Target="http://redcat-7.narod.ru/cat88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jpeg"/><Relationship Id="rId5" Type="http://schemas.openxmlformats.org/officeDocument/2006/relationships/hyperlink" Target="http://images-photo.ru/_ph/17/1/764451850.jpg" TargetMode="External"/><Relationship Id="rId10" Type="http://schemas.openxmlformats.org/officeDocument/2006/relationships/hyperlink" Target="http://mt.ifmo.ru/pic/apple.jpg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14.jpeg"/><Relationship Id="rId1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g0.liveinternet.ru/images/attach/c/0/40/696/40696317_8_marta3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g0.liveinternet.ru/images/attach/c/0/40/696/40696317_8_marta3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9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72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УСНИЙ </a:t>
            </a:r>
            <a:br>
              <a:rPr lang="uk-UA" sz="72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72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РАХУНОК</a:t>
            </a:r>
            <a:endParaRPr lang="uk-UA" sz="72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885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0"/>
            <a:ext cx="2448272" cy="64479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13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</a:t>
            </a:r>
            <a:endParaRPr lang="ru-RU" sz="413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924944"/>
            <a:ext cx="960520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115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ru-RU" sz="115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708920"/>
            <a:ext cx="396044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Times New Roman" pitchFamily="18" charset="0"/>
              </a:rPr>
              <a:t>ВІСІМ</a:t>
            </a:r>
            <a:endParaRPr lang="ru-RU" sz="88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19250" y="404813"/>
            <a:ext cx="5551488" cy="779462"/>
          </a:xfrm>
        </p:spPr>
        <p:txBody>
          <a:bodyPr/>
          <a:lstStyle/>
          <a:p>
            <a:pPr>
              <a:defRPr/>
            </a:pPr>
            <a:r>
              <a:rPr lang="uk-UA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РОЗГАДАЙ  РЕБУС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548680"/>
            <a:ext cx="8136904" cy="234533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5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Число і цифра 8.</a:t>
            </a:r>
            <a:br>
              <a:rPr lang="uk-UA" sz="5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5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Написання цифри 8 </a:t>
            </a:r>
            <a:endParaRPr lang="ru-RU" sz="5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733800"/>
            <a:ext cx="7848600" cy="1873250"/>
          </a:xfrm>
        </p:spPr>
        <p:txBody>
          <a:bodyPr/>
          <a:lstStyle/>
          <a:p>
            <a:pPr eaLnBrk="1" hangingPunct="1"/>
            <a:endParaRPr lang="ru-RU" sz="2600" dirty="0" smtClean="0"/>
          </a:p>
        </p:txBody>
      </p:sp>
    </p:spTree>
    <p:extLst>
      <p:ext uri="{BB962C8B-B14F-4D97-AF65-F5344CB8AC3E}">
        <p14:creationId xmlns:p14="http://schemas.microsoft.com/office/powerpoint/2010/main" val="245081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http://i055.radikal.ru/1108/73/3af3a8c30b5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7210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68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900113" y="4076700"/>
            <a:ext cx="770413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uk-UA" sz="4400">
                <a:solidFill>
                  <a:schemeClr val="tx1"/>
                </a:solidFill>
                <a:latin typeface="Arial" charset="0"/>
              </a:rPr>
              <a:t>Число </a:t>
            </a:r>
            <a:r>
              <a:rPr lang="uk-UA" sz="4400">
                <a:solidFill>
                  <a:srgbClr val="FF0000"/>
                </a:solidFill>
                <a:latin typeface="Arial" charset="0"/>
              </a:rPr>
              <a:t>вісім</a:t>
            </a:r>
            <a:r>
              <a:rPr lang="uk-UA" sz="4400">
                <a:solidFill>
                  <a:schemeClr val="tx1"/>
                </a:solidFill>
                <a:latin typeface="Arial" charset="0"/>
              </a:rPr>
              <a:t> позначається </a:t>
            </a:r>
          </a:p>
          <a:p>
            <a:pPr eaLnBrk="1" hangingPunct="1"/>
            <a:r>
              <a:rPr lang="uk-UA" sz="4400">
                <a:solidFill>
                  <a:schemeClr val="tx1"/>
                </a:solidFill>
                <a:latin typeface="Arial" charset="0"/>
              </a:rPr>
              <a:t>             цифрою</a:t>
            </a:r>
            <a:r>
              <a:rPr lang="en-US" sz="4400">
                <a:solidFill>
                  <a:schemeClr val="tx1"/>
                </a:solidFill>
                <a:latin typeface="Arial" charset="0"/>
              </a:rPr>
              <a:t> </a:t>
            </a:r>
            <a:r>
              <a:rPr lang="uk-UA" sz="4400">
                <a:solidFill>
                  <a:srgbClr val="FF0000"/>
                </a:solidFill>
                <a:latin typeface="Arial" charset="0"/>
              </a:rPr>
              <a:t>8</a:t>
            </a:r>
            <a:r>
              <a:rPr lang="uk-UA" sz="4400">
                <a:solidFill>
                  <a:schemeClr val="tx1"/>
                </a:solidFill>
                <a:latin typeface="Arial" charset="0"/>
              </a:rPr>
              <a:t>.</a:t>
            </a:r>
            <a:endParaRPr lang="ru-RU" sz="440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6147" name="Group 16"/>
          <p:cNvGrpSpPr>
            <a:grpSpLocks/>
          </p:cNvGrpSpPr>
          <p:nvPr/>
        </p:nvGrpSpPr>
        <p:grpSpPr bwMode="auto">
          <a:xfrm>
            <a:off x="468313" y="1196975"/>
            <a:ext cx="8280400" cy="2879725"/>
            <a:chOff x="385" y="391"/>
            <a:chExt cx="4808" cy="2118"/>
          </a:xfrm>
        </p:grpSpPr>
        <p:sp>
          <p:nvSpPr>
            <p:cNvPr id="6150" name="Freeform 5"/>
            <p:cNvSpPr>
              <a:spLocks/>
            </p:cNvSpPr>
            <p:nvPr/>
          </p:nvSpPr>
          <p:spPr bwMode="auto">
            <a:xfrm>
              <a:off x="385" y="572"/>
              <a:ext cx="4808" cy="1633"/>
            </a:xfrm>
            <a:custGeom>
              <a:avLst/>
              <a:gdLst>
                <a:gd name="T0" fmla="*/ 0 w 1809"/>
                <a:gd name="T1" fmla="*/ 135357544 h 297"/>
                <a:gd name="T2" fmla="*/ 403997 w 1809"/>
                <a:gd name="T3" fmla="*/ 67607866 h 297"/>
                <a:gd name="T4" fmla="*/ 492821 w 1809"/>
                <a:gd name="T5" fmla="*/ 37522817 h 297"/>
                <a:gd name="T6" fmla="*/ 739130 w 1809"/>
                <a:gd name="T7" fmla="*/ 15029823 h 297"/>
                <a:gd name="T8" fmla="*/ 1008077 w 1809"/>
                <a:gd name="T9" fmla="*/ 22492190 h 297"/>
                <a:gd name="T10" fmla="*/ 1120559 w 1809"/>
                <a:gd name="T11" fmla="*/ 15029823 h 297"/>
                <a:gd name="T12" fmla="*/ 1680637 w 1809"/>
                <a:gd name="T13" fmla="*/ 30090701 h 297"/>
                <a:gd name="T14" fmla="*/ 1972266 w 1809"/>
                <a:gd name="T15" fmla="*/ 82638673 h 297"/>
                <a:gd name="T16" fmla="*/ 2128791 w 1809"/>
                <a:gd name="T17" fmla="*/ 97673946 h 297"/>
                <a:gd name="T18" fmla="*/ 2285937 w 1809"/>
                <a:gd name="T19" fmla="*/ 127759050 h 297"/>
                <a:gd name="T20" fmla="*/ 2331056 w 1809"/>
                <a:gd name="T21" fmla="*/ 157849608 h 297"/>
                <a:gd name="T22" fmla="*/ 2464976 w 1809"/>
                <a:gd name="T23" fmla="*/ 180477854 h 297"/>
                <a:gd name="T24" fmla="*/ 2532338 w 1809"/>
                <a:gd name="T25" fmla="*/ 210568632 h 297"/>
                <a:gd name="T26" fmla="*/ 2913787 w 1809"/>
                <a:gd name="T27" fmla="*/ 248085786 h 297"/>
                <a:gd name="T28" fmla="*/ 3562991 w 1809"/>
                <a:gd name="T29" fmla="*/ 240629016 h 297"/>
                <a:gd name="T30" fmla="*/ 4079055 w 1809"/>
                <a:gd name="T31" fmla="*/ 142789681 h 297"/>
                <a:gd name="T32" fmla="*/ 4212996 w 1809"/>
                <a:gd name="T33" fmla="*/ 112729210 h 297"/>
                <a:gd name="T34" fmla="*/ 4348024 w 1809"/>
                <a:gd name="T35" fmla="*/ 75206360 h 297"/>
                <a:gd name="T36" fmla="*/ 4504514 w 1809"/>
                <a:gd name="T37" fmla="*/ 0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09"/>
                <a:gd name="T58" fmla="*/ 0 h 297"/>
                <a:gd name="T59" fmla="*/ 1809 w 1809"/>
                <a:gd name="T60" fmla="*/ 297 h 2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09" h="297">
                  <a:moveTo>
                    <a:pt x="0" y="162"/>
                  </a:moveTo>
                  <a:cubicBezTo>
                    <a:pt x="51" y="111"/>
                    <a:pt x="91" y="91"/>
                    <a:pt x="162" y="81"/>
                  </a:cubicBezTo>
                  <a:cubicBezTo>
                    <a:pt x="174" y="69"/>
                    <a:pt x="183" y="53"/>
                    <a:pt x="198" y="45"/>
                  </a:cubicBezTo>
                  <a:cubicBezTo>
                    <a:pt x="229" y="30"/>
                    <a:pt x="265" y="29"/>
                    <a:pt x="297" y="18"/>
                  </a:cubicBezTo>
                  <a:cubicBezTo>
                    <a:pt x="333" y="21"/>
                    <a:pt x="369" y="27"/>
                    <a:pt x="405" y="27"/>
                  </a:cubicBezTo>
                  <a:cubicBezTo>
                    <a:pt x="420" y="27"/>
                    <a:pt x="435" y="18"/>
                    <a:pt x="450" y="18"/>
                  </a:cubicBezTo>
                  <a:cubicBezTo>
                    <a:pt x="525" y="18"/>
                    <a:pt x="600" y="32"/>
                    <a:pt x="675" y="36"/>
                  </a:cubicBezTo>
                  <a:cubicBezTo>
                    <a:pt x="720" y="51"/>
                    <a:pt x="752" y="73"/>
                    <a:pt x="792" y="99"/>
                  </a:cubicBezTo>
                  <a:cubicBezTo>
                    <a:pt x="810" y="111"/>
                    <a:pt x="835" y="107"/>
                    <a:pt x="855" y="117"/>
                  </a:cubicBezTo>
                  <a:cubicBezTo>
                    <a:pt x="877" y="128"/>
                    <a:pt x="896" y="142"/>
                    <a:pt x="918" y="153"/>
                  </a:cubicBezTo>
                  <a:cubicBezTo>
                    <a:pt x="924" y="165"/>
                    <a:pt x="927" y="180"/>
                    <a:pt x="936" y="189"/>
                  </a:cubicBezTo>
                  <a:cubicBezTo>
                    <a:pt x="950" y="203"/>
                    <a:pt x="976" y="202"/>
                    <a:pt x="990" y="216"/>
                  </a:cubicBezTo>
                  <a:cubicBezTo>
                    <a:pt x="1001" y="227"/>
                    <a:pt x="1005" y="244"/>
                    <a:pt x="1017" y="252"/>
                  </a:cubicBezTo>
                  <a:cubicBezTo>
                    <a:pt x="1047" y="272"/>
                    <a:pt x="1130" y="289"/>
                    <a:pt x="1170" y="297"/>
                  </a:cubicBezTo>
                  <a:cubicBezTo>
                    <a:pt x="1257" y="294"/>
                    <a:pt x="1344" y="295"/>
                    <a:pt x="1431" y="288"/>
                  </a:cubicBezTo>
                  <a:cubicBezTo>
                    <a:pt x="1486" y="283"/>
                    <a:pt x="1589" y="203"/>
                    <a:pt x="1638" y="171"/>
                  </a:cubicBezTo>
                  <a:cubicBezTo>
                    <a:pt x="1677" y="113"/>
                    <a:pt x="1629" y="171"/>
                    <a:pt x="1692" y="135"/>
                  </a:cubicBezTo>
                  <a:cubicBezTo>
                    <a:pt x="1712" y="123"/>
                    <a:pt x="1728" y="105"/>
                    <a:pt x="1746" y="90"/>
                  </a:cubicBezTo>
                  <a:cubicBezTo>
                    <a:pt x="1783" y="59"/>
                    <a:pt x="1783" y="26"/>
                    <a:pt x="1809" y="0"/>
                  </a:cubicBezTo>
                </a:path>
              </a:pathLst>
            </a:custGeom>
            <a:noFill/>
            <a:ln w="88900" cap="flat" cmpd="sng">
              <a:solidFill>
                <a:srgbClr val="9933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1" name="Oval 6"/>
            <p:cNvSpPr>
              <a:spLocks noChangeArrowheads="1"/>
            </p:cNvSpPr>
            <p:nvPr/>
          </p:nvSpPr>
          <p:spPr bwMode="auto">
            <a:xfrm>
              <a:off x="1020" y="391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2" name="Oval 7"/>
            <p:cNvSpPr>
              <a:spLocks noChangeArrowheads="1"/>
            </p:cNvSpPr>
            <p:nvPr/>
          </p:nvSpPr>
          <p:spPr bwMode="auto">
            <a:xfrm rot="3228370">
              <a:off x="1735" y="493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3" name="Oval 8"/>
            <p:cNvSpPr>
              <a:spLocks noChangeArrowheads="1"/>
            </p:cNvSpPr>
            <p:nvPr/>
          </p:nvSpPr>
          <p:spPr bwMode="auto">
            <a:xfrm rot="2931788">
              <a:off x="2325" y="946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4" name="Oval 9"/>
            <p:cNvSpPr>
              <a:spLocks noChangeArrowheads="1"/>
            </p:cNvSpPr>
            <p:nvPr/>
          </p:nvSpPr>
          <p:spPr bwMode="auto">
            <a:xfrm rot="-2553319">
              <a:off x="431" y="709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5" name="Oval 10"/>
            <p:cNvSpPr>
              <a:spLocks noChangeArrowheads="1"/>
            </p:cNvSpPr>
            <p:nvPr/>
          </p:nvSpPr>
          <p:spPr bwMode="auto">
            <a:xfrm>
              <a:off x="2744" y="1570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6" name="Oval 14"/>
            <p:cNvSpPr>
              <a:spLocks noChangeArrowheads="1"/>
            </p:cNvSpPr>
            <p:nvPr/>
          </p:nvSpPr>
          <p:spPr bwMode="auto">
            <a:xfrm>
              <a:off x="3379" y="1933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  <p:sp>
          <p:nvSpPr>
            <p:cNvPr id="6157" name="Oval 15"/>
            <p:cNvSpPr>
              <a:spLocks noChangeArrowheads="1"/>
            </p:cNvSpPr>
            <p:nvPr/>
          </p:nvSpPr>
          <p:spPr bwMode="auto">
            <a:xfrm rot="-2426725">
              <a:off x="4105" y="1661"/>
              <a:ext cx="597" cy="5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uk-UA"/>
            </a:p>
          </p:txBody>
        </p:sp>
      </p:grpSp>
      <p:sp>
        <p:nvSpPr>
          <p:cNvPr id="10257" name="Oval 17"/>
          <p:cNvSpPr>
            <a:spLocks noChangeArrowheads="1"/>
          </p:cNvSpPr>
          <p:nvPr/>
        </p:nvSpPr>
        <p:spPr bwMode="auto">
          <a:xfrm rot="-1998580">
            <a:off x="7667625" y="2060575"/>
            <a:ext cx="936625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uk-UA"/>
          </a:p>
        </p:txBody>
      </p:sp>
      <p:sp>
        <p:nvSpPr>
          <p:cNvPr id="10258" name="Rectangle 18"/>
          <p:cNvSpPr>
            <a:spLocks noGrp="1" noChangeArrowheads="1"/>
          </p:cNvSpPr>
          <p:nvPr>
            <p:ph type="title"/>
          </p:nvPr>
        </p:nvSpPr>
        <p:spPr>
          <a:xfrm>
            <a:off x="900113" y="404813"/>
            <a:ext cx="7494587" cy="779462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    </a:t>
            </a:r>
            <a:r>
              <a:rPr lang="uk-UA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УТВОРЕННЯ ЧИСЛА</a:t>
            </a:r>
            <a:endParaRPr lang="ru-RU" b="1" u="sng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507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/>
      <p:bldP spid="102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23850" y="1628775"/>
            <a:ext cx="7791450" cy="966788"/>
            <a:chOff x="569" y="1061"/>
            <a:chExt cx="4908" cy="609"/>
          </a:xfrm>
        </p:grpSpPr>
        <p:grpSp>
          <p:nvGrpSpPr>
            <p:cNvPr id="3107" name="Group 3"/>
            <p:cNvGrpSpPr>
              <a:grpSpLocks/>
            </p:cNvGrpSpPr>
            <p:nvPr/>
          </p:nvGrpSpPr>
          <p:grpSpPr bwMode="auto">
            <a:xfrm>
              <a:off x="569" y="1061"/>
              <a:ext cx="4318" cy="222"/>
              <a:chOff x="204" y="1071"/>
              <a:chExt cx="3231" cy="363"/>
            </a:xfrm>
          </p:grpSpPr>
          <p:sp>
            <p:nvSpPr>
              <p:cNvPr id="3116" name="Line 4"/>
              <p:cNvSpPr>
                <a:spLocks noChangeShapeType="1"/>
              </p:cNvSpPr>
              <p:nvPr/>
            </p:nvSpPr>
            <p:spPr bwMode="auto">
              <a:xfrm>
                <a:off x="204" y="1207"/>
                <a:ext cx="3231" cy="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17" name="Line 5"/>
              <p:cNvSpPr>
                <a:spLocks noChangeShapeType="1"/>
              </p:cNvSpPr>
              <p:nvPr/>
            </p:nvSpPr>
            <p:spPr bwMode="auto">
              <a:xfrm>
                <a:off x="204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18" name="Line 6"/>
              <p:cNvSpPr>
                <a:spLocks noChangeShapeType="1"/>
              </p:cNvSpPr>
              <p:nvPr/>
            </p:nvSpPr>
            <p:spPr bwMode="auto">
              <a:xfrm>
                <a:off x="703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19" name="Line 7"/>
              <p:cNvSpPr>
                <a:spLocks noChangeShapeType="1"/>
              </p:cNvSpPr>
              <p:nvPr/>
            </p:nvSpPr>
            <p:spPr bwMode="auto">
              <a:xfrm>
                <a:off x="1156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20" name="Line 8"/>
              <p:cNvSpPr>
                <a:spLocks noChangeShapeType="1"/>
              </p:cNvSpPr>
              <p:nvPr/>
            </p:nvSpPr>
            <p:spPr bwMode="auto">
              <a:xfrm>
                <a:off x="1610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21" name="Line 9"/>
              <p:cNvSpPr>
                <a:spLocks noChangeShapeType="1"/>
              </p:cNvSpPr>
              <p:nvPr/>
            </p:nvSpPr>
            <p:spPr bwMode="auto">
              <a:xfrm>
                <a:off x="2064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22" name="Line 10"/>
              <p:cNvSpPr>
                <a:spLocks noChangeShapeType="1"/>
              </p:cNvSpPr>
              <p:nvPr/>
            </p:nvSpPr>
            <p:spPr bwMode="auto">
              <a:xfrm>
                <a:off x="2517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23" name="Line 11"/>
              <p:cNvSpPr>
                <a:spLocks noChangeShapeType="1"/>
              </p:cNvSpPr>
              <p:nvPr/>
            </p:nvSpPr>
            <p:spPr bwMode="auto">
              <a:xfrm>
                <a:off x="2971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24" name="Line 12"/>
              <p:cNvSpPr>
                <a:spLocks noChangeShapeType="1"/>
              </p:cNvSpPr>
              <p:nvPr/>
            </p:nvSpPr>
            <p:spPr bwMode="auto">
              <a:xfrm>
                <a:off x="3424" y="107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3108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175" y="1340"/>
              <a:ext cx="117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3109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791" y="1333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3110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368" y="1335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3111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994" y="1317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3112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572" y="1337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31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4195" y="1298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3114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4830" y="1298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uk-UA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311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5315" y="1295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uk-UA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164388" y="1628775"/>
            <a:ext cx="863600" cy="431800"/>
            <a:chOff x="4513" y="1026"/>
            <a:chExt cx="544" cy="272"/>
          </a:xfrm>
        </p:grpSpPr>
        <p:sp>
          <p:nvSpPr>
            <p:cNvPr id="3105" name="Line 21"/>
            <p:cNvSpPr>
              <a:spLocks noChangeShapeType="1"/>
            </p:cNvSpPr>
            <p:nvPr/>
          </p:nvSpPr>
          <p:spPr bwMode="auto">
            <a:xfrm>
              <a:off x="4513" y="1117"/>
              <a:ext cx="5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3106" name="Line 22"/>
            <p:cNvSpPr>
              <a:spLocks noChangeShapeType="1"/>
            </p:cNvSpPr>
            <p:nvPr/>
          </p:nvSpPr>
          <p:spPr bwMode="auto">
            <a:xfrm>
              <a:off x="5057" y="1026"/>
              <a:ext cx="0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695291" y="3577431"/>
            <a:ext cx="2087563" cy="1944687"/>
            <a:chOff x="1800" y="4139"/>
            <a:chExt cx="1260" cy="1260"/>
          </a:xfrm>
        </p:grpSpPr>
        <p:grpSp>
          <p:nvGrpSpPr>
            <p:cNvPr id="3096" name="Group 24"/>
            <p:cNvGrpSpPr>
              <a:grpSpLocks/>
            </p:cNvGrpSpPr>
            <p:nvPr/>
          </p:nvGrpSpPr>
          <p:grpSpPr bwMode="auto">
            <a:xfrm>
              <a:off x="1800" y="4139"/>
              <a:ext cx="1260" cy="1260"/>
              <a:chOff x="1800" y="4139"/>
              <a:chExt cx="1260" cy="1260"/>
            </a:xfrm>
          </p:grpSpPr>
          <p:sp>
            <p:nvSpPr>
              <p:cNvPr id="3098" name="Rectangle 25"/>
              <p:cNvSpPr>
                <a:spLocks noChangeArrowheads="1"/>
              </p:cNvSpPr>
              <p:nvPr/>
            </p:nvSpPr>
            <p:spPr bwMode="auto">
              <a:xfrm>
                <a:off x="1800" y="4139"/>
                <a:ext cx="1260" cy="126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099" name="Oval 26"/>
              <p:cNvSpPr>
                <a:spLocks noChangeArrowheads="1"/>
              </p:cNvSpPr>
              <p:nvPr/>
            </p:nvSpPr>
            <p:spPr bwMode="auto">
              <a:xfrm>
                <a:off x="1980" y="431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00" name="Oval 27"/>
              <p:cNvSpPr>
                <a:spLocks noChangeArrowheads="1"/>
              </p:cNvSpPr>
              <p:nvPr/>
            </p:nvSpPr>
            <p:spPr bwMode="auto">
              <a:xfrm>
                <a:off x="2340" y="431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01" name="Oval 28"/>
              <p:cNvSpPr>
                <a:spLocks noChangeArrowheads="1"/>
              </p:cNvSpPr>
              <p:nvPr/>
            </p:nvSpPr>
            <p:spPr bwMode="auto">
              <a:xfrm>
                <a:off x="2700" y="431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02" name="Oval 29"/>
              <p:cNvSpPr>
                <a:spLocks noChangeArrowheads="1"/>
              </p:cNvSpPr>
              <p:nvPr/>
            </p:nvSpPr>
            <p:spPr bwMode="auto">
              <a:xfrm>
                <a:off x="1980" y="467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03" name="Oval 30"/>
              <p:cNvSpPr>
                <a:spLocks noChangeArrowheads="1"/>
              </p:cNvSpPr>
              <p:nvPr/>
            </p:nvSpPr>
            <p:spPr bwMode="auto">
              <a:xfrm>
                <a:off x="2340" y="467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04" name="Oval 31"/>
              <p:cNvSpPr>
                <a:spLocks noChangeArrowheads="1"/>
              </p:cNvSpPr>
              <p:nvPr/>
            </p:nvSpPr>
            <p:spPr bwMode="auto">
              <a:xfrm>
                <a:off x="2700" y="4679"/>
                <a:ext cx="180" cy="180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3097" name="Oval 32"/>
            <p:cNvSpPr>
              <a:spLocks noChangeArrowheads="1"/>
            </p:cNvSpPr>
            <p:nvPr/>
          </p:nvSpPr>
          <p:spPr bwMode="auto">
            <a:xfrm>
              <a:off x="1980" y="5039"/>
              <a:ext cx="180" cy="180"/>
            </a:xfrm>
            <a:prstGeom prst="ellipse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5153" name="Oval 33"/>
          <p:cNvSpPr>
            <a:spLocks noChangeArrowheads="1"/>
          </p:cNvSpPr>
          <p:nvPr/>
        </p:nvSpPr>
        <p:spPr bwMode="auto">
          <a:xfrm>
            <a:off x="4596084" y="4979828"/>
            <a:ext cx="292100" cy="317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grpSp>
        <p:nvGrpSpPr>
          <p:cNvPr id="10" name="Группа 58"/>
          <p:cNvGrpSpPr>
            <a:grpSpLocks/>
          </p:cNvGrpSpPr>
          <p:nvPr/>
        </p:nvGrpSpPr>
        <p:grpSpPr bwMode="auto">
          <a:xfrm>
            <a:off x="7072313" y="1428750"/>
            <a:ext cx="1000125" cy="500063"/>
            <a:chOff x="7072330" y="1428736"/>
            <a:chExt cx="1000132" cy="500066"/>
          </a:xfrm>
        </p:grpSpPr>
        <p:sp>
          <p:nvSpPr>
            <p:cNvPr id="57" name="Круговая стрелка 56"/>
            <p:cNvSpPr/>
            <p:nvPr/>
          </p:nvSpPr>
          <p:spPr>
            <a:xfrm>
              <a:off x="7215206" y="1428736"/>
              <a:ext cx="857256" cy="500066"/>
            </a:xfrm>
            <a:prstGeom prst="circularArrow">
              <a:avLst>
                <a:gd name="adj1" fmla="val 15732"/>
                <a:gd name="adj2" fmla="val 1142319"/>
                <a:gd name="adj3" fmla="val 21459246"/>
                <a:gd name="adj4" fmla="val 10800000"/>
                <a:gd name="adj5" fmla="val 12500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7072330" y="1643050"/>
              <a:ext cx="214313" cy="214313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143750" y="1000125"/>
            <a:ext cx="928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+1</a:t>
            </a:r>
            <a:endParaRPr lang="ru-RU" sz="3200" b="1">
              <a:solidFill>
                <a:srgbClr val="C00000"/>
              </a:solidFill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715250" y="1749425"/>
            <a:ext cx="6429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6600" b="1"/>
              <a:t>8</a:t>
            </a:r>
            <a:endParaRPr lang="ru-RU" sz="6600" b="1"/>
          </a:p>
        </p:txBody>
      </p:sp>
    </p:spTree>
    <p:extLst>
      <p:ext uri="{BB962C8B-B14F-4D97-AF65-F5344CB8AC3E}">
        <p14:creationId xmlns:p14="http://schemas.microsoft.com/office/powerpoint/2010/main" val="292051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3" grpId="0" animBg="1"/>
      <p:bldP spid="58" grpId="0"/>
      <p:bldP spid="6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638" y="260350"/>
            <a:ext cx="4737100" cy="6230938"/>
          </a:xfrm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50825" y="765175"/>
            <a:ext cx="3600450" cy="5543550"/>
          </a:xfrm>
        </p:spPr>
        <p:txBody>
          <a:bodyPr/>
          <a:lstStyle/>
          <a:p>
            <a:pPr algn="l" eaLnBrk="1" hangingPunct="1"/>
            <a:r>
              <a:rPr lang="ru-RU" smtClean="0"/>
              <a:t>В цифрі </a:t>
            </a:r>
            <a:r>
              <a:rPr lang="ru-RU" smtClean="0">
                <a:solidFill>
                  <a:srgbClr val="FF0000"/>
                </a:solidFill>
              </a:rPr>
              <a:t>ВІСІМ</a:t>
            </a:r>
            <a:r>
              <a:rPr lang="ru-RU" smtClean="0"/>
              <a:t> - два кільця </a:t>
            </a:r>
            <a:br>
              <a:rPr lang="ru-RU" smtClean="0"/>
            </a:br>
            <a:r>
              <a:rPr lang="ru-RU" smtClean="0"/>
              <a:t>Без початку, без кінця.</a:t>
            </a:r>
            <a:endParaRPr lang="uk-UA" smtClean="0"/>
          </a:p>
        </p:txBody>
      </p:sp>
      <p:sp>
        <p:nvSpPr>
          <p:cNvPr id="4" name="Овал 3"/>
          <p:cNvSpPr/>
          <p:nvPr/>
        </p:nvSpPr>
        <p:spPr>
          <a:xfrm>
            <a:off x="8143900" y="3357562"/>
            <a:ext cx="214314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47 C 0.00225 -0.01227 -0.004 -0.02708 -0.00747 -0.03703 C -0.01094 -0.04699 -0.01476 -0.05231 -0.01997 -0.05926 C -0.02518 -0.0662 -0.03247 -0.07384 -0.03872 -0.0787 C -0.04497 -0.08356 -0.05104 -0.0868 -0.05747 -0.08842 C -0.06389 -0.09004 -0.07084 -0.08865 -0.07726 -0.08842 C -0.08368 -0.08819 -0.08924 -0.08889 -0.09601 -0.08703 C -0.10278 -0.08518 -0.1125 -0.08055 -0.11788 -0.07731 C -0.12327 -0.07407 -0.12535 -0.07037 -0.1283 -0.06759 C -0.13125 -0.06481 -0.13299 -0.06435 -0.13559 -0.06065 C -0.1382 -0.05694 -0.14184 -0.04953 -0.14393 -0.04537 C -0.14601 -0.0412 -0.14653 -0.04051 -0.14809 -0.03565 C -0.14966 -0.03078 -0.15261 -0.02384 -0.1533 -0.0162 C -0.154 -0.00856 -0.15348 0.00139 -0.15226 0.01019 C -0.15104 0.01898 -0.14931 0.02639 -0.14601 0.03658 C -0.14271 0.04676 -0.13959 0.05857 -0.13247 0.0713 C -0.12535 0.08403 -0.11389 0.09931 -0.1033 0.11297 C -0.09271 0.12662 -0.07778 0.14097 -0.06893 0.15324 C -0.06007 0.16551 -0.05504 0.17709 -0.05018 0.18658 C -0.04532 0.19607 -0.04288 0.2 -0.03976 0.21019 C -0.03663 0.22037 -0.03247 0.23472 -0.03143 0.24769 C -0.03038 0.26065 -0.02952 0.27361 -0.03351 0.28797 C -0.0375 0.30232 -0.04653 0.32176 -0.05538 0.3338 C -0.06424 0.34584 -0.07535 0.35324 -0.08663 0.36019 C -0.09792 0.36713 -0.11025 0.37361 -0.12309 0.37547 C -0.13594 0.37732 -0.15243 0.37616 -0.16372 0.3713 C -0.175 0.36644 -0.18507 0.35093 -0.1908 0.3463 C -0.19653 0.34167 -0.19427 0.3507 -0.19809 0.34352 C -0.20191 0.33635 -0.21111 0.31644 -0.21372 0.30324 C -0.21632 0.29005 -0.21528 0.27778 -0.21372 0.26435 C -0.21216 0.25093 -0.2092 0.23426 -0.20434 0.22269 C -0.19948 0.21111 -0.19219 0.20417 -0.18455 0.19491 C -0.17691 0.18565 -0.16806 0.17593 -0.15851 0.16713 C -0.14896 0.15834 -0.13629 0.14954 -0.12726 0.14213 C -0.11823 0.13472 -0.11146 0.12917 -0.10434 0.12269 C -0.09723 0.11621 -0.09184 0.10926 -0.08455 0.10324 C -0.07726 0.09722 -0.0691 0.0926 -0.06059 0.08658 C -0.05209 0.08056 -0.04098 0.075 -0.03351 0.06713 C -0.02604 0.05926 -0.02153 0.05139 -0.0158 0.03935 C -0.01007 0.02732 -0.00052 0.0132 0.00087 0.00047 Z " pathEditMode="relative" ptsTypes="aaaaaaaaaaaaaaaaaaaaaaaaaaaaaa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School frame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7248e3d103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813"/>
            <a:ext cx="3851275" cy="271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3276600" y="188913"/>
            <a:ext cx="44275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ВПРАВИ ДЛЯ ОЧЕЙ</a:t>
            </a:r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 flipV="1">
            <a:off x="1331913" y="2205038"/>
            <a:ext cx="4032250" cy="14446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>
            <a:off x="3419475" y="2205038"/>
            <a:ext cx="1871663" cy="2016125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 flipV="1">
            <a:off x="3419475" y="4076700"/>
            <a:ext cx="4032250" cy="14446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H="1">
            <a:off x="1835150" y="4149725"/>
            <a:ext cx="5473700" cy="1150938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960437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13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82 0.13 L 0.39653 0.10895 " pathEditMode="relative" ptsTypes="AA">
                                      <p:cBhvr>
                                        <p:cTn id="6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53 0.10895 L 0.18386 0.43418 " pathEditMode="relative" ptsTypes="AA">
                                      <p:cBhvr>
                                        <p:cTn id="1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86 0.43418 L 0.53039 0.42354 " pathEditMode="relative" ptsTypes="AA">
                                      <p:cBhvr>
                                        <p:cTn id="14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039 0.42355 L -0.06024 0.60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89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63336837_1283069323_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1979613" y="333375"/>
            <a:ext cx="4968875" cy="71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ВПРАВИ ДЛЯ ОЧЕЙ</a:t>
            </a:r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2627313" y="1916113"/>
            <a:ext cx="3960812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6516688" y="1989138"/>
            <a:ext cx="0" cy="295275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 flipV="1">
            <a:off x="2627313" y="2060575"/>
            <a:ext cx="3889375" cy="288131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2627313" y="1989138"/>
            <a:ext cx="0" cy="3024187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V="1">
            <a:off x="2627313" y="2133600"/>
            <a:ext cx="3744912" cy="2879725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2124075" y="1557338"/>
            <a:ext cx="936625" cy="719137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354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65811E-6 C 0.16805 -0.03955 0.33628 -0.0791 0.40469 -0.00624 C 0.47309 0.06663 0.47899 0.43327 0.41059 0.43744 C 0.34219 0.4416 0.06649 0.09022 -0.00591 0.01898 C -0.0783 -0.05227 -0.02084 -0.06083 -0.02344 0.00949 C -0.02604 0.07981 -0.0882 0.43466 -0.02118 0.44067 C 0.04583 0.44669 0.21232 0.24613 0.37882 0.04558 " pathEditMode="relative" ptsTypes="aaaaaaA">
                                      <p:cBhvr>
                                        <p:cTn id="6" dur="5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9"/>
          <p:cNvGrpSpPr>
            <a:grpSpLocks/>
          </p:cNvGrpSpPr>
          <p:nvPr/>
        </p:nvGrpSpPr>
        <p:grpSpPr bwMode="auto">
          <a:xfrm>
            <a:off x="5651500" y="2636838"/>
            <a:ext cx="914400" cy="2211387"/>
            <a:chOff x="4150" y="1434"/>
            <a:chExt cx="576" cy="1393"/>
          </a:xfrm>
        </p:grpSpPr>
        <p:sp>
          <p:nvSpPr>
            <p:cNvPr id="14352" name="AutoShape 12"/>
            <p:cNvSpPr>
              <a:spLocks noChangeArrowheads="1"/>
            </p:cNvSpPr>
            <p:nvPr/>
          </p:nvSpPr>
          <p:spPr bwMode="auto">
            <a:xfrm rot="8237310">
              <a:off x="4150" y="1434"/>
              <a:ext cx="576" cy="576"/>
            </a:xfrm>
            <a:prstGeom prst="rtTriangl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53" name="AutoShape 15"/>
            <p:cNvSpPr>
              <a:spLocks noChangeArrowheads="1"/>
            </p:cNvSpPr>
            <p:nvPr/>
          </p:nvSpPr>
          <p:spPr bwMode="auto">
            <a:xfrm rot="8141825">
              <a:off x="4150" y="1842"/>
              <a:ext cx="576" cy="576"/>
            </a:xfrm>
            <a:prstGeom prst="rtTriangl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54" name="Rectangle 17"/>
            <p:cNvSpPr>
              <a:spLocks noChangeArrowheads="1"/>
            </p:cNvSpPr>
            <p:nvPr/>
          </p:nvSpPr>
          <p:spPr bwMode="auto">
            <a:xfrm>
              <a:off x="4332" y="2523"/>
              <a:ext cx="213" cy="30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55" name="AutoShape 18"/>
            <p:cNvSpPr>
              <a:spLocks noChangeArrowheads="1"/>
            </p:cNvSpPr>
            <p:nvPr/>
          </p:nvSpPr>
          <p:spPr bwMode="auto">
            <a:xfrm rot="8129541">
              <a:off x="4150" y="2251"/>
              <a:ext cx="576" cy="576"/>
            </a:xfrm>
            <a:prstGeom prst="rtTriangl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14339" name="Group 27"/>
          <p:cNvGrpSpPr>
            <a:grpSpLocks/>
          </p:cNvGrpSpPr>
          <p:nvPr/>
        </p:nvGrpSpPr>
        <p:grpSpPr bwMode="auto">
          <a:xfrm>
            <a:off x="2484438" y="1773238"/>
            <a:ext cx="2663825" cy="3146425"/>
            <a:chOff x="1383" y="1253"/>
            <a:chExt cx="1678" cy="1982"/>
          </a:xfrm>
        </p:grpSpPr>
        <p:sp>
          <p:nvSpPr>
            <p:cNvPr id="14347" name="Rectangle 10"/>
            <p:cNvSpPr>
              <a:spLocks noChangeArrowheads="1"/>
            </p:cNvSpPr>
            <p:nvPr/>
          </p:nvSpPr>
          <p:spPr bwMode="auto">
            <a:xfrm>
              <a:off x="1691" y="2112"/>
              <a:ext cx="1061" cy="112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48" name="AutoShape 13"/>
            <p:cNvSpPr>
              <a:spLocks noChangeArrowheads="1"/>
            </p:cNvSpPr>
            <p:nvPr/>
          </p:nvSpPr>
          <p:spPr bwMode="auto">
            <a:xfrm rot="10800000">
              <a:off x="1383" y="1480"/>
              <a:ext cx="1678" cy="6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5 w 21600"/>
                <a:gd name="T13" fmla="*/ 4511 h 21600"/>
                <a:gd name="T14" fmla="*/ 17095 w 21600"/>
                <a:gd name="T15" fmla="*/ 1708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49" name="AutoShape 14"/>
            <p:cNvSpPr>
              <a:spLocks noChangeArrowheads="1"/>
            </p:cNvSpPr>
            <p:nvPr/>
          </p:nvSpPr>
          <p:spPr bwMode="auto">
            <a:xfrm>
              <a:off x="1973" y="2251"/>
              <a:ext cx="503" cy="419"/>
            </a:xfrm>
            <a:prstGeom prst="hexagon">
              <a:avLst>
                <a:gd name="adj" fmla="val 30012"/>
                <a:gd name="vf" fmla="val 115470"/>
              </a:avLst>
            </a:prstGeom>
            <a:solidFill>
              <a:srgbClr val="FFFFFF"/>
            </a:solidFill>
            <a:ln w="9525">
              <a:solidFill>
                <a:srgbClr val="33CC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50" name="Rectangle 21"/>
            <p:cNvSpPr>
              <a:spLocks noChangeArrowheads="1"/>
            </p:cNvSpPr>
            <p:nvPr/>
          </p:nvSpPr>
          <p:spPr bwMode="auto">
            <a:xfrm>
              <a:off x="2336" y="1253"/>
              <a:ext cx="136" cy="25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4351" name="Line 22"/>
            <p:cNvSpPr>
              <a:spLocks noChangeShapeType="1"/>
            </p:cNvSpPr>
            <p:nvPr/>
          </p:nvSpPr>
          <p:spPr bwMode="auto">
            <a:xfrm>
              <a:off x="2200" y="2251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2316" name="AutoShape 28"/>
          <p:cNvSpPr>
            <a:spLocks noChangeArrowheads="1"/>
          </p:cNvSpPr>
          <p:nvPr/>
        </p:nvSpPr>
        <p:spPr bwMode="auto">
          <a:xfrm>
            <a:off x="755650" y="476250"/>
            <a:ext cx="7488238" cy="1143000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 sz="32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1042988" y="765175"/>
            <a:ext cx="698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uk-UA" sz="2400" b="0">
                <a:solidFill>
                  <a:srgbClr val="D60093"/>
                </a:solidFill>
                <a:latin typeface="Arial" charset="0"/>
              </a:rPr>
              <a:t>З яких геометричних фігур складено малюнок?</a:t>
            </a:r>
            <a:endParaRPr lang="ru-RU" sz="24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>
            <a:off x="1258888" y="765175"/>
            <a:ext cx="6402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uk-UA" sz="3200" b="0">
                <a:solidFill>
                  <a:srgbClr val="D60093"/>
                </a:solidFill>
                <a:latin typeface="Arial" charset="0"/>
              </a:rPr>
              <a:t>Скільки на малюнку трикутників?</a:t>
            </a:r>
            <a:endParaRPr lang="ru-RU" sz="32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2176463" y="692150"/>
            <a:ext cx="4740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uk-UA" sz="3200" b="0">
                <a:solidFill>
                  <a:srgbClr val="D60093"/>
                </a:solidFill>
                <a:latin typeface="Arial" charset="0"/>
              </a:rPr>
              <a:t>Скільки чотирикутників?</a:t>
            </a:r>
            <a:endParaRPr lang="ru-RU" sz="32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4344" name="Text Box 36"/>
          <p:cNvSpPr txBox="1">
            <a:spLocks noChangeArrowheads="1"/>
          </p:cNvSpPr>
          <p:nvPr/>
        </p:nvSpPr>
        <p:spPr bwMode="auto">
          <a:xfrm>
            <a:off x="3059113" y="765175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uk-UA" sz="32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2325" name="Text Box 37"/>
          <p:cNvSpPr txBox="1">
            <a:spLocks noChangeArrowheads="1"/>
          </p:cNvSpPr>
          <p:nvPr/>
        </p:nvSpPr>
        <p:spPr bwMode="auto">
          <a:xfrm>
            <a:off x="2195513" y="765175"/>
            <a:ext cx="46053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7200" b="1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uk-UA" sz="3200" b="0">
                <a:solidFill>
                  <a:srgbClr val="D60093"/>
                </a:solidFill>
                <a:latin typeface="Arial" charset="0"/>
              </a:rPr>
              <a:t>Скільки шестикутників?</a:t>
            </a:r>
            <a:endParaRPr lang="ru-RU" sz="3200" b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4346" name="Прямоугольник 18"/>
          <p:cNvSpPr>
            <a:spLocks noChangeArrowheads="1"/>
          </p:cNvSpPr>
          <p:nvPr/>
        </p:nvSpPr>
        <p:spPr bwMode="auto">
          <a:xfrm>
            <a:off x="1908175" y="6308725"/>
            <a:ext cx="6318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b="0">
                <a:solidFill>
                  <a:schemeClr val="tx1"/>
                </a:solidFill>
                <a:latin typeface="Arial" charset="0"/>
              </a:rPr>
              <a:t>Для оформлення використано ресурси </a:t>
            </a:r>
            <a:r>
              <a:rPr lang="uk-UA" sz="1800" b="0">
                <a:solidFill>
                  <a:schemeClr val="tx1"/>
                </a:solidFill>
                <a:latin typeface="Arial" charset="0"/>
              </a:rPr>
              <a:t>І</a:t>
            </a:r>
            <a:r>
              <a:rPr lang="ru-RU" sz="1800" b="0">
                <a:solidFill>
                  <a:schemeClr val="tx1"/>
                </a:solidFill>
                <a:latin typeface="Arial" charset="0"/>
              </a:rPr>
              <a:t>нтернету.</a:t>
            </a:r>
          </a:p>
        </p:txBody>
      </p:sp>
    </p:spTree>
    <p:extLst>
      <p:ext uri="{BB962C8B-B14F-4D97-AF65-F5344CB8AC3E}">
        <p14:creationId xmlns:p14="http://schemas.microsoft.com/office/powerpoint/2010/main" val="324019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6" grpId="0" animBg="1"/>
      <p:bldP spid="12321" grpId="0"/>
      <p:bldP spid="12321" grpId="1"/>
      <p:bldP spid="12322" grpId="0"/>
      <p:bldP spid="12322" grpId="1"/>
      <p:bldP spid="12323" grpId="0"/>
      <p:bldP spid="12323" grpId="1"/>
      <p:bldP spid="123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28600" y="381000"/>
            <a:ext cx="8686800" cy="91440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000" b="1" i="1">
                <a:solidFill>
                  <a:srgbClr val="FF5050"/>
                </a:solidFill>
                <a:latin typeface="Comic Sans MS" pitchFamily="66" charset="0"/>
              </a:rPr>
              <a:t>Для успішного навчання потрібні:</a:t>
            </a:r>
            <a:endParaRPr lang="ru-RU" sz="4000" b="1" i="1">
              <a:solidFill>
                <a:srgbClr val="FF5050"/>
              </a:solidFill>
              <a:latin typeface="Comic Sans MS" pitchFamily="66" charset="0"/>
            </a:endParaRP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28600" y="1905000"/>
            <a:ext cx="29718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008000"/>
                </a:solidFill>
              </a:rPr>
              <a:t>Працелюбність</a:t>
            </a:r>
          </a:p>
        </p:txBody>
      </p:sp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3390900" y="1828800"/>
            <a:ext cx="2362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 dirty="0">
                <a:solidFill>
                  <a:srgbClr val="993300"/>
                </a:solidFill>
              </a:rPr>
              <a:t>Уважність</a:t>
            </a: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6400800" y="1524000"/>
            <a:ext cx="2362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FF5050"/>
                </a:solidFill>
              </a:rPr>
              <a:t>Спритність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1295400" y="3190240"/>
            <a:ext cx="30480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FFCC00"/>
                </a:solidFill>
              </a:rPr>
              <a:t>Допитливість</a:t>
            </a: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1295400" y="4365104"/>
            <a:ext cx="2362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 dirty="0">
                <a:solidFill>
                  <a:srgbClr val="00CC66"/>
                </a:solidFill>
              </a:rPr>
              <a:t>Старанність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105400" y="2667000"/>
            <a:ext cx="2362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0066CC"/>
                </a:solidFill>
              </a:rPr>
              <a:t>Кмітливість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472640" y="5412456"/>
            <a:ext cx="2362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 dirty="0" err="1" smtClean="0">
                <a:solidFill>
                  <a:srgbClr val="FF9900"/>
                </a:solidFill>
              </a:rPr>
              <a:t>Уваність</a:t>
            </a:r>
            <a:endParaRPr lang="uk-UA" sz="2400" b="1" i="1" dirty="0">
              <a:solidFill>
                <a:srgbClr val="FF9900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5147672" y="4191000"/>
            <a:ext cx="35814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CC66FF"/>
                </a:solidFill>
              </a:rPr>
              <a:t>Спостережливість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381000" y="5791200"/>
            <a:ext cx="3505200" cy="762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i="1">
                <a:solidFill>
                  <a:srgbClr val="CC00CC"/>
                </a:solidFill>
              </a:rPr>
              <a:t>Наполегливість</a:t>
            </a:r>
          </a:p>
        </p:txBody>
      </p:sp>
    </p:spTree>
    <p:extLst>
      <p:ext uri="{BB962C8B-B14F-4D97-AF65-F5344CB8AC3E}">
        <p14:creationId xmlns:p14="http://schemas.microsoft.com/office/powerpoint/2010/main" val="34448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48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348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4"/>
                  </p:tgtEl>
                </p:cond>
              </p:nextCondLst>
            </p:seq>
          </p:childTnLst>
        </p:cTn>
      </p:par>
    </p:tnLst>
    <p:bldLst>
      <p:bldP spid="34824" grpId="0" animBg="1"/>
      <p:bldP spid="34822" grpId="0" animBg="1"/>
      <p:bldP spid="34822" grpId="1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571500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1</a:t>
            </a:r>
          </a:p>
        </p:txBody>
      </p:sp>
      <p:sp>
        <p:nvSpPr>
          <p:cNvPr id="4" name="Овал 3"/>
          <p:cNvSpPr/>
          <p:nvPr/>
        </p:nvSpPr>
        <p:spPr>
          <a:xfrm>
            <a:off x="1643063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2</a:t>
            </a:r>
          </a:p>
        </p:txBody>
      </p:sp>
      <p:sp>
        <p:nvSpPr>
          <p:cNvPr id="5" name="Овал 4"/>
          <p:cNvSpPr/>
          <p:nvPr/>
        </p:nvSpPr>
        <p:spPr>
          <a:xfrm>
            <a:off x="2714625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3</a:t>
            </a:r>
          </a:p>
        </p:txBody>
      </p:sp>
      <p:sp>
        <p:nvSpPr>
          <p:cNvPr id="6" name="Овал 5"/>
          <p:cNvSpPr/>
          <p:nvPr/>
        </p:nvSpPr>
        <p:spPr>
          <a:xfrm>
            <a:off x="3714750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4</a:t>
            </a:r>
          </a:p>
        </p:txBody>
      </p:sp>
      <p:sp>
        <p:nvSpPr>
          <p:cNvPr id="7" name="Овал 6"/>
          <p:cNvSpPr/>
          <p:nvPr/>
        </p:nvSpPr>
        <p:spPr>
          <a:xfrm>
            <a:off x="4786313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5</a:t>
            </a:r>
          </a:p>
        </p:txBody>
      </p:sp>
      <p:sp>
        <p:nvSpPr>
          <p:cNvPr id="8" name="Овал 7"/>
          <p:cNvSpPr/>
          <p:nvPr/>
        </p:nvSpPr>
        <p:spPr>
          <a:xfrm>
            <a:off x="5786438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6</a:t>
            </a:r>
          </a:p>
        </p:txBody>
      </p:sp>
      <p:sp>
        <p:nvSpPr>
          <p:cNvPr id="9" name="Овал 8"/>
          <p:cNvSpPr/>
          <p:nvPr/>
        </p:nvSpPr>
        <p:spPr>
          <a:xfrm>
            <a:off x="6858000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7</a:t>
            </a:r>
          </a:p>
        </p:txBody>
      </p:sp>
      <p:sp>
        <p:nvSpPr>
          <p:cNvPr id="10" name="Овал 9"/>
          <p:cNvSpPr/>
          <p:nvPr/>
        </p:nvSpPr>
        <p:spPr>
          <a:xfrm>
            <a:off x="7858125" y="2357438"/>
            <a:ext cx="857250" cy="785812"/>
          </a:xfrm>
          <a:prstGeom prst="ellips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</a:rPr>
              <a:t>8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500" y="500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63" y="500063"/>
            <a:ext cx="1785937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57750" y="500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00875" y="500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500" y="3929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500" y="3929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625" y="3929063"/>
            <a:ext cx="1785938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072313" y="3929063"/>
            <a:ext cx="1785937" cy="1214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14" name="Picture 2" descr="Картинка 23 из 251833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500063"/>
            <a:ext cx="13620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4" descr="http://www.ua.all-biz.info/img/catalog/small/29750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642938"/>
            <a:ext cx="3730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4" descr="http://www.ua.all-biz.info/img/catalog/small/29750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642938"/>
            <a:ext cx="3730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4" descr="http://www.ua.all-biz.info/img/catalog/small/29750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43000"/>
            <a:ext cx="3730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4" descr="http://www.ua.all-biz.info/img/catalog/small/29750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143000"/>
            <a:ext cx="3730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5715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715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5715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11430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11430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6" descr="Картинка 8 из 3991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143000"/>
            <a:ext cx="377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571500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571500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571500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1000125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9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000125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1000125"/>
            <a:ext cx="33813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Picture 2" descr="Лист зеле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785813"/>
            <a:ext cx="338137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Picture 8" descr="Картинка 1 из 76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3274" r="20000"/>
          <a:stretch>
            <a:fillRect/>
          </a:stretch>
        </p:blipFill>
        <p:spPr bwMode="auto">
          <a:xfrm>
            <a:off x="642938" y="4000500"/>
            <a:ext cx="7143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" name="Picture 8" descr="Картинка 1 из 76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3274" r="20000"/>
          <a:stretch>
            <a:fillRect/>
          </a:stretch>
        </p:blipFill>
        <p:spPr bwMode="auto">
          <a:xfrm>
            <a:off x="1571625" y="4000500"/>
            <a:ext cx="7143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10" descr="Картинка 4 из 42802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0005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" name="Picture 10" descr="Картинка 4 из 42802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0005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Picture 10" descr="Картинка 4 из 42802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" name="Picture 12" descr="Картинка 10 из 21589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00050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Picture 12" descr="Картинка 10 из 21589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400050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Picture 12" descr="Картинка 10 из 21589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400050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Picture 12" descr="Картинка 10 из 21589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500563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1" name="Picture 12" descr="Картинка 10 из 21589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500563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Прямая со стрелкой 47"/>
          <p:cNvCxnSpPr/>
          <p:nvPr/>
        </p:nvCxnSpPr>
        <p:spPr>
          <a:xfrm flipV="1">
            <a:off x="1214438" y="1714500"/>
            <a:ext cx="2286000" cy="642938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43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00050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4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00050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5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00050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6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429125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7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357688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8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485775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85775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0" name="Picture 14" descr="http://im6-tub.yandex.net/i?id=22833628&amp;tov=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857750"/>
            <a:ext cx="2762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8" name="Прямая со стрелкой 57"/>
          <p:cNvCxnSpPr>
            <a:endCxn id="15" idx="0"/>
          </p:cNvCxnSpPr>
          <p:nvPr/>
        </p:nvCxnSpPr>
        <p:spPr>
          <a:xfrm rot="5400000">
            <a:off x="1303337" y="3303588"/>
            <a:ext cx="785813" cy="465138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endCxn id="16" idx="0"/>
          </p:cNvCxnSpPr>
          <p:nvPr/>
        </p:nvCxnSpPr>
        <p:spPr>
          <a:xfrm rot="16200000" flipH="1">
            <a:off x="3106737" y="3286126"/>
            <a:ext cx="785813" cy="500062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10800000">
            <a:off x="1643063" y="1714500"/>
            <a:ext cx="2286000" cy="714375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18" idx="0"/>
          </p:cNvCxnSpPr>
          <p:nvPr/>
        </p:nvCxnSpPr>
        <p:spPr>
          <a:xfrm>
            <a:off x="5429250" y="3071813"/>
            <a:ext cx="2536825" cy="857250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endCxn id="13" idx="2"/>
          </p:cNvCxnSpPr>
          <p:nvPr/>
        </p:nvCxnSpPr>
        <p:spPr>
          <a:xfrm rot="16200000" flipV="1">
            <a:off x="5590382" y="1875631"/>
            <a:ext cx="642938" cy="320675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rot="5400000" flipH="1" flipV="1">
            <a:off x="7304882" y="1875631"/>
            <a:ext cx="642938" cy="320675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endCxn id="17" idx="0"/>
          </p:cNvCxnSpPr>
          <p:nvPr/>
        </p:nvCxnSpPr>
        <p:spPr>
          <a:xfrm rot="10800000" flipV="1">
            <a:off x="5894388" y="3071813"/>
            <a:ext cx="2249487" cy="857250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65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а 1 из 2360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1001"/>
            <a:ext cx="5006975" cy="64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WordArt 7"/>
          <p:cNvSpPr>
            <a:spLocks noChangeArrowheads="1" noChangeShapeType="1" noTextEdit="1"/>
          </p:cNvSpPr>
          <p:nvPr/>
        </p:nvSpPr>
        <p:spPr bwMode="auto">
          <a:xfrm>
            <a:off x="1981200" y="381000"/>
            <a:ext cx="5105400" cy="10572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79880" name="WordArt 8"/>
          <p:cNvSpPr>
            <a:spLocks noChangeArrowheads="1" noChangeShapeType="1" noTextEdit="1"/>
          </p:cNvSpPr>
          <p:nvPr/>
        </p:nvSpPr>
        <p:spPr bwMode="auto">
          <a:xfrm>
            <a:off x="609600" y="4953000"/>
            <a:ext cx="8305800" cy="1600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pic>
        <p:nvPicPr>
          <p:cNvPr id="38914" name="Picture 2" descr="http://www.x-top.org/prikol/images/2007/11/7/4731fd32ee6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39848"/>
            <a:ext cx="3384376" cy="301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6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а 1 из 2360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1001"/>
            <a:ext cx="5006975" cy="64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WordArt 7"/>
          <p:cNvSpPr>
            <a:spLocks noChangeArrowheads="1" noChangeShapeType="1" noTextEdit="1"/>
          </p:cNvSpPr>
          <p:nvPr/>
        </p:nvSpPr>
        <p:spPr bwMode="auto">
          <a:xfrm>
            <a:off x="1981200" y="381000"/>
            <a:ext cx="5105400" cy="10572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uk-UA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Comic Sans MS"/>
              </a:rPr>
              <a:t>Молодці!</a:t>
            </a:r>
          </a:p>
        </p:txBody>
      </p:sp>
      <p:sp>
        <p:nvSpPr>
          <p:cNvPr id="79880" name="WordArt 8"/>
          <p:cNvSpPr>
            <a:spLocks noChangeArrowheads="1" noChangeShapeType="1" noTextEdit="1"/>
          </p:cNvSpPr>
          <p:nvPr/>
        </p:nvSpPr>
        <p:spPr bwMode="auto">
          <a:xfrm>
            <a:off x="609600" y="4953000"/>
            <a:ext cx="8305800" cy="1600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uk-UA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Comic Sans MS"/>
              </a:rPr>
              <a:t>Дякую за роботу!</a:t>
            </a:r>
          </a:p>
        </p:txBody>
      </p:sp>
      <p:pic>
        <p:nvPicPr>
          <p:cNvPr id="38914" name="Picture 2" descr="http://www.x-top.org/prikol/images/2007/11/7/4731fd32ee6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39848"/>
            <a:ext cx="3384376" cy="301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223-223.ru/static/u/c/4Lq/logo/4L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0728"/>
            <a:ext cx="561662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2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1447" name="WordArt 7"/>
          <p:cNvSpPr>
            <a:spLocks noChangeArrowheads="1" noChangeShapeType="1" noTextEdit="1"/>
          </p:cNvSpPr>
          <p:nvPr/>
        </p:nvSpPr>
        <p:spPr bwMode="auto">
          <a:xfrm>
            <a:off x="381000" y="4343400"/>
            <a:ext cx="1676400" cy="2028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5</a:t>
            </a:r>
          </a:p>
        </p:txBody>
      </p:sp>
      <p:sp>
        <p:nvSpPr>
          <p:cNvPr id="61448" name="WordArt 8"/>
          <p:cNvSpPr>
            <a:spLocks noChangeArrowheads="1" noChangeShapeType="1" noTextEdit="1"/>
          </p:cNvSpPr>
          <p:nvPr/>
        </p:nvSpPr>
        <p:spPr bwMode="auto">
          <a:xfrm>
            <a:off x="6781800" y="3962400"/>
            <a:ext cx="1905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Unicode MS"/>
                <a:ea typeface="Arial Unicode MS"/>
                <a:cs typeface="Arial Unicode M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24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5542" name="WordArt 6"/>
          <p:cNvSpPr>
            <a:spLocks noChangeArrowheads="1" noChangeShapeType="1" noTextEdit="1"/>
          </p:cNvSpPr>
          <p:nvPr/>
        </p:nvSpPr>
        <p:spPr bwMode="auto">
          <a:xfrm>
            <a:off x="457200" y="4267200"/>
            <a:ext cx="1441450" cy="2105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1</a:t>
            </a:r>
          </a:p>
        </p:txBody>
      </p:sp>
      <p:sp>
        <p:nvSpPr>
          <p:cNvPr id="65543" name="WordArt 7"/>
          <p:cNvSpPr>
            <a:spLocks noChangeArrowheads="1" noChangeShapeType="1" noTextEdit="1"/>
          </p:cNvSpPr>
          <p:nvPr/>
        </p:nvSpPr>
        <p:spPr bwMode="auto">
          <a:xfrm>
            <a:off x="6705600" y="3962400"/>
            <a:ext cx="19812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4726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solidFill>
            <a:srgbClr val="0066CC"/>
          </a:solidFill>
        </p:spPr>
      </p:pic>
      <p:sp>
        <p:nvSpPr>
          <p:cNvPr id="66563" name="WordArt 3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6564" name="AutoShape 4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6565" name="AutoShape 5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6566" name="WordArt 6"/>
          <p:cNvSpPr>
            <a:spLocks noChangeArrowheads="1" noChangeShapeType="1" noTextEdit="1"/>
          </p:cNvSpPr>
          <p:nvPr/>
        </p:nvSpPr>
        <p:spPr bwMode="auto">
          <a:xfrm>
            <a:off x="457200" y="4191000"/>
            <a:ext cx="1441450" cy="2181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4</a:t>
            </a:r>
          </a:p>
        </p:txBody>
      </p:sp>
      <p:sp>
        <p:nvSpPr>
          <p:cNvPr id="66568" name="WordArt 8"/>
          <p:cNvSpPr>
            <a:spLocks noChangeArrowheads="1" noChangeShapeType="1" noTextEdit="1"/>
          </p:cNvSpPr>
          <p:nvPr/>
        </p:nvSpPr>
        <p:spPr bwMode="auto">
          <a:xfrm>
            <a:off x="6781800" y="3962400"/>
            <a:ext cx="19812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9756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7" name="WordArt 3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7590" name="WordArt 6"/>
          <p:cNvSpPr>
            <a:spLocks noChangeArrowheads="1" noChangeShapeType="1" noTextEdit="1"/>
          </p:cNvSpPr>
          <p:nvPr/>
        </p:nvSpPr>
        <p:spPr bwMode="auto">
          <a:xfrm>
            <a:off x="457200" y="4114800"/>
            <a:ext cx="1676400" cy="225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6</a:t>
            </a:r>
          </a:p>
        </p:txBody>
      </p:sp>
      <p:sp>
        <p:nvSpPr>
          <p:cNvPr id="67591" name="WordArt 7"/>
          <p:cNvSpPr>
            <a:spLocks noChangeArrowheads="1" noChangeShapeType="1" noTextEdit="1"/>
          </p:cNvSpPr>
          <p:nvPr/>
        </p:nvSpPr>
        <p:spPr bwMode="auto">
          <a:xfrm>
            <a:off x="6858000" y="3810000"/>
            <a:ext cx="18288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475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solidFill>
            <a:srgbClr val="0066CC"/>
          </a:solidFill>
        </p:spPr>
      </p:pic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457200" y="4267200"/>
            <a:ext cx="1600200" cy="2105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2</a:t>
            </a:r>
          </a:p>
        </p:txBody>
      </p:sp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6781800" y="3962400"/>
            <a:ext cx="1905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4126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петри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93357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5" name="WordArt 3"/>
          <p:cNvSpPr>
            <a:spLocks noChangeArrowheads="1" noChangeShapeType="1" noTextEdit="1"/>
          </p:cNvSpPr>
          <p:nvPr/>
        </p:nvSpPr>
        <p:spPr bwMode="auto">
          <a:xfrm>
            <a:off x="2743200" y="609600"/>
            <a:ext cx="360045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auto">
          <a:xfrm rot="8488792">
            <a:off x="1616075" y="3425825"/>
            <a:ext cx="2147888" cy="698500"/>
          </a:xfrm>
          <a:prstGeom prst="rightArrow">
            <a:avLst>
              <a:gd name="adj1" fmla="val 50000"/>
              <a:gd name="adj2" fmla="val 76875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 rot="2213506">
            <a:off x="4572000" y="3352800"/>
            <a:ext cx="2160588" cy="649288"/>
          </a:xfrm>
          <a:prstGeom prst="rightArrow">
            <a:avLst>
              <a:gd name="adj1" fmla="val 50000"/>
              <a:gd name="adj2" fmla="val 8319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9638" name="WordArt 6"/>
          <p:cNvSpPr>
            <a:spLocks noChangeArrowheads="1" noChangeShapeType="1" noTextEdit="1"/>
          </p:cNvSpPr>
          <p:nvPr/>
        </p:nvSpPr>
        <p:spPr bwMode="auto">
          <a:xfrm>
            <a:off x="457200" y="4343400"/>
            <a:ext cx="1600200" cy="2028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  <a:ea typeface="Arial Unicode MS"/>
                <a:cs typeface="Arial Unicode MS"/>
              </a:rPr>
              <a:t>3</a:t>
            </a:r>
          </a:p>
        </p:txBody>
      </p:sp>
      <p:sp>
        <p:nvSpPr>
          <p:cNvPr id="69639" name="WordArt 7"/>
          <p:cNvSpPr>
            <a:spLocks noChangeArrowheads="1" noChangeShapeType="1" noTextEdit="1"/>
          </p:cNvSpPr>
          <p:nvPr/>
        </p:nvSpPr>
        <p:spPr bwMode="auto">
          <a:xfrm>
            <a:off x="7162800" y="4114800"/>
            <a:ext cx="19812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66C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3476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192</TotalTime>
  <Words>114</Words>
  <Application>Microsoft Office PowerPoint</Application>
  <PresentationFormat>Экран (4:3)</PresentationFormat>
  <Paragraphs>64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УСНИЙ  РАХУНОК</vt:lpstr>
      <vt:lpstr>РОЗГАДАЙ  РЕБУС</vt:lpstr>
      <vt:lpstr>Число і цифра 8. Написання цифри 8 </vt:lpstr>
      <vt:lpstr>Презентация PowerPoint</vt:lpstr>
      <vt:lpstr>    УТВОРЕННЯ ЧИСЛА</vt:lpstr>
      <vt:lpstr>Презентация PowerPoint</vt:lpstr>
      <vt:lpstr>В цифрі ВІСІМ - два кільця  Без початку, без кінця.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RIA</cp:lastModifiedBy>
  <cp:revision>11</cp:revision>
  <dcterms:created xsi:type="dcterms:W3CDTF">2012-10-15T14:07:51Z</dcterms:created>
  <dcterms:modified xsi:type="dcterms:W3CDTF">2012-09-25T15:46:07Z</dcterms:modified>
</cp:coreProperties>
</file>