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sigs" ContentType="application/vnd.openxmlformats-package.digital-signature-origin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_xmlsignatures/sig1.xml" ContentType="application/vnd.openxmlformats-package.digital-signature-xmlsignatur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openxmlformats.org/package/2006/relationships/digital-signature/origin" Target="_xmlsignatures/origin.sigs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70" r:id="rId4"/>
    <p:sldId id="280" r:id="rId5"/>
    <p:sldId id="281" r:id="rId6"/>
    <p:sldId id="282" r:id="rId7"/>
    <p:sldId id="268" r:id="rId8"/>
    <p:sldId id="272" r:id="rId9"/>
    <p:sldId id="258" r:id="rId10"/>
    <p:sldId id="259" r:id="rId11"/>
    <p:sldId id="274" r:id="rId12"/>
    <p:sldId id="260" r:id="rId13"/>
    <p:sldId id="261" r:id="rId14"/>
    <p:sldId id="277" r:id="rId15"/>
    <p:sldId id="262" r:id="rId16"/>
    <p:sldId id="265" r:id="rId17"/>
    <p:sldId id="266" r:id="rId18"/>
    <p:sldId id="275" r:id="rId19"/>
    <p:sldId id="267" r:id="rId20"/>
    <p:sldId id="278" r:id="rId21"/>
    <p:sldId id="263" r:id="rId22"/>
    <p:sldId id="279" r:id="rId23"/>
    <p:sldId id="26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F4B4-951E-43D6-98FB-44F237DACA9B}" type="datetimeFigureOut">
              <a:rPr lang="ru-RU" smtClean="0"/>
              <a:pPr/>
              <a:t>вс 01.03.20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B3FB2-6D2D-4E14-979F-362407AF5B2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4.bp.blogspot.com/-mMWil0sjXs4/WIxYnOrkbbI/AAAAAAAAAL4/DmmrgbhlEF4PrvXIWt8zSmsj5HCR2xW4QCLcB/s1600/%D0%BF%D1%80%D1%8F%D0%BC%D0%B8%D0%B9+%D0%B2%D1%83%D0%B7%D0%BE%D0%BB.pn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3.bp.blogspot.com/-7hiCAatWaa4/WIxZMBCO4JI/AAAAAAAAAMI/pvEO2bc3T0s8cVa5xbwDgrYQMYQI-Rf7wCLcB/s1600/%D0%BF%D1%80%D1%83%D1%81%D1%96%D0%BA.pn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928826" cy="170285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000364" y="642918"/>
            <a:ext cx="4825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rgbClr val="C00000"/>
                </a:solidFill>
                <a:latin typeface="Bookman Old Style" pitchFamily="18" charset="0"/>
                <a:ea typeface="Myriad Pro"/>
                <a:cs typeface="Times New Roman" pitchFamily="18" charset="0"/>
              </a:rPr>
              <a:t>Тематичний урок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2000240"/>
            <a:ext cx="700092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uk-UA" sz="2800" b="1" dirty="0" smtClean="0">
              <a:solidFill>
                <a:srgbClr val="181717"/>
              </a:solidFill>
              <a:latin typeface="Times New Roman" pitchFamily="18" charset="0"/>
              <a:ea typeface="Myriad Pro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800" b="1" dirty="0" smtClean="0">
                <a:solidFill>
                  <a:srgbClr val="00B050"/>
                </a:solidFill>
                <a:latin typeface="Comic Sans MS" pitchFamily="66" charset="0"/>
                <a:ea typeface="Myriad Pro"/>
                <a:cs typeface="Times New Roman" pitchFamily="18" charset="0"/>
              </a:rPr>
              <a:t>«Ми — туристи»</a:t>
            </a:r>
            <a:endParaRPr lang="uk-UA" sz="4800" dirty="0" smtClean="0">
              <a:solidFill>
                <a:srgbClr val="00B050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Урок 8\unna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3429000"/>
            <a:ext cx="2300289" cy="3151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71472" y="5072074"/>
            <a:ext cx="37862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Bookman Old Style" pitchFamily="18" charset="0"/>
              </a:rPr>
              <a:t>Вчитель початкових класів </a:t>
            </a:r>
          </a:p>
          <a:p>
            <a:r>
              <a:rPr lang="uk-UA" sz="1400" dirty="0" smtClean="0">
                <a:latin typeface="Bookman Old Style" pitchFamily="18" charset="0"/>
              </a:rPr>
              <a:t>Загальноосвітньої школи І</a:t>
            </a:r>
          </a:p>
          <a:p>
            <a:r>
              <a:rPr lang="uk-UA" sz="1400" dirty="0" smtClean="0">
                <a:latin typeface="Bookman Old Style" pitchFamily="18" charset="0"/>
              </a:rPr>
              <a:t>-ІІІ ступенів №29 Маріупольської міської ради Донецької області</a:t>
            </a:r>
          </a:p>
          <a:p>
            <a:r>
              <a:rPr lang="uk-UA" sz="1400" b="1" dirty="0" smtClean="0">
                <a:latin typeface="Bookman Old Style" pitchFamily="18" charset="0"/>
              </a:rPr>
              <a:t>Міщенко О.Г.</a:t>
            </a:r>
            <a:endParaRPr lang="ru-RU" sz="14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71934" y="642918"/>
            <a:ext cx="14494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Мета</a:t>
            </a:r>
            <a:endParaRPr lang="ru-RU" sz="3600" b="1" dirty="0" smtClean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28794" y="1928802"/>
            <a:ext cx="4572000" cy="38164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Завдання</a:t>
            </a:r>
            <a:r>
              <a:rPr lang="uk-UA" sz="32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4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  Закріпити принципи правильного укладання рюкзака.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4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  Розвивати вміння і навички необхідні для збереження та зміцнення здоров’я засобами туризму.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4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  Виховувати дружні взаємини між учнями.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928826" cy="17028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000892" y="214290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2050" name="Picture 2" descr="C:\Users\User\Desktop\Урок 8\15634788991802175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261567"/>
            <a:ext cx="1905008" cy="3178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57554" y="428604"/>
            <a:ext cx="3228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Обладнання</a:t>
            </a:r>
            <a:endParaRPr lang="ru-RU" sz="3600" b="1" dirty="0" smtClean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1928802"/>
            <a:ext cx="4572000" cy="43088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Місце проведення</a:t>
            </a:r>
            <a:r>
              <a:rPr lang="uk-UA" sz="32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: </a:t>
            </a:r>
            <a:r>
              <a:rPr lang="uk-UA" sz="24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спортивний майданчик за місцем проживання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181717"/>
              </a:solidFill>
              <a:latin typeface="Times New Roman" pitchFamily="18" charset="0"/>
              <a:ea typeface="Myriad Pro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Інвентар</a:t>
            </a:r>
            <a:r>
              <a:rPr lang="uk-UA" sz="32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: </a:t>
            </a:r>
            <a:r>
              <a:rPr lang="uk-UA" sz="2400" dirty="0" smtClean="0">
                <a:solidFill>
                  <a:srgbClr val="181717"/>
                </a:solidFill>
                <a:latin typeface="Times New Roman" pitchFamily="18" charset="0"/>
                <a:ea typeface="Myriad Pro"/>
                <a:cs typeface="Times New Roman" pitchFamily="18" charset="0"/>
              </a:rPr>
              <a:t>бутилі (0,5 л) з водою (гантелі); гімнастичні обручі; килимки; дзвіночки; рюкзаки; бар’єри; гімнастичні лави; фішки; мотузки; роздавальний матеріал (кружечки із запитаннями («намистинки»))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928826" cy="17028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6215082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074" name="Picture 2" descr="C:\Users\User\Desktop\Урок 8\pngtree-holiday-mountaineering-bo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2428868"/>
            <a:ext cx="1891170" cy="2965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14678" y="357166"/>
            <a:ext cx="32624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План заходу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28728" y="2071678"/>
            <a:ext cx="6715172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І 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Підготовча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частина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Перевірка домашнього завдання: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- талісмани та  емблеми  олімпійських  ігор </a:t>
            </a:r>
          </a:p>
          <a:p>
            <a:pPr>
              <a:lnSpc>
                <a:spcPct val="150000"/>
              </a:lnSpc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- правила техніки безпеки  під  час  походу  (подорожі)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Різновиди ходьби з дотриманням правильної постави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  Вправи з гантелями</a:t>
            </a:r>
            <a:endParaRPr lang="ru-RU" dirty="0"/>
          </a:p>
        </p:txBody>
      </p:sp>
      <p:pic>
        <p:nvPicPr>
          <p:cNvPr id="7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928826" cy="17028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000892" y="6215082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4098" name="Picture 2" descr="C:\Users\User\Desktop\Урок 8\dfb3367f2ed908bb60f8003017242f6b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38599" y="785795"/>
            <a:ext cx="2167280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928826" cy="17028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3108" y="1571612"/>
            <a:ext cx="664373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ІI 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Основна частина</a:t>
            </a:r>
          </a:p>
          <a:p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Оголошення теми уроку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  «Збираємося  у  похід»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Розвиваємо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навички в’язання вузлів 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III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Заключна частина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Вправи на релаксацію</a:t>
            </a:r>
          </a:p>
          <a:p>
            <a:pPr lvl="0">
              <a:lnSpc>
                <a:spcPct val="150000"/>
              </a:lnSpc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-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Myriad Pro" charset="0"/>
                <a:cs typeface="Times New Roman" pitchFamily="18" charset="0"/>
              </a:rPr>
              <a:t>«Бійка»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-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Повітряна кулька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14678" y="357166"/>
            <a:ext cx="32624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План заходу</a:t>
            </a:r>
          </a:p>
        </p:txBody>
      </p:sp>
      <p:pic>
        <p:nvPicPr>
          <p:cNvPr id="5122" name="Picture 2" descr="C:\Users\User\Desktop\Урок 8\turiz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143380"/>
            <a:ext cx="2608456" cy="2510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928826" cy="17028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86050" y="1071546"/>
            <a:ext cx="5429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 smtClean="0">
                <a:latin typeface="Times New Roman" pitchFamily="18" charset="0"/>
                <a:cs typeface="Times New Roman" pitchFamily="18" charset="0"/>
              </a:rPr>
              <a:t>Перевірка домашнього завдання: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357166"/>
            <a:ext cx="60228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1.  Підготовча частина</a:t>
            </a:r>
          </a:p>
        </p:txBody>
      </p:sp>
      <p:pic>
        <p:nvPicPr>
          <p:cNvPr id="1026" name="Picture 2" descr="C:\Users\User\Desktop\Рисунок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000240"/>
            <a:ext cx="2995620" cy="196490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000364" y="3500438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Талісмани яких ігор представлені на слайді?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Рисунок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61170" y="1571612"/>
            <a:ext cx="2282830" cy="2286294"/>
          </a:xfrm>
          <a:prstGeom prst="rect">
            <a:avLst/>
          </a:prstGeom>
          <a:noFill/>
        </p:spPr>
      </p:pic>
      <p:pic>
        <p:nvPicPr>
          <p:cNvPr id="1028" name="Picture 4" descr="C:\Users\User\Desktop\Рисунок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4643446"/>
            <a:ext cx="4851400" cy="1608137"/>
          </a:xfrm>
          <a:prstGeom prst="rect">
            <a:avLst/>
          </a:prstGeom>
          <a:noFill/>
        </p:spPr>
      </p:pic>
      <p:pic>
        <p:nvPicPr>
          <p:cNvPr id="1029" name="Picture 5" descr="C:\Users\User\Desktop\Рисунок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4214818"/>
            <a:ext cx="2397095" cy="235745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 rot="19989828">
            <a:off x="3929058" y="1928802"/>
            <a:ext cx="667170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80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80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1500174"/>
            <a:ext cx="667170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80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80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1607649">
            <a:off x="5120230" y="2008130"/>
            <a:ext cx="667170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80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80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928794" y="1071546"/>
            <a:ext cx="60484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Правила техніки безпеки  під  час  походу 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1714488"/>
            <a:ext cx="82868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точно і негайно виконувати всі розпорядження  керівника;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виходити на маршрут строго в тій формі, з  тим  спорядженням,  що  зазначив  керівник ;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усі колючі та ріжучі предмети пакувати в  чохли  і  рюкзаки;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строго  дотримувати  правил  дорожнього  руху; 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рухаючись,  перебувати  у  складі  групи;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про  будь-яку  небезпеку  негайно  доповідати  керівникові;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про  будь-які  прояви  хвороби  доповідати  керівникові; 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строго</a:t>
            </a:r>
            <a:r>
              <a:rPr lang="en-US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дотримуватися  питного  режиму; 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купатися</a:t>
            </a:r>
            <a:r>
              <a:rPr lang="ru-RU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можна  тільки  з  дозволу  керівника, в тому місці, що він зазначив і в його присутності;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свічки  та  сірники  в  наметі  без  дозволу  керівника  не  запалювати; </a:t>
            </a:r>
            <a:r>
              <a:rPr lang="ru-RU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під час  рубання гілок,  під  деревами  не  стояти; </a:t>
            </a:r>
            <a:endParaRPr lang="ru-RU" sz="2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428728" y="285728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28596" y="1428736"/>
            <a:ext cx="8358246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важких  каменів  і  колод  по  одному  не  переносити; 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на дерева без дозволу керівника не залазити; 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під час відпочинку не можна залишати  територію  табору  без  дозволу  керівника; 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бути акуратними з вогнем та окропом,   відра з окропом та їжею ставити біля вогнища  або 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спеціально  для цього  відведеному  місці; 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біля  вогнища  чергові  повинні  мати  рукавиці,  головний  убір,  одежу,  що  повністю  закриває  тіло; 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якщо учасник походу випадково залишився один,  він  повинен  припинити  рух  і  спокійно  очікувати  поки  його  знайдуть; 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у місцях минулих бойових дій патрони  і  подібні  речі  не  збирати;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не  вживати  в  їжу  незнайомі  гриби  та  ягоди,   дбайливо ставитися до рослинного і тваринного  світу.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000892" y="214290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285852" y="1214422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Ми  всі  рівно  порівнялись, на  носочках  припіднялись, на  місточок  всі  зійшли  — ось  і  річку  перейшли!</a:t>
            </a:r>
            <a:endParaRPr lang="uk-UA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57554" y="2500306"/>
            <a:ext cx="52149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Виконати різновиди ходьби (на носках, на  п’ятах,  перекатним  кроком  з  п’яти  на  носок,  у  напівприсіді  та  присіді,  з  високим  підніманням  стегна).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pic>
        <p:nvPicPr>
          <p:cNvPr id="13" name="Picture 2" descr="C:\Users\User\Desktop\Рисунок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643182"/>
            <a:ext cx="2357454" cy="1192775"/>
          </a:xfrm>
          <a:prstGeom prst="rect">
            <a:avLst/>
          </a:prstGeom>
          <a:noFill/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428596" y="4071942"/>
            <a:ext cx="5572164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Виконати р</a:t>
            </a:r>
            <a:r>
              <a:rPr kumimoji="0" lang="uk-UA" sz="22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ізновиди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2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бігу</a:t>
            </a:r>
            <a:r>
              <a:rPr kumimoji="0" lang="en-US" sz="2200" b="0" i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  високим  підніманням  стегна,  із  закиданням  гомілок</a:t>
            </a:r>
            <a:r>
              <a:rPr lang="uk-UA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 </a:t>
            </a:r>
            <a:r>
              <a:rPr kumimoji="0" lang="en-US" sz="2200" b="0" i="0" u="none" strike="noStrike" cap="none" normalizeH="0" baseline="-3000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приставними кроками правим та лівим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боком  уперед стрибками  на  одній  та  двох 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ногах (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біг  у  повільному  темпі  обов’язково  звертати увагу  на  методику  дихання 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вдихати  потрібно лише  носом).</a:t>
            </a:r>
            <a:endParaRPr kumimoji="0" lang="uk-UA" sz="2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3" descr="C:\Users\User\Desktop\Рисунок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643446"/>
            <a:ext cx="2663825" cy="140652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857224" y="2071678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785786" y="2071678"/>
            <a:ext cx="7215206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Вихідне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положення 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  стійка  ноги  нарізно,  гантелі  на  пояс: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повороти  голови  праворуч,  ліворуч;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нахили  голови  вперед,  назад,  у  сторони;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колові  рухи  головою  праворуч,  ліворуч.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4714884"/>
            <a:ext cx="7143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2. Вихідне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положення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—  стійка  ноги  нарізно  гантелі  вперед  1  —  гантелі  до  плечей;  2  —  Вихідне положення.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14546" y="1214422"/>
            <a:ext cx="5487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Вправи з гантелями (пляшками 0,5 л)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4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pic>
        <p:nvPicPr>
          <p:cNvPr id="2051" name="Picture 3" descr="C:\Users\User\Desktop\kisspng-barbell-drawing-hand-painted-vector-material-barbell-5aa0adcf93518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2643182"/>
            <a:ext cx="2143110" cy="2143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85786" y="1643050"/>
            <a:ext cx="76438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3. Вихідне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положення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—  гантелі  до  плечей  1—4  —  кола  вперед;  1—4  —  кола назад.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3071810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4. Вихідне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положення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—  основна стійка  1  —  гантелі  до  плечей;  2  —  гантелі  вгору;  3  —  гантелі  до  плечей;  4  —  Вихідне положення.  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14744" y="4786322"/>
            <a:ext cx="47863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5. Вихідне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положення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—  гантелі  в  сторони  1—4  —  кола  вперед;  1—4  —  кола назад.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User\Desktop\dumbbells-picture-5a228165eceff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256"/>
            <a:ext cx="3000366" cy="22002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357290" y="1000108"/>
            <a:ext cx="699152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b="1" i="1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</a:t>
            </a: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уризм!  Туризм!  </a:t>
            </a:r>
            <a:r>
              <a:rPr kumimoji="0" lang="uk-UA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Цікава</a:t>
            </a: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справа! Вона  </a:t>
            </a:r>
            <a:r>
              <a:rPr kumimoji="0" lang="uk-UA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виховує  тебе!</a:t>
            </a:r>
            <a:endParaRPr kumimoji="0" lang="uk-UA" sz="2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200" b="1" i="1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uk-UA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тіло,  й  душу  загартує, до  перемоги  приведе!</a:t>
            </a:r>
            <a:endParaRPr kumimoji="0" lang="uk-UA" sz="2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1857364"/>
            <a:ext cx="81439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Сьогодні ми вирушаємо в похід.   Під </a:t>
            </a:r>
            <a:r>
              <a:rPr lang="ru-RU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подорожі </a:t>
            </a:r>
            <a:r>
              <a:rPr lang="ru-RU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нас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чекає туристична смуга</a:t>
            </a:r>
            <a:r>
              <a:rPr lang="en-US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перешкод.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Перед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тим, як йти в похід нам треба скласти рюкзак, давайте згадаємо, які речі необхідно покласти в рюкзак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" descr="C:\Users\User\Desktop\CHto-vzyat-s-soboy-v-poh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286124"/>
            <a:ext cx="4934309" cy="3357586"/>
          </a:xfrm>
          <a:prstGeom prst="rect">
            <a:avLst/>
          </a:prstGeom>
          <a:noFill/>
        </p:spPr>
      </p:pic>
      <p:pic>
        <p:nvPicPr>
          <p:cNvPr id="17410" name="Picture 2" descr="C:\Users\User\Desktop\imgonline-com-ua-Transparent-backgr-6WhGOakc6gh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286124"/>
            <a:ext cx="2786082" cy="278608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2. Основна частина</a:t>
            </a:r>
          </a:p>
        </p:txBody>
      </p:sp>
      <p:pic>
        <p:nvPicPr>
          <p:cNvPr id="11" name="Picture 2" descr="C:\Users\User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786050" y="4000504"/>
            <a:ext cx="785818" cy="2857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1200" b="1" dirty="0" smtClean="0"/>
              <a:t>В похід</a:t>
            </a:r>
            <a:endParaRPr lang="uk-UA" sz="12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929454" y="6215082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642910" y="1357298"/>
            <a:ext cx="81439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Зробити переправу через річку, закріпити спорядження для спуску в печеру чи підйому по крутому схилу та навіть установити намет чи упакувати вантаж – все це передбачає знання різних вузлів. Однак туристи-початківці, зазвичай, знають і уміють зав’язувати 2-3 вузли, і застосовують їх не враховуючи функціональних особливостей. Недоцільно застосований  вузол, неправильно зав’язаний стає ненадійним, а інколи навіть і небезпечним. Без навичок в’язання вузлів важко уявити досвідченого туриста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pic>
        <p:nvPicPr>
          <p:cNvPr id="2" name="Picture 2" descr="C:\Users\User\Desktop\unnamed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4429132"/>
            <a:ext cx="5564214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42910" y="1285860"/>
            <a:ext cx="8215370" cy="1446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58700" tIns="45720" rIns="15870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Прямий вузол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>        Беремо кінці шнурів 30-40 см складаємо навхрест один на другий (спочатку правий на лівий, потім лівий на правий) і затягуємо. Вузол нагадує дві петлі, які тримають одна одну.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s://4.bp.blogspot.com/-mMWil0sjXs4/WIxYnOrkbbI/AAAAAAAAAL4/DmmrgbhlEF4PrvXIWt8zSmsj5HCR2xW4QCLcB/s200/%25D0%25BF%25D1%2580%25D1%258F%25D0%25BC%25D0%25B8%25D0%25B9%2B%25D0%25B2%25D1%2583%25D0%25B7%25D0%25BE%25D0%25BB.pn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3214686"/>
            <a:ext cx="3873865" cy="300039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928662" y="4000504"/>
            <a:ext cx="235745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2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В’язання прямого вузла</a:t>
            </a:r>
            <a:r>
              <a:rPr lang="uk-UA" sz="2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714348" y="1142984"/>
            <a:ext cx="785818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 Для підвищення надійності прямого вузла вільні кінці шнурів прив’язуються до основної мотузки так званим контрольним вузлом.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  Вільний кінець мотузки йде вздовж основної мотузки, охоплює її і фіксується звичайним простим вузлом. При цьому вільний кінець мотузки зберігає свій первинний напрям — вниз уздовж основної мотузки.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214818"/>
            <a:ext cx="33575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Техніка в’язання контрольного вузла</a:t>
            </a:r>
            <a:endParaRPr lang="ru-RU" sz="2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 descr="C:\Users\User\Desktop\контрольк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571876"/>
            <a:ext cx="3719887" cy="300039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500034" y="1714488"/>
            <a:ext cx="821537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        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На кінці однієї мотузки зав'язуємо простий контрольний вузол, потім кінцем другої мотузки проводимо йому назустріч, повторюючи малюнок петлі на прямій мотузці, після чого розправляємо і затягуємо вузол.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       Цей вузол контрольних вузлів не потребує.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42976" y="4429132"/>
            <a:ext cx="285751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Техніка в’язання зустрічного вузла</a:t>
            </a:r>
            <a:endParaRPr lang="ru-RU" sz="2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C:\Users\User\Desktop\зустрічний вузол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714752"/>
            <a:ext cx="3467923" cy="271464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643306" y="1285860"/>
            <a:ext cx="237500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2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Зустрічний вузол</a:t>
            </a:r>
            <a:endParaRPr lang="uk-UA" sz="2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000364" y="6215082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642910" y="1714488"/>
            <a:ext cx="807249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 </a:t>
            </a:r>
            <a:r>
              <a:rPr lang="uk-UA" sz="2200" dirty="0" smtClean="0"/>
              <a:t>     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В’яжеться обов’язково мотузкою меншого діаметру на мотузці більшого діаметру. Є два способи в’язання цього вузла.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                             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Перший спосіб: 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схоплюючий прусиком.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   Прусик кладемо петлею на мотузку більшого діаметру і робимо прусиком два повних оберти навколо мотузки більшого діаметру, пропускаючи прусик при кожному оберті через петлю. Потім вузол розправляємо і затягуємо.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       Вузол має добре запам’ятовуючий малюнок, в розпущеному стані вільно рухається по мотузці, а при різкому навантаженні затягується і не рухається по ній. Його краще не використовувати при роботі з обмерзлими мотузками.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00430" y="1071546"/>
            <a:ext cx="271452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2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Схоплюючий  вузол</a:t>
            </a:r>
            <a:endParaRPr lang="uk-UA" sz="2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3.bp.blogspot.com/-7hiCAatWaa4/WIxZMBCO4JI/AAAAAAAAAMI/pvEO2bc3T0s8cVa5xbwDgrYQMYQI-Rf7wCLcB/s200/%25D0%25BF%25D1%2580%25D1%2583%25D1%2581%25D1%2596%25D0%25BA.pn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357562"/>
            <a:ext cx="4119578" cy="2904303"/>
          </a:xfrm>
          <a:prstGeom prst="rect">
            <a:avLst/>
          </a:prstGeom>
          <a:noFill/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00034" y="3714752"/>
            <a:ext cx="3786214" cy="76944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58700" tIns="45720" rIns="15870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Техніка в’язання вузла «схоплюючий прусиком»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100" y="1500174"/>
            <a:ext cx="76438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Вузол має добре запам’ятовуючий малюнок, в розпущеному стані вільно рухається по мотузці, а при різкому навантаженні затягується і не рухається по ній. Його краще не використовувати при роботі з обмерзлими мотузками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714348" y="1357298"/>
            <a:ext cx="792961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Другий спосіб: 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схоплюючий одним кінцем.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       На мотузці більшого діаметру робочим кінцем мотузки меншого діаметру робимо два повних оберта, потім перекидаємо робочий кінець на праву сторону і робимо ним ще два оберти навколо основної мотузки, пропускаючи після кожного оберту робочий кінець в утворену петлю.  Контрольний вузол обов’язковий.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4500570"/>
            <a:ext cx="42148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Техніка в’язання схоплюючого вузла одним кінцем</a:t>
            </a:r>
            <a:endParaRPr lang="ru-RU" sz="2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29" name="Picture 1" descr="C:\Users\User\Desktop\прусік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3857628"/>
            <a:ext cx="3643338" cy="2543134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86520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42910" y="1428736"/>
            <a:ext cx="800105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Вивчаючи туристичні вузли, необхідно суворо дотримуватися вимог, щодо техніки їх зав’язування, та чітко усвідомлювати їх функціональні особливості, якісну характеристику.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      Визначаючи якісну характеристику будь-якого вузла, слід враховувати такі параметри: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· швидкість зав’язування;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· легкість розв’язування;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· здатність затягуватися;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· здатність саморозв'язуватися (при постійному </a:t>
            </a:r>
          </a:p>
          <a:p>
            <a:pPr algn="just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чи змінному навантаженні).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o3kq4rvk-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3286124"/>
            <a:ext cx="2353749" cy="33289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00034" y="2000240"/>
            <a:ext cx="5500726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Myriad Pro" charset="0"/>
                <a:cs typeface="Times New Roman" pitchFamily="18" charset="0"/>
              </a:rPr>
              <a:t>«Бійка»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Мета: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розслабити  м’язи  нижньої  частини  обличчя  та  кистей  рук.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 и т е л ь:   ви з другом посварилися,   ось-ось почнеться бійка.   Глибоко вдихніть, міцно стисніть  щелепи.  Пальці  рук  зафіксуйте  в  кулаках,  до  болю  втисніть  пальці  в  долоні,  затамуйте  подих  на кілька  секунд  замисліться:  а  може,  не  варто  битися?  Видихніть  і  розслабтеся.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ра!  Неприємності  позаду!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86116" y="1142984"/>
            <a:ext cx="33210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Вправи на релаксацію</a:t>
            </a:r>
            <a:endParaRPr lang="uk-U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imgonline-com-ua-Transparent-backgr-fgmV5rFRaNo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071678"/>
            <a:ext cx="2289679" cy="35719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3.</a:t>
            </a:r>
            <a:r>
              <a:rPr lang="en-US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  </a:t>
            </a:r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Заключна частина </a:t>
            </a:r>
          </a:p>
        </p:txBody>
      </p:sp>
      <p:pic>
        <p:nvPicPr>
          <p:cNvPr id="11" name="Picture 2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858016" y="6215082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786050" y="1428736"/>
            <a:ext cx="5929354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Myriad Pro"/>
                <a:cs typeface="Times New Roman" pitchFamily="18" charset="0"/>
              </a:rPr>
              <a:t>«</a:t>
            </a:r>
            <a:r>
              <a:rPr kumimoji="0" lang="uk-UA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Myriad Pro"/>
                <a:cs typeface="Times New Roman" pitchFamily="18" charset="0"/>
              </a:rPr>
              <a:t>Повітряна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Myriad Pro"/>
                <a:cs typeface="Times New Roman" pitchFamily="18" charset="0"/>
              </a:rPr>
              <a:t> </a:t>
            </a:r>
            <a:r>
              <a:rPr kumimoji="0" lang="uk-UA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Myriad Pro"/>
                <a:cs typeface="Times New Roman" pitchFamily="18" charset="0"/>
              </a:rPr>
              <a:t>кулька</a:t>
            </a:r>
            <a:r>
              <a:rPr kumimoji="0" lang="en-US" sz="2200" b="1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Myriad Pro"/>
                <a:cs typeface="Times New Roman" pitchFamily="18" charset="0"/>
              </a:rPr>
              <a:t>»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1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Мета: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позбутися  напруження,  заспокоїти  учнів.</a:t>
            </a:r>
            <a:r>
              <a:rPr kumimoji="0" lang="uk-UA" sz="2200" b="0" i="0" u="none" strike="noStrike" cap="none" normalizeH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сі  гравці  стоять  або  сидять  у  колі.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 д у ч и й:  уявіть,  що  зараз  ми  будемо  надувати  кульки,  вдихніть  повітря,  піднесіть  уявну  кульку  до  губ  і,  роздуваючи  щоки,  повільно,  крізь  губи  надувайте  її.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тежте  очима  за  тим,  як  ваша  кулька стає  дедалі  більшою,  як  збільшуються,  ростуть  візерунки  на  ній.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явили?  Я  також  уявив  ваші  величезні  кулі. 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уйте  обережно,  щоб  кулька  не  лопнула,  а  тепер  покажіть  їх  одне  одному.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200" dirty="0" smtClean="0">
                <a:solidFill>
                  <a:srgbClr val="181717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rgbClr val="1817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праву  можна  повторити  тричі. 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User\Desktop\imgonline-com-ua-Transparent-backgr-4YC0BzMKhbcU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500306"/>
            <a:ext cx="2357454" cy="281793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286512" y="1357298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428728" y="928670"/>
            <a:ext cx="72152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714480" y="1142984"/>
            <a:ext cx="58041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Творче завдання:</a:t>
            </a: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склади  вірш  про  туризм.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User\Desktop\Gerald_G_Sleeping_in_a_ten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857364"/>
            <a:ext cx="6847707" cy="443674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285852" y="214290"/>
            <a:ext cx="7572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Bookman Old Style" pitchFamily="18" charset="0"/>
                <a:cs typeface="Times New Roman" pitchFamily="18" charset="0"/>
              </a:rPr>
              <a:t>“ Ми туристи ”</a:t>
            </a:r>
            <a:endParaRPr lang="uk-UA" sz="3200" b="1" dirty="0">
              <a:solidFill>
                <a:srgbClr val="C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1143008" cy="100909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929454" y="1857364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Bookman Old Style" pitchFamily="18" charset="0"/>
              </a:rPr>
              <a:t>Міщенко О.Г.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_xmlsignatures/_rels/origin.sigs.rels><?xml version="1.0" encoding="UTF-8" standalone="yes"?>
<Relationships xmlns="http://schemas.openxmlformats.org/package/2006/relationships"><Relationship Id="rId1" Type="http://schemas.openxmlformats.org/package/2006/relationships/digital-signature/signature" Target="sig1.xml"/></Relationships>
</file>

<file path=_xmlsignatures/sig1.xml><?xml version="1.0" encoding="utf-8"?>
<Signature xmlns="http://www.w3.org/2000/09/xmldsig#" Id="idPackageSignature">
  <SignedInfo>
    <CanonicalizationMethod Algorithm="http://www.w3.org/TR/2001/REC-xml-c14n-20010315"/>
    <SignatureMethod Algorithm="http://www.w3.org/2000/09/xmldsig#rsa-sha1"/>
    <Reference URI="#idPackageObject" Type="http://www.w3.org/2000/09/xmldsig#Object">
      <DigestMethod Algorithm="http://www.w3.org/2000/09/xmldsig#sha1"/>
      <DigestValue>y1xbK39+sOYxLHE/6yK+otnEi8c=</DigestValue>
    </Reference>
    <Reference URI="#idOfficeObject" Type="http://www.w3.org/2000/09/xmldsig#Object">
      <DigestMethod Algorithm="http://www.w3.org/2000/09/xmldsig#sha1"/>
      <DigestValue>G1f6e1zI3VijOMzgQqU0W6SWIAw=</DigestValue>
    </Reference>
  </SignedInfo>
  <SignatureValue>
    B12oS0wG5pHvDejMDWUMneQDtTA8k2u9juXL0FvWDGr2N9Hroh3QYN9mv5IMG/0YZPDEMeLz
    NtJdF/u4AnwMDcUkn4NXI4KV3yXpvbL4vPAV/hXTx/jKMz8ZX124xqa2uOYiWqDQHDy+Dwhc
    XIm4NvTY8aD5ctykzufsQBcuyq4=
  </SignatureValue>
  <KeyInfo>
    <KeyValue>
      <RSAKeyValue>
        <Modulus>
            3YpUGpygEXqxX8ERhEuJoRcujKMEVShVy+IzIQf9Ro7/AnthcBoa9iMC/DNkmlrucX9/n213
            9TqCW75hEF4KjTa0c1TlLu4LlE+h8/TvylPIXHieYBGJ1GX6tvBlWTZNNdFq19ckGdNLFcgz
            E6+7vEtSgcSFPMWGac6W9hCoLqk=
          </Modulus>
        <Exponent>AQAB</Exponent>
      </RSAKeyValue>
    </KeyValue>
    <X509Data>
      <X509Certificate>
          MIICZjCCAc+gAwIBAgIQfu5fq2CMJ7lKfYILarfkczANBgkqhkiG9w0BAQUFADBpMSEwHwYD
          VQQDHhgEHwQ+BDsETAQ3BD4EMgQwBEIENQQ7BEwxHzAdBgkqhkiG9w0BCQEWEG1hci5tbnZr
          QHVrci5uZXQxIzAhBgNVBAoTGlJlYW5pbWF0b3IgRXh0cmVtZSBFZGl0aW9uMB4XDTIwMDMw
          MTEyNTQxNloXDTIxMDMwMTE4NTQxNlowaTEhMB8GA1UEAx4YBB8EPgQ7BEwENwQ+BDIEMARC
          BDUEOwRMMR8wHQYJKoZIhvcNAQkBFhBtYXIubW52a0B1a3IubmV0MSMwIQYDVQQKExpSZWFu
          aW1hdG9yIEV4dHJlbWUgRWRpdGlvbjCBnzANBgkqhkiG9w0BAQEFAAOBjQAwgYkCgYEA3YpU
          GpygEXqxX8ERhEuJoRcujKMEVShVy+IzIQf9Ro7/AnthcBoa9iMC/DNkmlrucX9/n2139TqC
          W75hEF4KjTa0c1TlLu4LlE+h8/TvylPIXHieYBGJ1GX6tvBlWTZNNdFq19ckGdNLFcgzE6+7
          vEtSgcSFPMWGac6W9hCoLqkCAwEAAaMPMA0wCwYDVR0PBAQDAgbAMA0GCSqGSIb3DQEBBQUA
          A4GBAJkh0ONfYGW69lhDMALR93XdYBMLn2DboEkS/vdtOfiP18P1Y9+Pe9d2thmvhQDKD2HD
          yLvNqjXk0PTEVlDLCKxgQ5TMcimaFWGB7tNNr0KqmaeITPrvrC0bk65ccRqiGifm6VA4186L
          tsfq5vQvH2ow8xQScfL0wHcZftYzg7mB
        </X509Certificate>
    </X509Data>
  </KeyInfo>
  <Object xmlns:mdssi="http://schemas.openxmlformats.org/package/2006/digital-signature" Id="idPackageObject">
    <Manifest>
      <Reference URI="/_rels/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zU3xVjYU7a1ax8o9OQBgdxm5bvU=</DigestValue>
      </Reference>
      <Reference URI="/ppt/_rels/presentation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13"/>
            <mdssi:RelationshipReference SourceId="rId18"/>
            <mdssi:RelationshipReference SourceId="rId3"/>
            <mdssi:RelationshipReference SourceId="rId21"/>
            <mdssi:RelationshipReference SourceId="rId7"/>
            <mdssi:RelationshipReference SourceId="rId12"/>
            <mdssi:RelationshipReference SourceId="rId17"/>
            <mdssi:RelationshipReference SourceId="rId2"/>
            <mdssi:RelationshipReference SourceId="rId16"/>
            <mdssi:RelationshipReference SourceId="rId20"/>
            <mdssi:RelationshipReference SourceId="rId1"/>
            <mdssi:RelationshipReference SourceId="rId6"/>
            <mdssi:RelationshipReference SourceId="rId11"/>
            <mdssi:RelationshipReference SourceId="rId24"/>
            <mdssi:RelationshipReference SourceId="rId5"/>
            <mdssi:RelationshipReference SourceId="rId15"/>
            <mdssi:RelationshipReference SourceId="rId23"/>
            <mdssi:RelationshipReference SourceId="rId28"/>
            <mdssi:RelationshipReference SourceId="rId10"/>
            <mdssi:RelationshipReference SourceId="rId19"/>
            <mdssi:RelationshipReference SourceId="rId4"/>
            <mdssi:RelationshipReference SourceId="rId9"/>
            <mdssi:RelationshipReference SourceId="rId14"/>
            <mdssi:RelationshipReference SourceId="rId22"/>
            <mdssi:RelationshipReference SourceId="rId27"/>
          </Transform>
          <Transform Algorithm="http://www.w3.org/TR/2001/REC-xml-c14n-20010315"/>
        </Transforms>
        <DigestMethod Algorithm="http://www.w3.org/2000/09/xmldsig#sha1"/>
        <DigestValue>1W8j9PrkaFxXFXWrR6A6BEx4ZGw=</DigestValue>
      </Reference>
      <Reference URI="/ppt/media/image1.jpeg?ContentType=image/jpeg">
        <DigestMethod Algorithm="http://www.w3.org/2000/09/xmldsig#sha1"/>
        <DigestValue>eZVG1j1I91kA3g+x89LzCAYm7ms=</DigestValue>
      </Reference>
      <Reference URI="/ppt/media/image10.png?ContentType=image/png">
        <DigestMethod Algorithm="http://www.w3.org/2000/09/xmldsig#sha1"/>
        <DigestValue>COyMmN1KdLitAj7Qz2L/nzAQ7LE=</DigestValue>
      </Reference>
      <Reference URI="/ppt/media/image11.jpeg?ContentType=image/jpeg">
        <DigestMethod Algorithm="http://www.w3.org/2000/09/xmldsig#sha1"/>
        <DigestValue>nN1BCI8oK4B5H5glSnbu/XXw9sI=</DigestValue>
      </Reference>
      <Reference URI="/ppt/media/image12.jpeg?ContentType=image/jpeg">
        <DigestMethod Algorithm="http://www.w3.org/2000/09/xmldsig#sha1"/>
        <DigestValue>vVq1X3CrOIDlQjHObZ1snBc1MyI=</DigestValue>
      </Reference>
      <Reference URI="/ppt/media/image13.png?ContentType=image/png">
        <DigestMethod Algorithm="http://www.w3.org/2000/09/xmldsig#sha1"/>
        <DigestValue>FXNIxh7eIPW8IXqFxjA8cl2VTxU=</DigestValue>
      </Reference>
      <Reference URI="/ppt/media/image14.png?ContentType=image/png">
        <DigestMethod Algorithm="http://www.w3.org/2000/09/xmldsig#sha1"/>
        <DigestValue>AS85+bw3jWnrIYdFJlNuioTSabU=</DigestValue>
      </Reference>
      <Reference URI="/ppt/media/image15.jpeg?ContentType=image/jpeg">
        <DigestMethod Algorithm="http://www.w3.org/2000/09/xmldsig#sha1"/>
        <DigestValue>/HTCrRNz0WPs7/fWi1opUxFVPYc=</DigestValue>
      </Reference>
      <Reference URI="/ppt/media/image16.png?ContentType=image/png">
        <DigestMethod Algorithm="http://www.w3.org/2000/09/xmldsig#sha1"/>
        <DigestValue>KYtc6qFjv3u9g8oflKSVXKag4vg=</DigestValue>
      </Reference>
      <Reference URI="/ppt/media/image17.jpeg?ContentType=image/jpeg">
        <DigestMethod Algorithm="http://www.w3.org/2000/09/xmldsig#sha1"/>
        <DigestValue>AvN6RMw1+vaCL4IO6mSrGwgPOUM=</DigestValue>
      </Reference>
      <Reference URI="/ppt/media/image18.png?ContentType=image/png">
        <DigestMethod Algorithm="http://www.w3.org/2000/09/xmldsig#sha1"/>
        <DigestValue>7t9f/tHl8xoyuU/kgK32yaFEN/w=</DigestValue>
      </Reference>
      <Reference URI="/ppt/media/image19.png?ContentType=image/png">
        <DigestMethod Algorithm="http://www.w3.org/2000/09/xmldsig#sha1"/>
        <DigestValue>FdU89JJNPeBW90V7AezhypBWtlc=</DigestValue>
      </Reference>
      <Reference URI="/ppt/media/image2.png?ContentType=image/png">
        <DigestMethod Algorithm="http://www.w3.org/2000/09/xmldsig#sha1"/>
        <DigestValue>wTt2PtpmFTuh4OK9DBUt9YHgTic=</DigestValue>
      </Reference>
      <Reference URI="/ppt/media/image20.png?ContentType=image/png">
        <DigestMethod Algorithm="http://www.w3.org/2000/09/xmldsig#sha1"/>
        <DigestValue>SGFLuxZqZvF/sTu4/xnSmBtZvUA=</DigestValue>
      </Reference>
      <Reference URI="/ppt/media/image21.png?ContentType=image/png">
        <DigestMethod Algorithm="http://www.w3.org/2000/09/xmldsig#sha1"/>
        <DigestValue>fos9OgBQ7Tdj3yDokq6s5LX4uEE=</DigestValue>
      </Reference>
      <Reference URI="/ppt/media/image22.png?ContentType=image/png">
        <DigestMethod Algorithm="http://www.w3.org/2000/09/xmldsig#sha1"/>
        <DigestValue>unUQGvE1peI67bDVtiDM+qyI9vU=</DigestValue>
      </Reference>
      <Reference URI="/ppt/media/image23.jpeg?ContentType=image/jpeg">
        <DigestMethod Algorithm="http://www.w3.org/2000/09/xmldsig#sha1"/>
        <DigestValue>ni4LWYMpUGP8OOT9ZfCSty5sZoU=</DigestValue>
      </Reference>
      <Reference URI="/ppt/media/image24.png?ContentType=image/png">
        <DigestMethod Algorithm="http://www.w3.org/2000/09/xmldsig#sha1"/>
        <DigestValue>27hwDqqvGyKFManqyZmW0PsWiLc=</DigestValue>
      </Reference>
      <Reference URI="/ppt/media/image25.png?ContentType=image/png">
        <DigestMethod Algorithm="http://www.w3.org/2000/09/xmldsig#sha1"/>
        <DigestValue>xOinJY6WCel7SBGu2DKqK1v4I04=</DigestValue>
      </Reference>
      <Reference URI="/ppt/media/image26.png?ContentType=image/png">
        <DigestMethod Algorithm="http://www.w3.org/2000/09/xmldsig#sha1"/>
        <DigestValue>rIPuqVCi4p1jdk4stxw+ZZ0Dat0=</DigestValue>
      </Reference>
      <Reference URI="/ppt/media/image3.jpeg?ContentType=image/jpeg">
        <DigestMethod Algorithm="http://www.w3.org/2000/09/xmldsig#sha1"/>
        <DigestValue>zN42vlKcd/k7lUMQOZmpA7BYnKQ=</DigestValue>
      </Reference>
      <Reference URI="/ppt/media/image4.jpeg?ContentType=image/jpeg">
        <DigestMethod Algorithm="http://www.w3.org/2000/09/xmldsig#sha1"/>
        <DigestValue>4QATwx5kE9Jq5sEqPuqbUVBWJ5c=</DigestValue>
      </Reference>
      <Reference URI="/ppt/media/image5.gif?ContentType=image/gif">
        <DigestMethod Algorithm="http://www.w3.org/2000/09/xmldsig#sha1"/>
        <DigestValue>plOX+qEsCWzCVrJAgigD2Oj0j7A=</DigestValue>
      </Reference>
      <Reference URI="/ppt/media/image6.jpeg?ContentType=image/jpeg">
        <DigestMethod Algorithm="http://www.w3.org/2000/09/xmldsig#sha1"/>
        <DigestValue>A6p3YcynrlGRjKWVCq1TdGPu7fw=</DigestValue>
      </Reference>
      <Reference URI="/ppt/media/image7.png?ContentType=image/png">
        <DigestMethod Algorithm="http://www.w3.org/2000/09/xmldsig#sha1"/>
        <DigestValue>7HLpKGe8GTs0JN4eLQTh91dBPhY=</DigestValue>
      </Reference>
      <Reference URI="/ppt/media/image8.png?ContentType=image/png">
        <DigestMethod Algorithm="http://www.w3.org/2000/09/xmldsig#sha1"/>
        <DigestValue>lJ5zIP4k06y24AS6DDVBGbas27s=</DigestValue>
      </Reference>
      <Reference URI="/ppt/media/image9.png?ContentType=image/png">
        <DigestMethod Algorithm="http://www.w3.org/2000/09/xmldsig#sha1"/>
        <DigestValue>6jnee4bW/fV+ljHKU0LWLbooJgk=</DigestValue>
      </Reference>
      <Reference URI="/ppt/presentation.xml?ContentType=application/vnd.openxmlformats-officedocument.presentationml.presentation.main+xml">
        <DigestMethod Algorithm="http://www.w3.org/2000/09/xmldsig#sha1"/>
        <DigestValue>Lzmf63Yy9thRDhy1TvrEgaOuhb8=</DigestValue>
      </Reference>
      <Reference URI="/ppt/slideLayouts/_rels/slideLayout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0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2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3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4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5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6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7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8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9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slideLayout1.xml?ContentType=application/vnd.openxmlformats-officedocument.presentationml.slideLayout+xml">
        <DigestMethod Algorithm="http://www.w3.org/2000/09/xmldsig#sha1"/>
        <DigestValue>xPLz7AZJ5vKbSTdgr8SHjIKhGUE=</DigestValue>
      </Reference>
      <Reference URI="/ppt/slideLayouts/slideLayout10.xml?ContentType=application/vnd.openxmlformats-officedocument.presentationml.slideLayout+xml">
        <DigestMethod Algorithm="http://www.w3.org/2000/09/xmldsig#sha1"/>
        <DigestValue>6gnoOC02O1BGLcyC1HPckDfMFgo=</DigestValue>
      </Reference>
      <Reference URI="/ppt/slideLayouts/slideLayout11.xml?ContentType=application/vnd.openxmlformats-officedocument.presentationml.slideLayout+xml">
        <DigestMethod Algorithm="http://www.w3.org/2000/09/xmldsig#sha1"/>
        <DigestValue>YdVqra1oSAEYUd/ir0YEOo1xHSY=</DigestValue>
      </Reference>
      <Reference URI="/ppt/slideLayouts/slideLayout2.xml?ContentType=application/vnd.openxmlformats-officedocument.presentationml.slideLayout+xml">
        <DigestMethod Algorithm="http://www.w3.org/2000/09/xmldsig#sha1"/>
        <DigestValue>WRDnFV8a8HStV2fqV6KZmjcVLDk=</DigestValue>
      </Reference>
      <Reference URI="/ppt/slideLayouts/slideLayout3.xml?ContentType=application/vnd.openxmlformats-officedocument.presentationml.slideLayout+xml">
        <DigestMethod Algorithm="http://www.w3.org/2000/09/xmldsig#sha1"/>
        <DigestValue>hdtfbyLRzgSLNV03y3PBs7NlLfs=</DigestValue>
      </Reference>
      <Reference URI="/ppt/slideLayouts/slideLayout4.xml?ContentType=application/vnd.openxmlformats-officedocument.presentationml.slideLayout+xml">
        <DigestMethod Algorithm="http://www.w3.org/2000/09/xmldsig#sha1"/>
        <DigestValue>wYdo9RQq6OEOJ0NCuW5qcEV/Fm4=</DigestValue>
      </Reference>
      <Reference URI="/ppt/slideLayouts/slideLayout5.xml?ContentType=application/vnd.openxmlformats-officedocument.presentationml.slideLayout+xml">
        <DigestMethod Algorithm="http://www.w3.org/2000/09/xmldsig#sha1"/>
        <DigestValue>vXDkHJg7o6BCNT8ODnmlUkbAUfU=</DigestValue>
      </Reference>
      <Reference URI="/ppt/slideLayouts/slideLayout6.xml?ContentType=application/vnd.openxmlformats-officedocument.presentationml.slideLayout+xml">
        <DigestMethod Algorithm="http://www.w3.org/2000/09/xmldsig#sha1"/>
        <DigestValue>vn1X5T17mzrr24UtAtur9qvIGss=</DigestValue>
      </Reference>
      <Reference URI="/ppt/slideLayouts/slideLayout7.xml?ContentType=application/vnd.openxmlformats-officedocument.presentationml.slideLayout+xml">
        <DigestMethod Algorithm="http://www.w3.org/2000/09/xmldsig#sha1"/>
        <DigestValue>xenwXiY5rrxB77+14rYopI2j2xo=</DigestValue>
      </Reference>
      <Reference URI="/ppt/slideLayouts/slideLayout8.xml?ContentType=application/vnd.openxmlformats-officedocument.presentationml.slideLayout+xml">
        <DigestMethod Algorithm="http://www.w3.org/2000/09/xmldsig#sha1"/>
        <DigestValue>EBi4A8sAoHwN0IvkeGIy4jI/1PY=</DigestValue>
      </Reference>
      <Reference URI="/ppt/slideLayouts/slideLayout9.xml?ContentType=application/vnd.openxmlformats-officedocument.presentationml.slideLayout+xml">
        <DigestMethod Algorithm="http://www.w3.org/2000/09/xmldsig#sha1"/>
        <DigestValue>EVCutIVkpiT5kTZSIy3rFP0mDhc=</DigestValue>
      </Reference>
      <Reference URI="/ppt/slideMasters/_rels/slideMaster1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3"/>
            <mdssi:RelationshipReference SourceId="rId7"/>
            <mdssi:RelationshipReference SourceId="rId12"/>
            <mdssi:RelationshipReference SourceId="rId2"/>
            <mdssi:RelationshipReference SourceId="rId1"/>
            <mdssi:RelationshipReference SourceId="rId6"/>
            <mdssi:RelationshipReference SourceId="rId11"/>
            <mdssi:RelationshipReference SourceId="rId5"/>
            <mdssi:RelationshipReference SourceId="rId10"/>
            <mdssi:RelationshipReference SourceId="rId4"/>
            <mdssi:RelationshipReference SourceId="rId9"/>
          </Transform>
          <Transform Algorithm="http://www.w3.org/TR/2001/REC-xml-c14n-20010315"/>
        </Transforms>
        <DigestMethod Algorithm="http://www.w3.org/2000/09/xmldsig#sha1"/>
        <DigestValue>FKAuz83PS8d31d6TrfNpQ0KriEI=</DigestValue>
      </Reference>
      <Reference URI="/ppt/slideMasters/slideMaster1.xml?ContentType=application/vnd.openxmlformats-officedocument.presentationml.slideMaster+xml">
        <DigestMethod Algorithm="http://www.w3.org/2000/09/xmldsig#sha1"/>
        <DigestValue>jSyIqm8X6tNnZnN7SbcDLC3wlgM=</DigestValue>
      </Reference>
      <Reference URI="/ppt/slides/_rels/slide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HGWy+u2WWIlgSNWGwoNv/JA4hRA=</DigestValue>
      </Reference>
      <Reference URI="/ppt/slides/_rels/slide1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0Sgee1bFrAISUI1speWQP8mbrnA=</DigestValue>
      </Reference>
      <Reference URI="/ppt/slides/_rels/slide1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/gLCMtgOijEpRJClI6w9jKOugH8=</DigestValue>
      </Reference>
      <Reference URI="/ppt/slides/_rels/slide1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jwX29EAZYTzfjGUGnrTwPed7Mcs=</DigestValue>
      </Reference>
      <Reference URI="/ppt/slides/_rels/slide1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OnjqwMoTQyVlVGfiQQSgmvrjbeA=</DigestValue>
      </Reference>
      <Reference URI="/ppt/slides/_rels/slide1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c5nW8poxG6awQsJ7BPM9hmHXwQU=</DigestValue>
      </Reference>
      <Reference URI="/ppt/slides/_rels/slide1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cXh51t78yWuFyeCSeta+CgZHyCo=</DigestValue>
      </Reference>
      <Reference URI="/ppt/slides/_rels/slide1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G9rpwrxN1TJ9rFuh54bG6oYfXpQ=</DigestValue>
      </Reference>
      <Reference URI="/ppt/slides/_rels/slide1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Iu/e4uPuDiGUVRfoT9lrUp+25DI=</DigestValue>
      </Reference>
      <Reference URI="/ppt/slides/_rels/slide1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3RScabzrnvCPLfz8CDMkPL2sJpo=</DigestValue>
      </Reference>
      <Reference URI="/ppt/slides/_rels/slide1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rZfRenBU8InaOqkbgw381TfHkZ4=</DigestValue>
      </Reference>
      <Reference URI="/ppt/slides/_rels/slide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Y16AIw5RK6pxiQg9sgKBqUI6TSg=</DigestValue>
      </Reference>
      <Reference URI="/ppt/slides/_rels/slide2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L40sqmMOYEiKlTTDEP3X4b0HlH8=</DigestValue>
      </Reference>
      <Reference URI="/ppt/slides/_rels/slide2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93eHi6GEeDNK4Q+757ImQl3sxSI=</DigestValue>
      </Reference>
      <Reference URI="/ppt/slides/_rels/slide2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ZJ2RfWSyyz4mxqP9njIeAG3NOsU=</DigestValue>
      </Reference>
      <Reference URI="/ppt/slides/_rels/slide2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af5TT7fKUaum2VkLkVk8M1+lu84=</DigestValue>
      </Reference>
      <Reference URI="/ppt/slides/_rels/slide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LE/rDAEp9L2F/1XznZ8lA0WB2EY=</DigestValue>
      </Reference>
      <Reference URI="/ppt/slides/_rels/slide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D2+d17wPwxHYqaA3d1oNmxGE8MI=</DigestValue>
      </Reference>
      <Reference URI="/ppt/slides/_rels/slide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ctegMp0Aw//gbKrmDOQ3wWbPKXI=</DigestValue>
      </Reference>
      <Reference URI="/ppt/slides/_rels/slide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6"/>
            <mdssi:RelationshipReference SourceId="rId5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lJT89NCWlivIoA8Jb6/zPncXYHM=</DigestValue>
      </Reference>
      <Reference URI="/ppt/slides/_rels/slide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Iu/e4uPuDiGUVRfoT9lrUp+25DI=</DigestValue>
      </Reference>
      <Reference URI="/ppt/slides/_rels/slide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Iu/e4uPuDiGUVRfoT9lrUp+25DI=</DigestValue>
      </Reference>
      <Reference URI="/ppt/slides/_rels/slide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nDXnk2qgG5duSGEGCuVa+jCplBg=</DigestValue>
      </Reference>
      <Reference URI="/ppt/slides/slide1.xml?ContentType=application/vnd.openxmlformats-officedocument.presentationml.slide+xml">
        <DigestMethod Algorithm="http://www.w3.org/2000/09/xmldsig#sha1"/>
        <DigestValue>o4mmpBWYnQVAd+mYZg2ygFXw6uM=</DigestValue>
      </Reference>
      <Reference URI="/ppt/slides/slide10.xml?ContentType=application/vnd.openxmlformats-officedocument.presentationml.slide+xml">
        <DigestMethod Algorithm="http://www.w3.org/2000/09/xmldsig#sha1"/>
        <DigestValue>IeoB0Mg4nrADnXvCjcvnzIFrjYo=</DigestValue>
      </Reference>
      <Reference URI="/ppt/slides/slide11.xml?ContentType=application/vnd.openxmlformats-officedocument.presentationml.slide+xml">
        <DigestMethod Algorithm="http://www.w3.org/2000/09/xmldsig#sha1"/>
        <DigestValue>27DkK2QzC4B/Elp6w337FJgkhTA=</DigestValue>
      </Reference>
      <Reference URI="/ppt/slides/slide12.xml?ContentType=application/vnd.openxmlformats-officedocument.presentationml.slide+xml">
        <DigestMethod Algorithm="http://www.w3.org/2000/09/xmldsig#sha1"/>
        <DigestValue>IIYdBrMJ9KZVeDq5ejhoqrycVN0=</DigestValue>
      </Reference>
      <Reference URI="/ppt/slides/slide13.xml?ContentType=application/vnd.openxmlformats-officedocument.presentationml.slide+xml">
        <DigestMethod Algorithm="http://www.w3.org/2000/09/xmldsig#sha1"/>
        <DigestValue>1AQeVnUK1w6jlFuR+vybHtq3S3A=</DigestValue>
      </Reference>
      <Reference URI="/ppt/slides/slide14.xml?ContentType=application/vnd.openxmlformats-officedocument.presentationml.slide+xml">
        <DigestMethod Algorithm="http://www.w3.org/2000/09/xmldsig#sha1"/>
        <DigestValue>Ch8aHy8u+lE+zaQ7d0oCyPatyvA=</DigestValue>
      </Reference>
      <Reference URI="/ppt/slides/slide15.xml?ContentType=application/vnd.openxmlformats-officedocument.presentationml.slide+xml">
        <DigestMethod Algorithm="http://www.w3.org/2000/09/xmldsig#sha1"/>
        <DigestValue>aEZOthOkx3IOTjiCv2/I/BQut4k=</DigestValue>
      </Reference>
      <Reference URI="/ppt/slides/slide16.xml?ContentType=application/vnd.openxmlformats-officedocument.presentationml.slide+xml">
        <DigestMethod Algorithm="http://www.w3.org/2000/09/xmldsig#sha1"/>
        <DigestValue>au8BgMNVAChzIBc130AWGuxKux4=</DigestValue>
      </Reference>
      <Reference URI="/ppt/slides/slide17.xml?ContentType=application/vnd.openxmlformats-officedocument.presentationml.slide+xml">
        <DigestMethod Algorithm="http://www.w3.org/2000/09/xmldsig#sha1"/>
        <DigestValue>ViRuxM3fS0eOSMJNo+4tuf7oHSg=</DigestValue>
      </Reference>
      <Reference URI="/ppt/slides/slide18.xml?ContentType=application/vnd.openxmlformats-officedocument.presentationml.slide+xml">
        <DigestMethod Algorithm="http://www.w3.org/2000/09/xmldsig#sha1"/>
        <DigestValue>Pi3fMb8u0aPKEoyyYwhmwqtwKnA=</DigestValue>
      </Reference>
      <Reference URI="/ppt/slides/slide19.xml?ContentType=application/vnd.openxmlformats-officedocument.presentationml.slide+xml">
        <DigestMethod Algorithm="http://www.w3.org/2000/09/xmldsig#sha1"/>
        <DigestValue>rEu0q4thnTDIyb18slA0vH24xBM=</DigestValue>
      </Reference>
      <Reference URI="/ppt/slides/slide2.xml?ContentType=application/vnd.openxmlformats-officedocument.presentationml.slide+xml">
        <DigestMethod Algorithm="http://www.w3.org/2000/09/xmldsig#sha1"/>
        <DigestValue>Pg3Su3KNq8oEyUkGCOt4wdQQu0w=</DigestValue>
      </Reference>
      <Reference URI="/ppt/slides/slide20.xml?ContentType=application/vnd.openxmlformats-officedocument.presentationml.slide+xml">
        <DigestMethod Algorithm="http://www.w3.org/2000/09/xmldsig#sha1"/>
        <DigestValue>v6uAgcHHQwcnqvkP6ypIDmfLIPo=</DigestValue>
      </Reference>
      <Reference URI="/ppt/slides/slide21.xml?ContentType=application/vnd.openxmlformats-officedocument.presentationml.slide+xml">
        <DigestMethod Algorithm="http://www.w3.org/2000/09/xmldsig#sha1"/>
        <DigestValue>E0er6YWYoAbvNC85iQ/p1zmxyqs=</DigestValue>
      </Reference>
      <Reference URI="/ppt/slides/slide22.xml?ContentType=application/vnd.openxmlformats-officedocument.presentationml.slide+xml">
        <DigestMethod Algorithm="http://www.w3.org/2000/09/xmldsig#sha1"/>
        <DigestValue>Nruzcq2oGx/eLKjrRn7vVuaYciQ=</DigestValue>
      </Reference>
      <Reference URI="/ppt/slides/slide23.xml?ContentType=application/vnd.openxmlformats-officedocument.presentationml.slide+xml">
        <DigestMethod Algorithm="http://www.w3.org/2000/09/xmldsig#sha1"/>
        <DigestValue>IzThgLVzWOwd7Hq36yHfIKVR/wo=</DigestValue>
      </Reference>
      <Reference URI="/ppt/slides/slide3.xml?ContentType=application/vnd.openxmlformats-officedocument.presentationml.slide+xml">
        <DigestMethod Algorithm="http://www.w3.org/2000/09/xmldsig#sha1"/>
        <DigestValue>M1pFGl5G8SNUJcaEtfmFJqvhM5A=</DigestValue>
      </Reference>
      <Reference URI="/ppt/slides/slide4.xml?ContentType=application/vnd.openxmlformats-officedocument.presentationml.slide+xml">
        <DigestMethod Algorithm="http://www.w3.org/2000/09/xmldsig#sha1"/>
        <DigestValue>5g+LgyQ0PsaPeHdHbYqvEmQOEOE=</DigestValue>
      </Reference>
      <Reference URI="/ppt/slides/slide5.xml?ContentType=application/vnd.openxmlformats-officedocument.presentationml.slide+xml">
        <DigestMethod Algorithm="http://www.w3.org/2000/09/xmldsig#sha1"/>
        <DigestValue>dHFHCxcFYnhv0uFpTW1Li9SK9EE=</DigestValue>
      </Reference>
      <Reference URI="/ppt/slides/slide6.xml?ContentType=application/vnd.openxmlformats-officedocument.presentationml.slide+xml">
        <DigestMethod Algorithm="http://www.w3.org/2000/09/xmldsig#sha1"/>
        <DigestValue>PPgyu7XNntUq5yyyQZlV8kh694Y=</DigestValue>
      </Reference>
      <Reference URI="/ppt/slides/slide7.xml?ContentType=application/vnd.openxmlformats-officedocument.presentationml.slide+xml">
        <DigestMethod Algorithm="http://www.w3.org/2000/09/xmldsig#sha1"/>
        <DigestValue>25ivgzbP9x5shlti/sgtJtHB2h8=</DigestValue>
      </Reference>
      <Reference URI="/ppt/slides/slide8.xml?ContentType=application/vnd.openxmlformats-officedocument.presentationml.slide+xml">
        <DigestMethod Algorithm="http://www.w3.org/2000/09/xmldsig#sha1"/>
        <DigestValue>CeU0mTGz80f3VbSWgEr9VCwr4Ng=</DigestValue>
      </Reference>
      <Reference URI="/ppt/slides/slide9.xml?ContentType=application/vnd.openxmlformats-officedocument.presentationml.slide+xml">
        <DigestMethod Algorithm="http://www.w3.org/2000/09/xmldsig#sha1"/>
        <DigestValue>rK8i45kuF+2GTvPz8Col6gRozbM=</DigestValue>
      </Reference>
      <Reference URI="/ppt/tableStyles.xml?ContentType=application/vnd.openxmlformats-officedocument.presentationml.tableStyles+xml">
        <DigestMethod Algorithm="http://www.w3.org/2000/09/xmldsig#sha1"/>
        <DigestValue>Sb/RPtAhmbAEvwoBmllvEndY2SY=</DigestValue>
      </Reference>
      <Reference URI="/ppt/theme/theme1.xml?ContentType=application/vnd.openxmlformats-officedocument.theme+xml">
        <DigestMethod Algorithm="http://www.w3.org/2000/09/xmldsig#sha1"/>
        <DigestValue>4jSCbrOTSpxBVuzQhwFZptzEQ1s=</DigestValue>
      </Reference>
    </Manifest>
    <SignatureProperties>
      <SignatureProperty Id="idSignatureTime" Target="#idPackageSignature">
        <mdssi:SignatureTime>
          <mdssi:Format>YYYY-MM-DDThh:mm:ssTZD</mdssi:Format>
          <mdssi:Value>2020-03-01T12:58:43Z</mdssi:Value>
        </mdssi:SignatureTime>
      </SignatureProperty>
    </SignatureProperties>
  </Object>
  <Object Id="idOfficeObject">
    <SignatureProperties>
      <SignatureProperty Id="idOfficeV1Details" Target="#idPackageSignature">
        <SignatureInfoV1 xmlns="http://schemas.microsoft.com/office/2006/digsig">
          <SetupID/>
          <SignatureText/>
          <SignatureImage/>
          <SignatureComments>Защитить право собственности</SignatureComments>
          <WindowsVersion>6.1</WindowsVersion>
          <OfficeVersion>12.0</OfficeVersion>
          <ApplicationVersion>12.0</ApplicationVersion>
          <Monitors>1</Monitors>
          <HorizontalResolution>1366</HorizontalResolution>
          <VerticalResolution>768</VerticalResolution>
          <ColorDepth>32</ColorDepth>
          <SignatureProviderId>{00000000-0000-0000-0000-000000000000}</SignatureProviderId>
          <SignatureProviderUrl/>
          <SignatureProviderDetails>9</SignatureProviderDetails>
          <ManifestHashAlgorithm>http://www.w3.org/2000/09/xmldsig#sha1</ManifestHashAlgorithm>
          <SignatureType>1</SignatureType>
        </SignatureInfoV1>
      </SignatureProperty>
    </SignatureProperties>
  </Object>
</Signatur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1172</Words>
  <Application>Microsoft Office PowerPoint</Application>
  <PresentationFormat>Экран (4:3)</PresentationFormat>
  <Paragraphs>147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78</cp:revision>
  <dcterms:created xsi:type="dcterms:W3CDTF">2018-10-24T06:59:40Z</dcterms:created>
  <dcterms:modified xsi:type="dcterms:W3CDTF">2020-03-01T12:57:55Z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