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1" r:id="rId3"/>
    <p:sldId id="256" r:id="rId4"/>
    <p:sldId id="272" r:id="rId5"/>
    <p:sldId id="258" r:id="rId6"/>
    <p:sldId id="259" r:id="rId7"/>
    <p:sldId id="273" r:id="rId8"/>
    <p:sldId id="274" r:id="rId9"/>
    <p:sldId id="275" r:id="rId10"/>
    <p:sldId id="262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6FFA5-8B3E-4B36-A59B-6034DD05704C}" type="datetimeFigureOut">
              <a:rPr lang="uk-UA" smtClean="0"/>
              <a:pPr/>
              <a:t>19.02.2013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8A514-9A31-4C89-B1B4-96C86B2F52A2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6" Type="http://schemas.microsoft.com/office/2007/relationships/hdphoto" Target="../media/hdphoto1.wdp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microsoft.com/office/2007/relationships/media" Target="../media/media1.mp3"/><Relationship Id="rId9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66"/>
            </a:solidFill>
          </a:ln>
        </p:spPr>
        <p:txBody>
          <a:bodyPr>
            <a:normAutofit fontScale="90000"/>
          </a:bodyPr>
          <a:lstStyle/>
          <a:p>
            <a:r>
              <a:rPr lang="uk-UA" sz="11500" smtClean="0">
                <a:solidFill>
                  <a:srgbClr val="FF0066"/>
                </a:solidFill>
              </a:rPr>
              <a:t/>
            </a:r>
            <a:br>
              <a:rPr lang="uk-UA" sz="11500" smtClean="0">
                <a:solidFill>
                  <a:srgbClr val="FF0066"/>
                </a:solidFill>
              </a:rPr>
            </a:br>
            <a:r>
              <a:rPr lang="uk-UA" sz="11500" smtClean="0">
                <a:solidFill>
                  <a:srgbClr val="FF0066"/>
                </a:solidFill>
              </a:rPr>
              <a:t>Урок читання</a:t>
            </a:r>
          </a:p>
        </p:txBody>
      </p:sp>
      <p:sp>
        <p:nvSpPr>
          <p:cNvPr id="205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  <a:p>
            <a:endParaRPr lang="uk-UA" smtClean="0"/>
          </a:p>
          <a:p>
            <a:endParaRPr lang="uk-UA" smtClean="0"/>
          </a:p>
          <a:p>
            <a:endParaRPr lang="uk-UA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532196" y="2967335"/>
            <a:ext cx="6079613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>
              <a:defRPr/>
            </a:pP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 2 –</a:t>
            </a:r>
            <a:r>
              <a:rPr lang="ru-RU" sz="7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</a:t>
            </a:r>
            <a:r>
              <a:rPr lang="ru-RU" sz="7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7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класі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6745"/>
            <a:ext cx="42946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</a:rPr>
              <a:t>2. Слухання казки.</a:t>
            </a: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9867" y="1024982"/>
            <a:ext cx="2381018" cy="898178"/>
          </a:xfrm>
          <a:prstGeom prst="rect">
            <a:avLst/>
          </a:prstGeom>
        </p:spPr>
      </p:pic>
      <p:pic>
        <p:nvPicPr>
          <p:cNvPr id="5" name="096_pro divchynku natalochku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23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5316" y="437964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1367" y="1888006"/>
            <a:ext cx="3636569" cy="259075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1379" y="4725144"/>
            <a:ext cx="1702052" cy="16503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92101" y="974631"/>
            <a:ext cx="2754388" cy="247570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4731" y="4149080"/>
            <a:ext cx="2152451" cy="2007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1925" y="1051752"/>
            <a:ext cx="2779049" cy="4957824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077864" y="6159842"/>
            <a:ext cx="67941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dirty="0" smtClean="0"/>
              <a:t>— Чи правильне припущення ви зробили</a:t>
            </a:r>
            <a:r>
              <a:rPr lang="uk-UA" dirty="0" smtClean="0"/>
              <a:t>?</a:t>
            </a:r>
            <a:endParaRPr lang="uk-UA" dirty="0"/>
          </a:p>
        </p:txBody>
      </p:sp>
      <p:pic>
        <p:nvPicPr>
          <p:cNvPr id="11" name="096_pro divchynku natalochku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-23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60032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89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8228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1822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6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 r="-53" b="-38"/>
          <a:stretch>
            <a:fillRect/>
          </a:stretch>
        </p:blipFill>
        <p:spPr>
          <a:xfrm>
            <a:off x="566738" y="3746500"/>
            <a:ext cx="3024187" cy="2860675"/>
          </a:xfrm>
        </p:spPr>
      </p:pic>
      <p:pic>
        <p:nvPicPr>
          <p:cNvPr id="12291" name="Рисунок 4"/>
          <p:cNvPicPr>
            <a:picLocks noChangeAspect="1"/>
          </p:cNvPicPr>
          <p:nvPr/>
        </p:nvPicPr>
        <p:blipFill>
          <a:blip r:embed="rId3" cstate="print"/>
          <a:srcRect r="50" b="29"/>
          <a:stretch>
            <a:fillRect/>
          </a:stretch>
        </p:blipFill>
        <p:spPr bwMode="auto">
          <a:xfrm>
            <a:off x="525463" y="333375"/>
            <a:ext cx="3106737" cy="298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5"/>
          <p:cNvPicPr>
            <a:picLocks noChangeAspect="1"/>
          </p:cNvPicPr>
          <p:nvPr/>
        </p:nvPicPr>
        <p:blipFill>
          <a:blip r:embed="rId4" cstate="print"/>
          <a:srcRect l="6041" t="10780" r="2748" b="4927"/>
          <a:stretch>
            <a:fillRect/>
          </a:stretch>
        </p:blipFill>
        <p:spPr bwMode="auto">
          <a:xfrm>
            <a:off x="5508625" y="358775"/>
            <a:ext cx="3024188" cy="287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Рисунок 6"/>
          <p:cNvPicPr>
            <a:picLocks noChangeAspect="1"/>
          </p:cNvPicPr>
          <p:nvPr/>
        </p:nvPicPr>
        <p:blipFill>
          <a:blip r:embed="rId5" cstate="print"/>
          <a:srcRect l="5222" t="12543" r="9065" b="4485"/>
          <a:stretch>
            <a:fillRect/>
          </a:stretch>
        </p:blipFill>
        <p:spPr bwMode="auto">
          <a:xfrm>
            <a:off x="5508625" y="3644900"/>
            <a:ext cx="302418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2819400"/>
            <a:ext cx="6400800" cy="1752600"/>
          </a:xfrm>
        </p:spPr>
        <p:txBody>
          <a:bodyPr/>
          <a:lstStyle/>
          <a:p>
            <a:pPr marL="0" indent="0" algn="ctr" eaLnBrk="1" hangingPunct="1">
              <a:buClr>
                <a:schemeClr val="accent1"/>
              </a:buClr>
              <a:buSzPct val="85000"/>
              <a:buFont typeface="Wingdings 2" pitchFamily="18" charset="2"/>
              <a:buNone/>
            </a:pPr>
            <a:endParaRPr lang="uk-UA" sz="1600" b="1" smtClean="0">
              <a:solidFill>
                <a:schemeClr val="tx2"/>
              </a:solidFill>
              <a:latin typeface="Georgia" pitchFamily="18" charset="0"/>
            </a:endParaRPr>
          </a:p>
        </p:txBody>
      </p:sp>
      <p:sp>
        <p:nvSpPr>
          <p:cNvPr id="3075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08000" y="260350"/>
            <a:ext cx="7772400" cy="1470025"/>
          </a:xfrm>
        </p:spPr>
        <p:txBody>
          <a:bodyPr anchor="b"/>
          <a:lstStyle/>
          <a:p>
            <a:pPr eaLnBrk="1" hangingPunct="1"/>
            <a:r>
              <a:rPr lang="uk-UA" sz="8000" smtClean="0">
                <a:solidFill>
                  <a:schemeClr val="accent1"/>
                </a:solidFill>
                <a:latin typeface="Georgia" pitchFamily="18" charset="0"/>
              </a:rPr>
              <a:t>Ребус</a:t>
            </a:r>
            <a:endParaRPr lang="ru-RU" sz="8000" smtClean="0">
              <a:solidFill>
                <a:schemeClr val="accent1"/>
              </a:solidFill>
              <a:latin typeface="Georgia" pitchFamily="18" charset="0"/>
            </a:endParaRPr>
          </a:p>
        </p:txBody>
      </p:sp>
      <p:pic>
        <p:nvPicPr>
          <p:cNvPr id="3076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44675"/>
            <a:ext cx="87249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64608"/>
            <a:ext cx="4578369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І. Мовна розминка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7884" y="1340768"/>
            <a:ext cx="55788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</a:rPr>
              <a:t>1. Фонетична зарядка. </a:t>
            </a:r>
          </a:p>
          <a:p>
            <a:r>
              <a:rPr lang="uk-UA" sz="2400" dirty="0" smtClean="0"/>
              <a:t> </a:t>
            </a:r>
            <a:r>
              <a:rPr lang="uk-UA" sz="4000" b="1" i="1" dirty="0" smtClean="0"/>
              <a:t>Тигреня мале ричить, </a:t>
            </a:r>
          </a:p>
          <a:p>
            <a:r>
              <a:rPr lang="uk-UA" sz="4000" b="1" i="1" dirty="0" smtClean="0"/>
              <a:t> Яку букву воно вчить?</a:t>
            </a:r>
            <a:endParaRPr lang="uk-UA" sz="4000" b="1" i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5652120" y="1076471"/>
            <a:ext cx="3186194" cy="2021842"/>
            <a:chOff x="4716016" y="1070051"/>
            <a:chExt cx="3948742" cy="2652598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012160" y="1070051"/>
              <a:ext cx="2652598" cy="2652598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16016" y="1700807"/>
              <a:ext cx="1503269" cy="1831255"/>
            </a:xfrm>
            <a:prstGeom prst="rect">
              <a:avLst/>
            </a:prstGeom>
          </p:spPr>
        </p:pic>
      </p:grpSp>
      <p:sp>
        <p:nvSpPr>
          <p:cNvPr id="7" name="Прямоугольник 6"/>
          <p:cNvSpPr/>
          <p:nvPr/>
        </p:nvSpPr>
        <p:spPr>
          <a:xfrm>
            <a:off x="323528" y="3356992"/>
            <a:ext cx="58326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00FF"/>
                </a:solidFill>
              </a:rPr>
              <a:t>2. Мовна загадка. </a:t>
            </a:r>
          </a:p>
          <a:p>
            <a:r>
              <a:rPr lang="uk-UA" sz="4000" dirty="0" smtClean="0"/>
              <a:t> </a:t>
            </a:r>
            <a:r>
              <a:rPr lang="uk-UA" sz="4000" b="1" i="1" dirty="0" smtClean="0"/>
              <a:t>Чого нема у воді, а є в морі, річці, озері?</a:t>
            </a:r>
            <a:r>
              <a:rPr lang="uk-UA" sz="4000" b="1" dirty="0" smtClean="0"/>
              <a:t> </a:t>
            </a:r>
            <a:endParaRPr lang="uk-UA" sz="4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71197" y="5295984"/>
            <a:ext cx="27618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Звук </a:t>
            </a:r>
            <a:r>
              <a:rPr lang="uk-UA" sz="6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[р</a:t>
            </a:r>
            <a:r>
              <a:rPr lang="uk-UA" sz="6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]</a:t>
            </a:r>
            <a:endParaRPr lang="uk-UA" sz="6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68313" y="1290638"/>
            <a:ext cx="83518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7200" b="1" i="1">
                <a:latin typeface="Calibri" pitchFamily="34" charset="0"/>
              </a:rPr>
              <a:t>Рибка плаває,гуляє,</a:t>
            </a:r>
          </a:p>
          <a:p>
            <a:r>
              <a:rPr lang="uk-UA" sz="7200" b="1" i="1">
                <a:latin typeface="Calibri" pitchFamily="34" charset="0"/>
              </a:rPr>
              <a:t> рак на неї погладає</a:t>
            </a:r>
          </a:p>
        </p:txBody>
      </p:sp>
      <p:sp>
        <p:nvSpPr>
          <p:cNvPr id="5123" name="Прямоугольник 2"/>
          <p:cNvSpPr>
            <a:spLocks noChangeArrowheads="1"/>
          </p:cNvSpPr>
          <p:nvPr/>
        </p:nvSpPr>
        <p:spPr bwMode="auto">
          <a:xfrm>
            <a:off x="828675" y="620713"/>
            <a:ext cx="3489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rgbClr val="0000FF"/>
                </a:solidFill>
                <a:latin typeface="Calibri" pitchFamily="34" charset="0"/>
              </a:rPr>
              <a:t>3. Скоромовка</a:t>
            </a:r>
            <a:r>
              <a:rPr lang="uk-UA" sz="2000">
                <a:latin typeface="Calibri" pitchFamily="34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3546475"/>
            <a:ext cx="2463800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Прямоугольник 4"/>
          <p:cNvSpPr>
            <a:spLocks noChangeArrowheads="1"/>
          </p:cNvSpPr>
          <p:nvPr/>
        </p:nvSpPr>
        <p:spPr bwMode="auto">
          <a:xfrm>
            <a:off x="511175" y="3644900"/>
            <a:ext cx="7921625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-</a:t>
            </a:r>
            <a:r>
              <a:rPr lang="uk-UA">
                <a:latin typeface="Calibri" pitchFamily="34" charset="0"/>
              </a:rPr>
              <a:t> </a:t>
            </a:r>
            <a:r>
              <a:rPr lang="uk-UA" sz="2800">
                <a:latin typeface="Calibri" pitchFamily="34" charset="0"/>
              </a:rPr>
              <a:t>Потренуйтеся читати  скоромовку з різною інтонацією:</a:t>
            </a:r>
          </a:p>
          <a:p>
            <a:r>
              <a:rPr lang="uk-UA" sz="2800">
                <a:latin typeface="Calibri" pitchFamily="34" charset="0"/>
              </a:rPr>
              <a:t>- здивовано;</a:t>
            </a:r>
          </a:p>
          <a:p>
            <a:r>
              <a:rPr lang="uk-UA" sz="2800">
                <a:latin typeface="Calibri" pitchFamily="34" charset="0"/>
              </a:rPr>
              <a:t>- радісно;</a:t>
            </a:r>
          </a:p>
          <a:p>
            <a:r>
              <a:rPr lang="uk-UA" sz="2800">
                <a:latin typeface="Calibri" pitchFamily="34" charset="0"/>
              </a:rPr>
              <a:t>- із запитанням;</a:t>
            </a:r>
          </a:p>
          <a:p>
            <a:r>
              <a:rPr lang="uk-UA" sz="2800">
                <a:latin typeface="Calibri" pitchFamily="34" charset="0"/>
              </a:rPr>
              <a:t>- сумно.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04664"/>
            <a:ext cx="37612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0000FF"/>
                </a:solidFill>
              </a:rPr>
              <a:t>4. </a:t>
            </a:r>
            <a:r>
              <a:rPr lang="uk-UA" sz="4000" b="1" dirty="0" err="1">
                <a:solidFill>
                  <a:srgbClr val="0000FF"/>
                </a:solidFill>
              </a:rPr>
              <a:t>Розчитування</a:t>
            </a:r>
            <a:endParaRPr lang="uk-UA" sz="4000" b="1" dirty="0">
              <a:solidFill>
                <a:srgbClr val="0000FF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98194587"/>
              </p:ext>
            </p:extLst>
          </p:nvPr>
        </p:nvGraphicFramePr>
        <p:xfrm>
          <a:off x="1547664" y="1412776"/>
          <a:ext cx="5920105" cy="43891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032000"/>
                <a:gridCol w="2032000"/>
                <a:gridCol w="18561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0000FF"/>
                          </a:solidFill>
                        </a:rPr>
                        <a:t>РА</a:t>
                      </a:r>
                      <a:endParaRPr lang="uk-UA" sz="66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0000FF"/>
                          </a:solidFill>
                        </a:rPr>
                        <a:t>АР</a:t>
                      </a:r>
                      <a:endParaRPr lang="uk-UA" sz="66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dirty="0" smtClean="0">
                          <a:solidFill>
                            <a:srgbClr val="0000FF"/>
                          </a:solidFill>
                        </a:rPr>
                        <a:t>КРО</a:t>
                      </a:r>
                      <a:endParaRPr lang="uk-UA" sz="66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РУ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УР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СКР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РИ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ИР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ВЗР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РІ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ІР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6600" b="1" dirty="0" smtClean="0">
                          <a:solidFill>
                            <a:srgbClr val="0000FF"/>
                          </a:solidFill>
                        </a:rPr>
                        <a:t>ДРЕ</a:t>
                      </a:r>
                      <a:endParaRPr lang="uk-UA" sz="6600" b="1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2636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04664"/>
            <a:ext cx="43933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0000FF"/>
                </a:solidFill>
              </a:rPr>
              <a:t>4. </a:t>
            </a:r>
            <a:r>
              <a:rPr lang="uk-UA" sz="4000" b="1" dirty="0" smtClean="0">
                <a:solidFill>
                  <a:srgbClr val="0000FF"/>
                </a:solidFill>
              </a:rPr>
              <a:t>Гра «Блискавка»</a:t>
            </a:r>
            <a:endParaRPr lang="uk-UA" sz="4000" b="1" dirty="0">
              <a:solidFill>
                <a:srgbClr val="00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76329" y="2564904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СВІЧКА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00107" y="2566119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ПІЧКА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00107" y="2566119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НІЧКА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54082" y="2566119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РІПКА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00107" y="2708920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РУЧКА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80273" y="2577987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РІЧКА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2589855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i="1" dirty="0" smtClean="0">
                <a:solidFill>
                  <a:srgbClr val="0000FF"/>
                </a:solidFill>
              </a:rPr>
              <a:t>РИБКА</a:t>
            </a:r>
            <a:endParaRPr lang="uk-UA" sz="7200" i="1" dirty="0">
              <a:solidFill>
                <a:srgbClr val="0000FF"/>
              </a:solidFill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5079" y="320462"/>
            <a:ext cx="2226410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8272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42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76475" y="115888"/>
            <a:ext cx="4506913" cy="1871662"/>
          </a:xfrm>
        </p:spPr>
      </p:pic>
      <p:pic>
        <p:nvPicPr>
          <p:cNvPr id="819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1950" y="2060575"/>
            <a:ext cx="5795963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075" y="4941888"/>
            <a:ext cx="25685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Рисунок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675" y="4941888"/>
            <a:ext cx="3084513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Рисунок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67438" y="4973638"/>
            <a:ext cx="2520950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515942"/>
            <a:ext cx="7599645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II. 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Повідомлення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теми і мети уроку</a:t>
            </a:r>
            <a:endParaRPr lang="uk-UA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323528" y="1340768"/>
            <a:ext cx="5580063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 dirty="0" err="1">
                <a:solidFill>
                  <a:srgbClr val="0070C0"/>
                </a:solidFill>
                <a:latin typeface="Calibri" pitchFamily="34" charset="0"/>
              </a:rPr>
              <a:t>МиколаТрублаїні</a:t>
            </a:r>
            <a:endParaRPr lang="uk-UA" sz="3600" b="1" dirty="0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uk-UA" sz="2800" b="1" dirty="0">
                <a:latin typeface="Calibri" pitchFamily="34" charset="0"/>
              </a:rPr>
              <a:t>(</a:t>
            </a:r>
            <a:r>
              <a:rPr lang="uk-UA" sz="2800" b="1" dirty="0" err="1">
                <a:latin typeface="Calibri" pitchFamily="34" charset="0"/>
              </a:rPr>
              <a:t>Трублаєвський</a:t>
            </a:r>
            <a:r>
              <a:rPr lang="uk-UA" sz="2800" b="1" dirty="0">
                <a:latin typeface="Calibri" pitchFamily="34" charset="0"/>
              </a:rPr>
              <a:t> Микола Петрович)</a:t>
            </a:r>
          </a:p>
          <a:p>
            <a:pPr algn="ctr"/>
            <a:r>
              <a:rPr lang="uk-UA" sz="2800" b="1" dirty="0">
                <a:latin typeface="Calibri" pitchFamily="34" charset="0"/>
              </a:rPr>
              <a:t>(25 квітня 1907 – 5 жовтня 1941)</a:t>
            </a:r>
          </a:p>
          <a:p>
            <a:r>
              <a:rPr lang="uk-UA" sz="2800" dirty="0">
                <a:latin typeface="Calibri" pitchFamily="34" charset="0"/>
              </a:rPr>
              <a:t>Український письменник.</a:t>
            </a:r>
          </a:p>
          <a:p>
            <a:r>
              <a:rPr lang="uk-UA" sz="2800" dirty="0">
                <a:latin typeface="Calibri" pitchFamily="34" charset="0"/>
              </a:rPr>
              <a:t>Народився у селі Вільшанка на Поділлі.</a:t>
            </a:r>
          </a:p>
          <a:p>
            <a:r>
              <a:rPr lang="uk-UA" sz="2800" b="1" u="sng" dirty="0">
                <a:solidFill>
                  <a:srgbClr val="FF0000"/>
                </a:solidFill>
                <a:latin typeface="Calibri" pitchFamily="34" charset="0"/>
              </a:rPr>
              <a:t>Написав твори:</a:t>
            </a:r>
          </a:p>
          <a:p>
            <a:pPr>
              <a:buFont typeface="Wingdings" pitchFamily="2" charset="2"/>
              <a:buChar char="v"/>
            </a:pPr>
            <a:r>
              <a:rPr lang="uk-UA" sz="2000" dirty="0" err="1">
                <a:latin typeface="Calibri" pitchFamily="34" charset="0"/>
              </a:rPr>
              <a:t>“Шхуна</a:t>
            </a:r>
            <a:r>
              <a:rPr lang="uk-UA" sz="2000" dirty="0">
                <a:latin typeface="Calibri" pitchFamily="34" charset="0"/>
              </a:rPr>
              <a:t>  </a:t>
            </a:r>
            <a:r>
              <a:rPr lang="uk-UA" sz="2000" dirty="0" err="1">
                <a:latin typeface="Calibri" pitchFamily="34" charset="0"/>
              </a:rPr>
              <a:t>“Колумб”</a:t>
            </a:r>
            <a:r>
              <a:rPr lang="uk-UA" sz="2000" dirty="0">
                <a:latin typeface="Calibri" pitchFamily="34" charset="0"/>
              </a:rPr>
              <a:t> ,повість 1940</a:t>
            </a:r>
          </a:p>
          <a:p>
            <a:pPr>
              <a:buFont typeface="Wingdings" pitchFamily="2" charset="2"/>
              <a:buChar char="v"/>
            </a:pPr>
            <a:r>
              <a:rPr lang="uk-UA" sz="2000" dirty="0" err="1">
                <a:latin typeface="Calibri" pitchFamily="34" charset="0"/>
              </a:rPr>
              <a:t>“Оповідання</a:t>
            </a:r>
            <a:r>
              <a:rPr lang="uk-UA" sz="2000" dirty="0">
                <a:latin typeface="Calibri" pitchFamily="34" charset="0"/>
              </a:rPr>
              <a:t> про далеку </a:t>
            </a:r>
            <a:r>
              <a:rPr lang="uk-UA" sz="2000" dirty="0" err="1">
                <a:latin typeface="Calibri" pitchFamily="34" charset="0"/>
              </a:rPr>
              <a:t>Північ”</a:t>
            </a:r>
            <a:r>
              <a:rPr lang="uk-UA" sz="2000" dirty="0">
                <a:latin typeface="Calibri" pitchFamily="34" charset="0"/>
              </a:rPr>
              <a:t> ,збірка 1959</a:t>
            </a:r>
          </a:p>
          <a:p>
            <a:pPr>
              <a:buFont typeface="Wingdings" pitchFamily="2" charset="2"/>
              <a:buChar char="v"/>
            </a:pPr>
            <a:r>
              <a:rPr lang="uk-UA" sz="2000" dirty="0" err="1">
                <a:latin typeface="Calibri" pitchFamily="34" charset="0"/>
              </a:rPr>
              <a:t>“Крила</a:t>
            </a:r>
            <a:r>
              <a:rPr lang="uk-UA" sz="2000" dirty="0">
                <a:latin typeface="Calibri" pitchFamily="34" charset="0"/>
              </a:rPr>
              <a:t> рожевої </a:t>
            </a:r>
            <a:r>
              <a:rPr lang="uk-UA" sz="2000" dirty="0" err="1">
                <a:latin typeface="Calibri" pitchFamily="34" charset="0"/>
              </a:rPr>
              <a:t>чайки”</a:t>
            </a:r>
            <a:r>
              <a:rPr lang="uk-UA" sz="2000" dirty="0">
                <a:latin typeface="Calibri" pitchFamily="34" charset="0"/>
              </a:rPr>
              <a:t>, збірка 1972</a:t>
            </a:r>
          </a:p>
          <a:p>
            <a:pPr>
              <a:buFont typeface="Wingdings" pitchFamily="2" charset="2"/>
              <a:buChar char="v"/>
            </a:pPr>
            <a:r>
              <a:rPr lang="uk-UA" sz="2000" dirty="0" err="1">
                <a:latin typeface="Calibri" pitchFamily="34" charset="0"/>
              </a:rPr>
              <a:t>“Пустуни</a:t>
            </a:r>
            <a:r>
              <a:rPr lang="uk-UA" sz="2000" dirty="0">
                <a:latin typeface="Calibri" pitchFamily="34" charset="0"/>
              </a:rPr>
              <a:t> на </a:t>
            </a:r>
            <a:r>
              <a:rPr lang="uk-UA" sz="2000" dirty="0" err="1">
                <a:latin typeface="Calibri" pitchFamily="34" charset="0"/>
              </a:rPr>
              <a:t>пароплаві”</a:t>
            </a:r>
            <a:r>
              <a:rPr lang="uk-UA" sz="2000" dirty="0">
                <a:latin typeface="Calibri" pitchFamily="34" charset="0"/>
              </a:rPr>
              <a:t>,збірка 1979</a:t>
            </a:r>
          </a:p>
          <a:p>
            <a:r>
              <a:rPr lang="uk-UA" sz="2000" dirty="0">
                <a:latin typeface="Calibri" pitchFamily="34" charset="0"/>
              </a:rPr>
              <a:t>Та багато інших цікавих повістей та оповідань.</a:t>
            </a:r>
          </a:p>
        </p:txBody>
      </p:sp>
      <p:sp>
        <p:nvSpPr>
          <p:cNvPr id="9220" name="Прямоугольник 5"/>
          <p:cNvSpPr>
            <a:spLocks noChangeArrowheads="1"/>
          </p:cNvSpPr>
          <p:nvPr/>
        </p:nvSpPr>
        <p:spPr bwMode="auto">
          <a:xfrm>
            <a:off x="6156325" y="5873750"/>
            <a:ext cx="2154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000" b="1">
                <a:solidFill>
                  <a:srgbClr val="0000FF"/>
                </a:solidFill>
                <a:latin typeface="Calibri" pitchFamily="34" charset="0"/>
              </a:rPr>
              <a:t>Микола Трублаїні</a:t>
            </a:r>
            <a:endParaRPr lang="uk-UA" sz="2000">
              <a:solidFill>
                <a:srgbClr val="0000FF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1556792"/>
            <a:ext cx="2906712" cy="4316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268288" y="1484313"/>
            <a:ext cx="77771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>
                <a:latin typeface="Calibri" pitchFamily="34" charset="0"/>
              </a:rPr>
              <a:t>— </a:t>
            </a:r>
            <a:r>
              <a:rPr lang="uk-UA" sz="3200">
                <a:latin typeface="Calibri" pitchFamily="34" charset="0"/>
              </a:rPr>
              <a:t>Прочитайте назву казки. Як ви думаєте, про кого у ній йдеться?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495300" y="981075"/>
            <a:ext cx="5541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>
                <a:solidFill>
                  <a:srgbClr val="0000FF"/>
                </a:solidFill>
                <a:latin typeface="Calibri" pitchFamily="34" charset="0"/>
              </a:rPr>
              <a:t>1. «Читацький прогноз»</a:t>
            </a:r>
            <a:endParaRPr lang="uk-UA" sz="2000">
              <a:latin typeface="Calibri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775" y="2492375"/>
            <a:ext cx="3154363" cy="41767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75656" y="332656"/>
            <a:ext cx="5361148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IIІ. Робота над </a:t>
            </a:r>
            <a:r>
              <a:rPr lang="ru-RU" sz="4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казкою</a:t>
            </a: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.</a:t>
            </a:r>
            <a:endParaRPr lang="uk-UA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226</Words>
  <Application>Microsoft Office PowerPoint</Application>
  <PresentationFormat>Экран (4:3)</PresentationFormat>
  <Paragraphs>60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Урок читання</vt:lpstr>
      <vt:lpstr>Ребус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comp</cp:lastModifiedBy>
  <cp:revision>19</cp:revision>
  <dcterms:created xsi:type="dcterms:W3CDTF">2011-10-20T16:50:11Z</dcterms:created>
  <dcterms:modified xsi:type="dcterms:W3CDTF">2013-02-19T16:35:36Z</dcterms:modified>
</cp:coreProperties>
</file>