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7" r:id="rId3"/>
    <p:sldId id="260" r:id="rId4"/>
    <p:sldId id="256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3" d="100"/>
          <a:sy n="93" d="100"/>
        </p:scale>
        <p:origin x="-1566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0D797-ABBF-4E33-A194-B7D5D23622C4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241-2367-4D17-8821-FCBAF0359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0D797-ABBF-4E33-A194-B7D5D23622C4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241-2367-4D17-8821-FCBAF0359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0D797-ABBF-4E33-A194-B7D5D23622C4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241-2367-4D17-8821-FCBAF0359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0D797-ABBF-4E33-A194-B7D5D23622C4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241-2367-4D17-8821-FCBAF0359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0D797-ABBF-4E33-A194-B7D5D23622C4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241-2367-4D17-8821-FCBAF0359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0D797-ABBF-4E33-A194-B7D5D23622C4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241-2367-4D17-8821-FCBAF0359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0D797-ABBF-4E33-A194-B7D5D23622C4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241-2367-4D17-8821-FCBAF0359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0D797-ABBF-4E33-A194-B7D5D23622C4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241-2367-4D17-8821-FCBAF0359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0D797-ABBF-4E33-A194-B7D5D23622C4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241-2367-4D17-8821-FCBAF0359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0D797-ABBF-4E33-A194-B7D5D23622C4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241-2367-4D17-8821-FCBAF0359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C0D797-ABBF-4E33-A194-B7D5D23622C4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C7D241-2367-4D17-8821-FCBAF0359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C0D797-ABBF-4E33-A194-B7D5D23622C4}" type="datetimeFigureOut">
              <a:rPr lang="ru-RU" smtClean="0"/>
              <a:pPr/>
              <a:t>23.01.2014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C7D241-2367-4D17-8821-FCBAF035908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beginnerschool.ru/wp-content/uploads/2011/12/mat2.jpg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2214554"/>
            <a:ext cx="3286148" cy="392909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786314" y="2285992"/>
            <a:ext cx="3286148" cy="392909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ый треугольник 4"/>
          <p:cNvSpPr/>
          <p:nvPr/>
        </p:nvSpPr>
        <p:spPr>
          <a:xfrm>
            <a:off x="1357290" y="4143380"/>
            <a:ext cx="1485904" cy="1643074"/>
          </a:xfrm>
          <a:prstGeom prst="rt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Фигура, имеющая форму буквы L 5"/>
          <p:cNvSpPr/>
          <p:nvPr/>
        </p:nvSpPr>
        <p:spPr>
          <a:xfrm>
            <a:off x="5143504" y="3214686"/>
            <a:ext cx="1857388" cy="2500330"/>
          </a:xfrm>
          <a:prstGeom prst="corne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оловина рамки 6"/>
          <p:cNvSpPr/>
          <p:nvPr/>
        </p:nvSpPr>
        <p:spPr>
          <a:xfrm flipH="1">
            <a:off x="1785918" y="2786058"/>
            <a:ext cx="2143140" cy="2214578"/>
          </a:xfrm>
          <a:prstGeom prst="halfFrame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Прямоугольный треугольник 7"/>
          <p:cNvSpPr/>
          <p:nvPr/>
        </p:nvSpPr>
        <p:spPr>
          <a:xfrm flipH="1">
            <a:off x="6357950" y="2428868"/>
            <a:ext cx="1485904" cy="1643074"/>
          </a:xfrm>
          <a:prstGeom prst="rt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microcompany.com.ua/MChtml/pic/Art/Board/abcboards/mcabcboards_marker_kletka_O_line_small.jpg"/>
          <p:cNvPicPr>
            <a:picLocks noChangeAspect="1" noChangeArrowheads="1"/>
          </p:cNvPicPr>
          <p:nvPr/>
        </p:nvPicPr>
        <p:blipFill>
          <a:blip r:embed="rId2">
            <a:lum bright="-20000" contrast="40000"/>
          </a:blip>
          <a:srcRect l="7960" t="9869" r="7134" b="13651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44" y="285728"/>
            <a:ext cx="8001056" cy="163121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itchFamily="34" charset="0"/>
              </a:rPr>
              <a:t>Прочитати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ru-RU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itchFamily="34" charset="0"/>
              </a:rPr>
              <a:t>приклади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itchFamily="34" charset="0"/>
              </a:rPr>
              <a:t>, в </a:t>
            </a:r>
            <a:r>
              <a:rPr lang="ru-RU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itchFamily="34" charset="0"/>
              </a:rPr>
              <a:t>яких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ru-RU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itchFamily="34" charset="0"/>
              </a:rPr>
              <a:t>відповідь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ru-RU" sz="4000" b="1" dirty="0" err="1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itchFamily="34" charset="0"/>
              </a:rPr>
              <a:t>дорівнює</a:t>
            </a:r>
            <a:r>
              <a:rPr lang="ru-RU" sz="4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  <a:latin typeface="Arial Narrow" pitchFamily="34" charset="0"/>
              </a:rPr>
              <a:t> </a:t>
            </a:r>
            <a:r>
              <a:rPr lang="ru-RU" sz="60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Arial Narrow" pitchFamily="34" charset="0"/>
              </a:rPr>
              <a:t>60</a:t>
            </a:r>
            <a:endParaRPr lang="ru-RU" sz="4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00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0034" y="2000240"/>
            <a:ext cx="17145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200" b="1" dirty="0" smtClean="0">
                <a:latin typeface="Arial Narrow" pitchFamily="34" charset="0"/>
              </a:rPr>
              <a:t>30 +50</a:t>
            </a:r>
            <a:endParaRPr lang="ru-RU" sz="4200" b="1" dirty="0"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1472" y="3071810"/>
            <a:ext cx="17145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200" b="1" dirty="0" smtClean="0">
                <a:latin typeface="Arial Narrow" pitchFamily="34" charset="0"/>
              </a:rPr>
              <a:t>40 +20</a:t>
            </a:r>
            <a:endParaRPr lang="ru-RU" sz="4200" b="1" dirty="0"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86050" y="2071678"/>
            <a:ext cx="221457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200" b="1" dirty="0" smtClean="0">
                <a:latin typeface="Arial Narrow" pitchFamily="34" charset="0"/>
              </a:rPr>
              <a:t>100  -  40</a:t>
            </a:r>
            <a:endParaRPr lang="ru-RU" sz="4200" b="1" dirty="0">
              <a:latin typeface="Arial Narrow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786050" y="3071810"/>
            <a:ext cx="192882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200" b="1" dirty="0" smtClean="0">
                <a:latin typeface="Arial Narrow" pitchFamily="34" charset="0"/>
              </a:rPr>
              <a:t>   90 - 50</a:t>
            </a:r>
            <a:endParaRPr lang="ru-RU" sz="4200" b="1" dirty="0"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929322" y="2071678"/>
            <a:ext cx="17145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200" b="1" dirty="0" smtClean="0">
                <a:latin typeface="Arial Narrow" pitchFamily="34" charset="0"/>
              </a:rPr>
              <a:t>22 +32</a:t>
            </a:r>
            <a:endParaRPr lang="ru-RU" sz="4200" b="1" dirty="0"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929322" y="3071810"/>
            <a:ext cx="17145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200" b="1" dirty="0" smtClean="0">
                <a:latin typeface="Arial Narrow" pitchFamily="34" charset="0"/>
              </a:rPr>
              <a:t>78 - 18</a:t>
            </a:r>
            <a:endParaRPr lang="ru-RU" sz="4200" b="1" dirty="0"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857356" y="4143380"/>
            <a:ext cx="17145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200" b="1" dirty="0" smtClean="0">
                <a:latin typeface="Arial Narrow" pitchFamily="34" charset="0"/>
              </a:rPr>
              <a:t>60 -  0</a:t>
            </a:r>
            <a:endParaRPr lang="ru-RU" sz="4200" b="1" dirty="0">
              <a:latin typeface="Arial Narrow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857356" y="5214950"/>
            <a:ext cx="17145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200" b="1" dirty="0" smtClean="0">
                <a:latin typeface="Arial Narrow" pitchFamily="34" charset="0"/>
              </a:rPr>
              <a:t>60 + 0</a:t>
            </a:r>
            <a:endParaRPr lang="ru-RU" sz="4200" b="1" dirty="0"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572000" y="4143380"/>
            <a:ext cx="17145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200" b="1" dirty="0" smtClean="0">
                <a:latin typeface="Arial Narrow" pitchFamily="34" charset="0"/>
              </a:rPr>
              <a:t>69 +  1</a:t>
            </a:r>
            <a:endParaRPr lang="ru-RU" sz="4200" b="1" dirty="0"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0" y="5214950"/>
            <a:ext cx="171451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200" b="1" dirty="0">
                <a:latin typeface="Arial Narrow" pitchFamily="34" charset="0"/>
              </a:rPr>
              <a:t>5</a:t>
            </a:r>
            <a:r>
              <a:rPr lang="uk-UA" sz="4200" b="1" dirty="0" smtClean="0">
                <a:latin typeface="Arial Narrow" pitchFamily="34" charset="0"/>
              </a:rPr>
              <a:t>9 +  1</a:t>
            </a:r>
            <a:endParaRPr lang="ru-RU" sz="4200" b="1" dirty="0">
              <a:latin typeface="Arial Narrow" pitchFamily="34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85720" y="2214554"/>
            <a:ext cx="214314" cy="35719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Arial Narrow" pitchFamily="34" charset="0"/>
              </a:rPr>
              <a:t>1</a:t>
            </a:r>
            <a:endParaRPr lang="ru-RU" sz="28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85720" y="3286124"/>
            <a:ext cx="214314" cy="35719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Arial Narrow" pitchFamily="34" charset="0"/>
              </a:rPr>
              <a:t>2</a:t>
            </a:r>
            <a:endParaRPr lang="ru-RU" sz="28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00298" y="2214554"/>
            <a:ext cx="214314" cy="35719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Arial Narrow" pitchFamily="34" charset="0"/>
              </a:rPr>
              <a:t>3</a:t>
            </a:r>
            <a:endParaRPr lang="ru-RU" sz="28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500298" y="3214686"/>
            <a:ext cx="214314" cy="35719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Arial Narrow" pitchFamily="34" charset="0"/>
              </a:rPr>
              <a:t>4</a:t>
            </a:r>
            <a:endParaRPr lang="ru-RU" sz="28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643570" y="2214554"/>
            <a:ext cx="214314" cy="35719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Arial Narrow" pitchFamily="34" charset="0"/>
              </a:rPr>
              <a:t>5</a:t>
            </a:r>
            <a:endParaRPr lang="ru-RU" sz="28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5643570" y="3286124"/>
            <a:ext cx="214314" cy="35719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Arial Narrow" pitchFamily="34" charset="0"/>
              </a:rPr>
              <a:t>6</a:t>
            </a:r>
            <a:endParaRPr lang="ru-RU" sz="28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643042" y="4286256"/>
            <a:ext cx="214314" cy="35719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Arial Narrow" pitchFamily="34" charset="0"/>
              </a:rPr>
              <a:t>7</a:t>
            </a:r>
            <a:endParaRPr lang="ru-RU" sz="28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643042" y="5357826"/>
            <a:ext cx="214314" cy="35719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Arial Narrow" pitchFamily="34" charset="0"/>
              </a:rPr>
              <a:t>8</a:t>
            </a:r>
            <a:endParaRPr lang="ru-RU" sz="28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286248" y="4357694"/>
            <a:ext cx="214314" cy="35719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b="1" dirty="0" smtClean="0">
                <a:solidFill>
                  <a:schemeClr val="tx1"/>
                </a:solidFill>
                <a:latin typeface="Arial Narrow" pitchFamily="34" charset="0"/>
              </a:rPr>
              <a:t>9</a:t>
            </a:r>
            <a:endParaRPr lang="ru-RU" sz="28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143372" y="5357826"/>
            <a:ext cx="500066" cy="357190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chemeClr val="tx1"/>
                </a:solidFill>
                <a:latin typeface="Arial Narrow" pitchFamily="34" charset="0"/>
              </a:rPr>
              <a:t>10</a:t>
            </a:r>
            <a:endParaRPr lang="ru-RU" sz="2400" b="1" dirty="0">
              <a:solidFill>
                <a:schemeClr val="tx1"/>
              </a:solidFill>
              <a:latin typeface="Arial Narrow" pitchFamily="34" charset="0"/>
            </a:endParaRPr>
          </a:p>
        </p:txBody>
      </p:sp>
      <p:pic>
        <p:nvPicPr>
          <p:cNvPr id="24" name="Picture 6" descr="http://4.bp.blogspot.com/-IUGRK-jD1BQ/UXPQE01mqvI/AAAAAAAAAcA/2NhVhvhK3w8/s1600/Umnik.gif"/>
          <p:cNvPicPr>
            <a:picLocks noChangeAspect="1" noChangeArrowheads="1"/>
          </p:cNvPicPr>
          <p:nvPr/>
        </p:nvPicPr>
        <p:blipFill>
          <a:blip r:embed="rId3">
            <a:lum contrast="40000"/>
          </a:blip>
          <a:srcRect/>
          <a:stretch>
            <a:fillRect/>
          </a:stretch>
        </p:blipFill>
        <p:spPr bwMode="auto">
          <a:xfrm flipH="1">
            <a:off x="7000892" y="142852"/>
            <a:ext cx="1857388" cy="217602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propowerpoint.ru/wp-content/uploads/2013/02/ShkolDoskaPrintMini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0" y="-10162"/>
            <a:ext cx="9144000" cy="6868162"/>
          </a:xfrm>
          <a:prstGeom prst="rect">
            <a:avLst/>
          </a:prstGeom>
          <a:noFill/>
        </p:spPr>
      </p:pic>
      <p:pic>
        <p:nvPicPr>
          <p:cNvPr id="2" name="Picture 6" descr="http://4.bp.blogspot.com/-IUGRK-jD1BQ/UXPQE01mqvI/AAAAAAAAAcA/2NhVhvhK3w8/s1600/Umnik.gif"/>
          <p:cNvPicPr>
            <a:picLocks noChangeAspect="1" noChangeArrowheads="1"/>
          </p:cNvPicPr>
          <p:nvPr/>
        </p:nvPicPr>
        <p:blipFill>
          <a:blip r:embed="rId3">
            <a:lum bright="-10000" contrast="40000"/>
          </a:blip>
          <a:srcRect/>
          <a:stretch>
            <a:fillRect/>
          </a:stretch>
        </p:blipFill>
        <p:spPr bwMode="auto">
          <a:xfrm>
            <a:off x="7000892" y="4000504"/>
            <a:ext cx="2338319" cy="2739454"/>
          </a:xfrm>
          <a:prstGeom prst="rect">
            <a:avLst/>
          </a:prstGeom>
          <a:noFill/>
        </p:spPr>
      </p:pic>
      <p:cxnSp>
        <p:nvCxnSpPr>
          <p:cNvPr id="5" name="Прямая соединительная линия 4"/>
          <p:cNvCxnSpPr/>
          <p:nvPr/>
        </p:nvCxnSpPr>
        <p:spPr>
          <a:xfrm>
            <a:off x="357158" y="2643182"/>
            <a:ext cx="6929486" cy="1588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142050" y="2643182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5400000">
            <a:off x="4929190" y="2643182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857224" y="2643182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1643042" y="2643182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5400000">
            <a:off x="2285984" y="2643182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rot="5400000">
            <a:off x="2928926" y="2643182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5400000">
            <a:off x="3643306" y="2643182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rot="5400000">
            <a:off x="4286248" y="2643182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5400000">
            <a:off x="5643570" y="2643182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5400000">
            <a:off x="6357950" y="2643182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rot="5400000">
            <a:off x="7072330" y="2643182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Дуга 20"/>
          <p:cNvSpPr/>
          <p:nvPr/>
        </p:nvSpPr>
        <p:spPr>
          <a:xfrm rot="18989783">
            <a:off x="217222" y="2498079"/>
            <a:ext cx="966039" cy="895756"/>
          </a:xfrm>
          <a:prstGeom prst="arc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Дуга 21"/>
          <p:cNvSpPr/>
          <p:nvPr/>
        </p:nvSpPr>
        <p:spPr>
          <a:xfrm rot="18989783">
            <a:off x="971370" y="2438326"/>
            <a:ext cx="1020494" cy="1069673"/>
          </a:xfrm>
          <a:prstGeom prst="arc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Дуга 22"/>
          <p:cNvSpPr/>
          <p:nvPr/>
        </p:nvSpPr>
        <p:spPr>
          <a:xfrm rot="18989783">
            <a:off x="3691739" y="2460839"/>
            <a:ext cx="981870" cy="947571"/>
          </a:xfrm>
          <a:prstGeom prst="arc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Дуга 23"/>
          <p:cNvSpPr/>
          <p:nvPr/>
        </p:nvSpPr>
        <p:spPr>
          <a:xfrm rot="18989783">
            <a:off x="1754657" y="2469486"/>
            <a:ext cx="901032" cy="922138"/>
          </a:xfrm>
          <a:prstGeom prst="arc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TextBox 25"/>
          <p:cNvSpPr txBox="1"/>
          <p:nvPr/>
        </p:nvSpPr>
        <p:spPr>
          <a:xfrm>
            <a:off x="571472" y="1714488"/>
            <a:ext cx="394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1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85852" y="1714488"/>
            <a:ext cx="394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2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928794" y="1714488"/>
            <a:ext cx="394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3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14282" y="2857496"/>
            <a:ext cx="394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0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857224" y="2857496"/>
            <a:ext cx="394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6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1571604" y="2857496"/>
            <a:ext cx="6046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12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2" name="Дуга 31"/>
          <p:cNvSpPr/>
          <p:nvPr/>
        </p:nvSpPr>
        <p:spPr>
          <a:xfrm rot="18989783">
            <a:off x="2318298" y="2494982"/>
            <a:ext cx="939040" cy="831745"/>
          </a:xfrm>
          <a:prstGeom prst="arc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Дуга 32"/>
          <p:cNvSpPr/>
          <p:nvPr/>
        </p:nvSpPr>
        <p:spPr>
          <a:xfrm rot="18989783">
            <a:off x="2992721" y="2456191"/>
            <a:ext cx="986912" cy="994217"/>
          </a:xfrm>
          <a:prstGeom prst="arc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285720" y="428604"/>
            <a:ext cx="8643998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Narrow" pitchFamily="34" charset="0"/>
              </a:rPr>
              <a:t>Навчись</a:t>
            </a:r>
            <a:r>
              <a:rPr lang="ru-RU" sz="4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Narrow" pitchFamily="34" charset="0"/>
              </a:rPr>
              <a:t> </a:t>
            </a:r>
            <a:r>
              <a:rPr lang="ru-RU" sz="4400" b="1" cap="none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Narrow" pitchFamily="34" charset="0"/>
              </a:rPr>
              <a:t>лічити</a:t>
            </a:r>
            <a:r>
              <a:rPr lang="ru-RU" sz="4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Narrow" pitchFamily="34" charset="0"/>
              </a:rPr>
              <a:t> «через 6» до 60 </a:t>
            </a:r>
          </a:p>
          <a:p>
            <a:pPr algn="ctr"/>
            <a:r>
              <a:rPr lang="ru-RU" sz="4400" b="1" cap="none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Narrow" pitchFamily="34" charset="0"/>
              </a:rPr>
              <a:t>і</a:t>
            </a:r>
            <a:r>
              <a:rPr lang="ru-RU" sz="4400" b="1" cap="none" spc="50" dirty="0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Narrow" pitchFamily="34" charset="0"/>
              </a:rPr>
              <a:t> </a:t>
            </a:r>
            <a:r>
              <a:rPr lang="ru-RU" sz="4400" b="1" cap="none" spc="50" dirty="0" err="1" smtClean="0">
                <a:ln w="13500">
                  <a:solidFill>
                    <a:schemeClr val="accent1">
                      <a:shade val="2500"/>
                      <a:alpha val="6500"/>
                    </a:schemeClr>
                  </a:solidFill>
                  <a:prstDash val="solid"/>
                </a:ln>
                <a:solidFill>
                  <a:schemeClr val="accent1">
                    <a:tint val="3000"/>
                    <a:alpha val="95000"/>
                  </a:schemeClr>
                </a:solidFill>
                <a:effectLst>
                  <a:innerShdw blurRad="50900" dist="38500" dir="13500000">
                    <a:srgbClr val="000000">
                      <a:alpha val="60000"/>
                    </a:srgbClr>
                  </a:innerShdw>
                </a:effectLst>
                <a:latin typeface="Arial Narrow" pitchFamily="34" charset="0"/>
              </a:rPr>
              <a:t>зворотно</a:t>
            </a:r>
            <a:endParaRPr lang="ru-RU" sz="4400" b="1" cap="none" spc="50" dirty="0">
              <a:ln w="13500">
                <a:solidFill>
                  <a:schemeClr val="accent1">
                    <a:shade val="2500"/>
                    <a:alpha val="6500"/>
                  </a:schemeClr>
                </a:solidFill>
                <a:prstDash val="solid"/>
              </a:ln>
              <a:solidFill>
                <a:schemeClr val="accent1">
                  <a:tint val="3000"/>
                  <a:alpha val="95000"/>
                </a:schemeClr>
              </a:solidFill>
              <a:effectLst>
                <a:innerShdw blurRad="50900" dist="38500" dir="13500000">
                  <a:srgbClr val="000000">
                    <a:alpha val="60000"/>
                  </a:srgbClr>
                </a:innerShdw>
              </a:effectLst>
              <a:latin typeface="Arial Narrow" pitchFamily="34" charset="0"/>
            </a:endParaRPr>
          </a:p>
        </p:txBody>
      </p:sp>
      <p:sp>
        <p:nvSpPr>
          <p:cNvPr id="36" name="Дуга 35"/>
          <p:cNvSpPr/>
          <p:nvPr/>
        </p:nvSpPr>
        <p:spPr>
          <a:xfrm rot="18989783">
            <a:off x="4350706" y="2489329"/>
            <a:ext cx="988451" cy="996750"/>
          </a:xfrm>
          <a:prstGeom prst="arc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Дуга 36"/>
          <p:cNvSpPr/>
          <p:nvPr/>
        </p:nvSpPr>
        <p:spPr>
          <a:xfrm rot="18989783">
            <a:off x="6422408" y="2417891"/>
            <a:ext cx="988451" cy="996750"/>
          </a:xfrm>
          <a:prstGeom prst="arc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2571736" y="1714488"/>
            <a:ext cx="394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4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86116" y="1714488"/>
            <a:ext cx="394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5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572264" y="1714488"/>
            <a:ext cx="6046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10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5929322" y="1714488"/>
            <a:ext cx="394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9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286380" y="1714488"/>
            <a:ext cx="394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8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4572000" y="1714488"/>
            <a:ext cx="394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7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3929058" y="1714488"/>
            <a:ext cx="3946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6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7" name="Дуга 46"/>
          <p:cNvSpPr/>
          <p:nvPr/>
        </p:nvSpPr>
        <p:spPr>
          <a:xfrm rot="18989783">
            <a:off x="5708590" y="2479322"/>
            <a:ext cx="1012967" cy="1008170"/>
          </a:xfrm>
          <a:prstGeom prst="arc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Дуга 47"/>
          <p:cNvSpPr/>
          <p:nvPr/>
        </p:nvSpPr>
        <p:spPr>
          <a:xfrm rot="18989783">
            <a:off x="4993647" y="2489329"/>
            <a:ext cx="988451" cy="996750"/>
          </a:xfrm>
          <a:prstGeom prst="arc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TextBox 54"/>
          <p:cNvSpPr txBox="1"/>
          <p:nvPr/>
        </p:nvSpPr>
        <p:spPr>
          <a:xfrm>
            <a:off x="2214546" y="2857496"/>
            <a:ext cx="6046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18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2857488" y="2857496"/>
            <a:ext cx="6046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24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286512" y="2857496"/>
            <a:ext cx="6046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54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7000892" y="2857496"/>
            <a:ext cx="6046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60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571868" y="2857496"/>
            <a:ext cx="6046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30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>
            <a:off x="4214810" y="2857496"/>
            <a:ext cx="6046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36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4857752" y="2857496"/>
            <a:ext cx="6046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42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5572132" y="2857496"/>
            <a:ext cx="6046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48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/>
      <p:bldP spid="56" grpId="0"/>
      <p:bldP spid="57" grpId="0"/>
      <p:bldP spid="58" grpId="0"/>
      <p:bldP spid="60" grpId="0"/>
      <p:bldP spid="61" grpId="0"/>
      <p:bldP spid="62" grpId="0"/>
      <p:bldP spid="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://festival.1september.ru/articles/418615/img4.jpg"/>
          <p:cNvPicPr>
            <a:picLocks noChangeAspect="1" noChangeArrowheads="1"/>
          </p:cNvPicPr>
          <p:nvPr/>
        </p:nvPicPr>
        <p:blipFill>
          <a:blip r:embed="rId2">
            <a:lum bright="-30000" contrast="40000"/>
          </a:blip>
          <a:srcRect b="3125"/>
          <a:stretch>
            <a:fillRect/>
          </a:stretch>
        </p:blipFill>
        <p:spPr bwMode="auto">
          <a:xfrm>
            <a:off x="10661" y="0"/>
            <a:ext cx="9133339" cy="68580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357422" y="571480"/>
            <a:ext cx="5643602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Кут</a:t>
            </a:r>
          </a:p>
          <a:p>
            <a:pPr algn="ctr"/>
            <a:r>
              <a:rPr lang="uk-UA" sz="80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Прямий кут</a:t>
            </a:r>
          </a:p>
          <a:p>
            <a:pPr algn="ctr"/>
            <a:r>
              <a:rPr lang="uk-UA" sz="80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  <a:latin typeface="Arial Narrow" pitchFamily="34" charset="0"/>
              </a:rPr>
              <a:t>Побудова кута</a:t>
            </a:r>
            <a:endParaRPr lang="ru-RU" sz="80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FFFFFF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  <a:latin typeface="Arial Narrow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ropowerpoint.ru/wp-content/uploads/2013/02/ShkolDoskaPrintMini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0" y="-10162"/>
            <a:ext cx="9144000" cy="6868162"/>
          </a:xfrm>
          <a:prstGeom prst="rect">
            <a:avLst/>
          </a:prstGeom>
          <a:noFill/>
        </p:spPr>
      </p:pic>
      <p:cxnSp>
        <p:nvCxnSpPr>
          <p:cNvPr id="4" name="Прямая соединительная линия 3"/>
          <p:cNvCxnSpPr/>
          <p:nvPr/>
        </p:nvCxnSpPr>
        <p:spPr>
          <a:xfrm rot="10800000" flipV="1">
            <a:off x="1142976" y="1285860"/>
            <a:ext cx="2786082" cy="2286016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Прямая соединительная линия 4"/>
          <p:cNvCxnSpPr/>
          <p:nvPr/>
        </p:nvCxnSpPr>
        <p:spPr>
          <a:xfrm rot="10800000">
            <a:off x="1142976" y="3571876"/>
            <a:ext cx="3214710" cy="1588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642910" y="3143248"/>
            <a:ext cx="4286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chemeClr val="bg1"/>
                </a:solidFill>
                <a:latin typeface="Arial Narrow" pitchFamily="34" charset="0"/>
              </a:rPr>
              <a:t>А</a:t>
            </a:r>
            <a:endParaRPr lang="ru-RU" sz="4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357686" y="3143248"/>
            <a:ext cx="4286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chemeClr val="bg1"/>
                </a:solidFill>
                <a:latin typeface="Arial Narrow" pitchFamily="34" charset="0"/>
              </a:rPr>
              <a:t>С</a:t>
            </a:r>
            <a:endParaRPr lang="ru-RU" sz="4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929058" y="785794"/>
            <a:ext cx="42862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chemeClr val="bg1"/>
                </a:solidFill>
                <a:latin typeface="Arial Narrow" pitchFamily="34" charset="0"/>
              </a:rPr>
              <a:t>В</a:t>
            </a:r>
            <a:endParaRPr lang="ru-RU" sz="4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429256" y="714356"/>
            <a:ext cx="350046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chemeClr val="bg1"/>
                </a:solidFill>
                <a:latin typeface="Arial Narrow" pitchFamily="34" charset="0"/>
              </a:rPr>
              <a:t>А- </a:t>
            </a:r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вершина кута</a:t>
            </a:r>
            <a:endParaRPr lang="ru-RU" sz="44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572000" y="1500174"/>
            <a:ext cx="435771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400" b="1" dirty="0" smtClean="0">
                <a:solidFill>
                  <a:schemeClr val="bg1"/>
                </a:solidFill>
                <a:latin typeface="Arial Narrow" pitchFamily="34" charset="0"/>
              </a:rPr>
              <a:t>АВ </a:t>
            </a:r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і </a:t>
            </a:r>
            <a:r>
              <a:rPr lang="uk-UA" sz="4400" b="1" dirty="0" smtClean="0">
                <a:solidFill>
                  <a:schemeClr val="bg1"/>
                </a:solidFill>
                <a:latin typeface="Arial Narrow" pitchFamily="34" charset="0"/>
              </a:rPr>
              <a:t>АС – </a:t>
            </a:r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сторони</a:t>
            </a:r>
          </a:p>
          <a:p>
            <a:r>
              <a:rPr lang="uk-UA" sz="3600" b="1" dirty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                       кута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643042" y="4143380"/>
            <a:ext cx="692948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Записують       </a:t>
            </a:r>
            <a:r>
              <a:rPr lang="uk-UA" sz="4400" b="1" dirty="0" smtClean="0">
                <a:solidFill>
                  <a:schemeClr val="bg1"/>
                </a:solidFill>
                <a:latin typeface="Arial Narrow" pitchFamily="34" charset="0"/>
              </a:rPr>
              <a:t>А  або       ВАС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 rot="10800000" flipV="1">
            <a:off x="3929058" y="4714884"/>
            <a:ext cx="490542" cy="952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10800000" flipV="1">
            <a:off x="3929058" y="4429132"/>
            <a:ext cx="428628" cy="29527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10800000" flipV="1">
            <a:off x="6072198" y="4429132"/>
            <a:ext cx="500066" cy="29527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10800000" flipV="1">
            <a:off x="6072198" y="4714884"/>
            <a:ext cx="571504" cy="952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Picture 6" descr="http://4.bp.blogspot.com/-IUGRK-jD1BQ/UXPQE01mqvI/AAAAAAAAAcA/2NhVhvhK3w8/s1600/Umnik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286644" y="4786322"/>
            <a:ext cx="1214446" cy="14227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ropowerpoint.ru/wp-content/uploads/2013/02/ShkolDoskaPrintMini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0" y="-10162"/>
            <a:ext cx="9144000" cy="6868162"/>
          </a:xfrm>
          <a:prstGeom prst="rect">
            <a:avLst/>
          </a:prstGeom>
          <a:noFill/>
        </p:spPr>
      </p:pic>
      <p:cxnSp>
        <p:nvCxnSpPr>
          <p:cNvPr id="3" name="Прямая соединительная линия 2"/>
          <p:cNvCxnSpPr/>
          <p:nvPr/>
        </p:nvCxnSpPr>
        <p:spPr>
          <a:xfrm rot="10800000">
            <a:off x="1071538" y="2928934"/>
            <a:ext cx="3214710" cy="1588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285720" y="357166"/>
            <a:ext cx="86439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600" b="1" dirty="0" smtClean="0">
                <a:solidFill>
                  <a:schemeClr val="bg1"/>
                </a:solidFill>
                <a:latin typeface="Arial Narrow" pitchFamily="34" charset="0"/>
              </a:rPr>
              <a:t>Склади за схемами задачі</a:t>
            </a:r>
            <a:endParaRPr lang="ru-RU" sz="36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8596" y="2071678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Arial Narrow" pitchFamily="34" charset="0"/>
              </a:rPr>
              <a:t>1</a:t>
            </a:r>
            <a:endParaRPr lang="ru-RU" sz="4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2357422" y="2928934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643042" y="2357430"/>
            <a:ext cx="3722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Arial Narrow" pitchFamily="34" charset="0"/>
              </a:rPr>
              <a:t>а</a:t>
            </a:r>
            <a:endParaRPr lang="ru-RU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286116" y="235743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 Narrow" pitchFamily="34" charset="0"/>
              </a:rPr>
              <a:t>b</a:t>
            </a:r>
            <a:endParaRPr lang="ru-RU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9" name="Левая фигурная скобка 8"/>
          <p:cNvSpPr/>
          <p:nvPr/>
        </p:nvSpPr>
        <p:spPr>
          <a:xfrm rot="5400000">
            <a:off x="2428860" y="642918"/>
            <a:ext cx="500066" cy="3214710"/>
          </a:xfrm>
          <a:prstGeom prst="leftBrac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" name="Прямая соединительная линия 9"/>
          <p:cNvCxnSpPr/>
          <p:nvPr/>
        </p:nvCxnSpPr>
        <p:spPr>
          <a:xfrm rot="5400000">
            <a:off x="4071934" y="2857496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rot="5400000">
            <a:off x="857224" y="2928934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2428860" y="1500174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  <a:latin typeface="Arial Narrow" pitchFamily="34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643570" y="17144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286644" y="1071546"/>
            <a:ext cx="1143008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006600"/>
                </a:solidFill>
                <a:latin typeface="Arial Narrow" pitchFamily="34" charset="0"/>
              </a:rPr>
              <a:t>а  - </a:t>
            </a:r>
            <a:r>
              <a:rPr lang="en-US" sz="3200" b="1" dirty="0" smtClean="0">
                <a:solidFill>
                  <a:srgbClr val="006600"/>
                </a:solidFill>
                <a:latin typeface="Arial Narrow" pitchFamily="34" charset="0"/>
              </a:rPr>
              <a:t>b</a:t>
            </a:r>
            <a:endParaRPr lang="ru-RU" sz="3200" b="1" dirty="0">
              <a:solidFill>
                <a:srgbClr val="006600"/>
              </a:solidFill>
              <a:latin typeface="Arial Narrow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71472" y="3929066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Arial Narrow" pitchFamily="34" charset="0"/>
              </a:rPr>
              <a:t>2</a:t>
            </a:r>
            <a:endParaRPr lang="ru-RU" sz="4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rot="10800000">
            <a:off x="1214414" y="5000636"/>
            <a:ext cx="3214710" cy="1588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0800000">
            <a:off x="1285852" y="4214818"/>
            <a:ext cx="1571636" cy="1588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0800000">
            <a:off x="5429256" y="2786058"/>
            <a:ext cx="3214710" cy="1588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rot="10800000">
            <a:off x="5429256" y="4572008"/>
            <a:ext cx="3214710" cy="1588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5214942" y="2786058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 rot="5400000">
            <a:off x="6215074" y="2786058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rot="5400000">
            <a:off x="8429652" y="2786058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rot="5400000">
            <a:off x="2643174" y="4929198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единительная линия 25"/>
          <p:cNvCxnSpPr/>
          <p:nvPr/>
        </p:nvCxnSpPr>
        <p:spPr>
          <a:xfrm rot="5400000">
            <a:off x="1000100" y="4929198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rot="5400000">
            <a:off x="4214810" y="5000636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rot="5400000">
            <a:off x="2643174" y="4214818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 rot="5400000">
            <a:off x="1071538" y="4214818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/>
        </p:nvSpPr>
        <p:spPr>
          <a:xfrm>
            <a:off x="2428860" y="4929198"/>
            <a:ext cx="3722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Arial Narrow" pitchFamily="34" charset="0"/>
              </a:rPr>
              <a:t>а</a:t>
            </a:r>
            <a:endParaRPr lang="ru-RU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2" name="Левая фигурная скобка 31"/>
          <p:cNvSpPr/>
          <p:nvPr/>
        </p:nvSpPr>
        <p:spPr>
          <a:xfrm rot="5400000">
            <a:off x="1821637" y="2893215"/>
            <a:ext cx="500066" cy="1571636"/>
          </a:xfrm>
          <a:prstGeom prst="leftBrac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Левая фигурная скобка 32"/>
          <p:cNvSpPr/>
          <p:nvPr/>
        </p:nvSpPr>
        <p:spPr>
          <a:xfrm rot="16200000">
            <a:off x="2571736" y="3857628"/>
            <a:ext cx="500066" cy="3214710"/>
          </a:xfrm>
          <a:prstGeom prst="leftBrac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TextBox 33"/>
          <p:cNvSpPr txBox="1"/>
          <p:nvPr/>
        </p:nvSpPr>
        <p:spPr>
          <a:xfrm>
            <a:off x="3428992" y="3357562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  <a:latin typeface="Arial Narrow" pitchFamily="34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sp>
        <p:nvSpPr>
          <p:cNvPr id="35" name="Левая фигурная скобка 34"/>
          <p:cNvSpPr/>
          <p:nvPr/>
        </p:nvSpPr>
        <p:spPr>
          <a:xfrm rot="5400000">
            <a:off x="3393273" y="3679033"/>
            <a:ext cx="500066" cy="1571636"/>
          </a:xfrm>
          <a:prstGeom prst="leftBrac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6" name="TextBox 35"/>
          <p:cNvSpPr txBox="1"/>
          <p:nvPr/>
        </p:nvSpPr>
        <p:spPr>
          <a:xfrm>
            <a:off x="1857356" y="3643314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 Narrow" pitchFamily="34" charset="0"/>
              </a:rPr>
              <a:t>b</a:t>
            </a:r>
            <a:endParaRPr lang="ru-RU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786314" y="1071546"/>
            <a:ext cx="2000264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006600"/>
                </a:solidFill>
                <a:latin typeface="Arial Narrow" pitchFamily="34" charset="0"/>
              </a:rPr>
              <a:t>а  + ( </a:t>
            </a:r>
            <a:r>
              <a:rPr lang="uk-UA" sz="3200" b="1" dirty="0" err="1" smtClean="0">
                <a:solidFill>
                  <a:srgbClr val="006600"/>
                </a:solidFill>
                <a:latin typeface="Arial Narrow" pitchFamily="34" charset="0"/>
              </a:rPr>
              <a:t>а</a:t>
            </a:r>
            <a:r>
              <a:rPr lang="uk-UA" sz="3200" b="1" dirty="0" smtClean="0">
                <a:solidFill>
                  <a:srgbClr val="006600"/>
                </a:solidFill>
                <a:latin typeface="Arial Narrow" pitchFamily="34" charset="0"/>
              </a:rPr>
              <a:t> + 2 )</a:t>
            </a:r>
            <a:endParaRPr lang="ru-RU" sz="3200" b="1" dirty="0">
              <a:solidFill>
                <a:srgbClr val="006600"/>
              </a:solidFill>
              <a:latin typeface="Arial Narrow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214414" y="1071546"/>
            <a:ext cx="1571636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006600"/>
                </a:solidFill>
                <a:latin typeface="Arial Narrow" pitchFamily="34" charset="0"/>
              </a:rPr>
              <a:t>а  - </a:t>
            </a:r>
            <a:r>
              <a:rPr lang="en-US" sz="3200" b="1" dirty="0" smtClean="0">
                <a:solidFill>
                  <a:srgbClr val="006600"/>
                </a:solidFill>
                <a:latin typeface="Arial Narrow" pitchFamily="34" charset="0"/>
              </a:rPr>
              <a:t>b - c</a:t>
            </a:r>
            <a:endParaRPr lang="ru-RU" sz="3200" b="1" dirty="0">
              <a:solidFill>
                <a:srgbClr val="006600"/>
              </a:solidFill>
              <a:latin typeface="Arial Narrow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3286116" y="1071546"/>
            <a:ext cx="1143008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rgbClr val="006600"/>
                </a:solidFill>
                <a:latin typeface="Arial Narrow" pitchFamily="34" charset="0"/>
              </a:rPr>
              <a:t>а</a:t>
            </a:r>
            <a:r>
              <a:rPr lang="en-US" sz="3200" b="1" dirty="0" smtClean="0">
                <a:solidFill>
                  <a:srgbClr val="006600"/>
                </a:solidFill>
                <a:latin typeface="Arial Narrow" pitchFamily="34" charset="0"/>
              </a:rPr>
              <a:t> +</a:t>
            </a:r>
            <a:r>
              <a:rPr lang="uk-UA" sz="3200" b="1" dirty="0" smtClean="0">
                <a:solidFill>
                  <a:srgbClr val="006600"/>
                </a:solidFill>
                <a:latin typeface="Arial Narrow" pitchFamily="34" charset="0"/>
              </a:rPr>
              <a:t> </a:t>
            </a:r>
            <a:r>
              <a:rPr lang="en-US" sz="3200" b="1" dirty="0" smtClean="0">
                <a:solidFill>
                  <a:srgbClr val="006600"/>
                </a:solidFill>
                <a:latin typeface="Arial Narrow" pitchFamily="34" charset="0"/>
              </a:rPr>
              <a:t>b</a:t>
            </a:r>
            <a:endParaRPr lang="ru-RU" sz="3200" b="1" dirty="0">
              <a:solidFill>
                <a:srgbClr val="006600"/>
              </a:solidFill>
              <a:latin typeface="Arial Narrow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786314" y="2285992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Arial Narrow" pitchFamily="34" charset="0"/>
              </a:rPr>
              <a:t>3</a:t>
            </a:r>
            <a:endParaRPr lang="ru-RU" sz="4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4857752" y="3929066"/>
            <a:ext cx="5000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4000" dirty="0" smtClean="0">
                <a:solidFill>
                  <a:schemeClr val="bg1"/>
                </a:solidFill>
                <a:latin typeface="Arial Narrow" pitchFamily="34" charset="0"/>
              </a:rPr>
              <a:t>4</a:t>
            </a:r>
            <a:endParaRPr lang="ru-RU" sz="4000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3" name="Левая фигурная скобка 42"/>
          <p:cNvSpPr/>
          <p:nvPr/>
        </p:nvSpPr>
        <p:spPr>
          <a:xfrm rot="5400000">
            <a:off x="6786578" y="642918"/>
            <a:ext cx="500066" cy="3214710"/>
          </a:xfrm>
          <a:prstGeom prst="leftBrac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4" name="TextBox 43"/>
          <p:cNvSpPr txBox="1"/>
          <p:nvPr/>
        </p:nvSpPr>
        <p:spPr>
          <a:xfrm>
            <a:off x="5715008" y="2214554"/>
            <a:ext cx="3722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Arial Narrow" pitchFamily="34" charset="0"/>
              </a:rPr>
              <a:t>а</a:t>
            </a:r>
            <a:endParaRPr lang="ru-RU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7215206" y="2214554"/>
            <a:ext cx="107157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Arial Narrow" pitchFamily="34" charset="0"/>
              </a:rPr>
              <a:t>а + 2</a:t>
            </a:r>
            <a:endParaRPr lang="ru-RU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6786578" y="1643050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  <a:latin typeface="Arial Narrow" pitchFamily="34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cxnSp>
        <p:nvCxnSpPr>
          <p:cNvPr id="47" name="Прямая соединительная линия 46"/>
          <p:cNvCxnSpPr/>
          <p:nvPr/>
        </p:nvCxnSpPr>
        <p:spPr>
          <a:xfrm rot="5400000">
            <a:off x="7358082" y="4572008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rot="5400000">
            <a:off x="6215074" y="4572008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rot="5400000">
            <a:off x="8429652" y="4572008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 rot="5400000">
            <a:off x="5214942" y="4572008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Левая фигурная скобка 50"/>
          <p:cNvSpPr/>
          <p:nvPr/>
        </p:nvSpPr>
        <p:spPr>
          <a:xfrm rot="5400000">
            <a:off x="6786578" y="2357430"/>
            <a:ext cx="500066" cy="3214710"/>
          </a:xfrm>
          <a:prstGeom prst="leftBrac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6858016" y="3929066"/>
            <a:ext cx="3722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Arial Narrow" pitchFamily="34" charset="0"/>
              </a:rPr>
              <a:t>а</a:t>
            </a:r>
            <a:endParaRPr lang="ru-RU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715008" y="4500570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solidFill>
                  <a:schemeClr val="bg1"/>
                </a:solidFill>
                <a:latin typeface="Arial Narrow" pitchFamily="34" charset="0"/>
              </a:rPr>
              <a:t>b</a:t>
            </a:r>
            <a:endParaRPr lang="ru-RU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786578" y="4500570"/>
            <a:ext cx="3722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Arial Narrow" pitchFamily="34" charset="0"/>
              </a:rPr>
              <a:t>с</a:t>
            </a:r>
            <a:endParaRPr lang="ru-RU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7786710" y="4429132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  <a:latin typeface="Arial Narrow" pitchFamily="34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cxnSp>
        <p:nvCxnSpPr>
          <p:cNvPr id="57" name="Прямая соединительная линия 56"/>
          <p:cNvCxnSpPr/>
          <p:nvPr/>
        </p:nvCxnSpPr>
        <p:spPr>
          <a:xfrm>
            <a:off x="285720" y="3286124"/>
            <a:ext cx="8715436" cy="1588"/>
          </a:xfrm>
          <a:prstGeom prst="line">
            <a:avLst/>
          </a:prstGeom>
          <a:ln w="5715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 rot="5400000">
            <a:off x="2357422" y="4143380"/>
            <a:ext cx="4572032" cy="1588"/>
          </a:xfrm>
          <a:prstGeom prst="line">
            <a:avLst/>
          </a:prstGeom>
          <a:ln w="38100"/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4.60328E-6 L 0.00121 0.0805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40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60328E-6 L -0.27622 0.05969 " pathEditMode="relative" rAng="0" ptsTypes="AA">
                                      <p:cBhvr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8" y="3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-4.60328E-6 L -0.69792 0.65765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9" y="329"/>
                                    </p:animMotion>
                                  </p:childTnLst>
                                </p:cTn>
                              </p:par>
                              <p:par>
                                <p:cTn id="11" presetID="42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4.60328E-6 L 0.52535 0.61578 " pathEditMode="relative" rAng="0" ptsTypes="AA">
                                      <p:cBhvr>
                                        <p:cTn id="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3" y="30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37" grpId="0" animBg="1"/>
      <p:bldP spid="38" grpId="0" animBg="1"/>
      <p:bldP spid="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propowerpoint.ru/wp-content/uploads/2013/02/ShkolDoskaPrintMini.jpg"/>
          <p:cNvPicPr>
            <a:picLocks noChangeAspect="1" noChangeArrowheads="1"/>
          </p:cNvPicPr>
          <p:nvPr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0" y="-10162"/>
            <a:ext cx="9144000" cy="6868162"/>
          </a:xfrm>
          <a:prstGeom prst="rect">
            <a:avLst/>
          </a:prstGeom>
          <a:noFill/>
        </p:spPr>
      </p:pic>
      <p:cxnSp>
        <p:nvCxnSpPr>
          <p:cNvPr id="3" name="Прямая соединительная линия 2"/>
          <p:cNvCxnSpPr/>
          <p:nvPr/>
        </p:nvCxnSpPr>
        <p:spPr>
          <a:xfrm rot="10800000">
            <a:off x="2714612" y="1500174"/>
            <a:ext cx="4357718" cy="1588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Левая фигурная скобка 4"/>
          <p:cNvSpPr/>
          <p:nvPr/>
        </p:nvSpPr>
        <p:spPr>
          <a:xfrm rot="5400000">
            <a:off x="4643438" y="-1214470"/>
            <a:ext cx="500066" cy="4357718"/>
          </a:xfrm>
          <a:prstGeom prst="leftBrac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rot="5400000">
            <a:off x="6858016" y="1500174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rot="5400000">
            <a:off x="4643438" y="1500174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rot="5400000">
            <a:off x="2500298" y="1500174"/>
            <a:ext cx="429422" cy="794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571868" y="1571612"/>
            <a:ext cx="372218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Arial Narrow" pitchFamily="34" charset="0"/>
              </a:rPr>
              <a:t>а</a:t>
            </a:r>
            <a:endParaRPr lang="ru-RU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715008" y="1571612"/>
            <a:ext cx="39145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Arial Narrow" pitchFamily="34" charset="0"/>
              </a:rPr>
              <a:t>в</a:t>
            </a:r>
            <a:endParaRPr lang="ru-RU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3857620" y="2000240"/>
            <a:ext cx="1928826" cy="1588"/>
          </a:xfrm>
          <a:prstGeom prst="straightConnector1">
            <a:avLst/>
          </a:prstGeom>
          <a:ln w="28575">
            <a:solidFill>
              <a:srgbClr val="FFFF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2000232" y="2571744"/>
            <a:ext cx="585791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Arial Narrow" pitchFamily="34" charset="0"/>
              </a:rPr>
              <a:t>а + в = 100 + 52 = 152 (м.) – всього</a:t>
            </a:r>
          </a:p>
          <a:p>
            <a:endParaRPr lang="uk-UA" sz="32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r>
              <a:rPr lang="uk-UA" sz="3200" b="1" dirty="0" smtClean="0">
                <a:solidFill>
                  <a:schemeClr val="bg1"/>
                </a:solidFill>
                <a:latin typeface="Arial Narrow" pitchFamily="34" charset="0"/>
              </a:rPr>
              <a:t>а -  в = 100 – 52 = 48 </a:t>
            </a:r>
            <a:r>
              <a:rPr lang="uk-UA" sz="3200" b="1" dirty="0" smtClean="0">
                <a:solidFill>
                  <a:schemeClr val="bg1"/>
                </a:solidFill>
                <a:latin typeface="Arial Narrow" pitchFamily="34" charset="0"/>
              </a:rPr>
              <a:t>(м</a:t>
            </a:r>
            <a:r>
              <a:rPr lang="uk-UA" sz="3200" b="1" dirty="0" smtClean="0">
                <a:solidFill>
                  <a:schemeClr val="bg1"/>
                </a:solidFill>
                <a:latin typeface="Arial Narrow" pitchFamily="34" charset="0"/>
              </a:rPr>
              <a:t>.) – більше </a:t>
            </a:r>
          </a:p>
          <a:p>
            <a:r>
              <a:rPr lang="uk-UA" sz="3200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uk-UA" sz="3200" b="1" dirty="0" smtClean="0">
                <a:solidFill>
                  <a:schemeClr val="bg1"/>
                </a:solidFill>
                <a:latin typeface="Arial Narrow" pitchFamily="34" charset="0"/>
              </a:rPr>
              <a:t>                                        у Василька</a:t>
            </a:r>
            <a:endParaRPr lang="uk-UA" sz="3200" b="1" dirty="0" smtClean="0">
              <a:solidFill>
                <a:schemeClr val="bg1"/>
              </a:solidFill>
              <a:latin typeface="Arial Narrow" pitchFamily="34" charset="0"/>
            </a:endParaRPr>
          </a:p>
          <a:p>
            <a:endParaRPr lang="ru-RU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571868" y="928670"/>
            <a:ext cx="4283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Arial Narrow" pitchFamily="34" charset="0"/>
              </a:rPr>
              <a:t>В</a:t>
            </a:r>
            <a:endParaRPr lang="ru-RU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715008" y="928670"/>
            <a:ext cx="42832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3200" b="1" dirty="0" smtClean="0">
                <a:solidFill>
                  <a:schemeClr val="bg1"/>
                </a:solidFill>
                <a:latin typeface="Arial Narrow" pitchFamily="34" charset="0"/>
              </a:rPr>
              <a:t>Д</a:t>
            </a:r>
            <a:endParaRPr lang="ru-RU" sz="3200" b="1" dirty="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43438" y="285728"/>
            <a:ext cx="492443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sz="4800" b="1" dirty="0" smtClean="0">
                <a:solidFill>
                  <a:srgbClr val="FF0000"/>
                </a:solidFill>
                <a:latin typeface="Arial Narrow" pitchFamily="34" charset="0"/>
              </a:rPr>
              <a:t>?</a:t>
            </a:r>
            <a:endParaRPr lang="ru-RU" sz="48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  <p:pic>
        <p:nvPicPr>
          <p:cNvPr id="20" name="Picture 6" descr="http://4.bp.blogspot.com/-IUGRK-jD1BQ/UXPQE01mqvI/AAAAAAAAAcA/2NhVhvhK3w8/s1600/Umnik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flipH="1">
            <a:off x="7286644" y="4786322"/>
            <a:ext cx="1214446" cy="14227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beginnerschool.ru/wp-content/uploads/2011/12/mat2.jpg"/>
          <p:cNvPicPr>
            <a:picLocks noChangeAspect="1" noChangeArrowheads="1"/>
          </p:cNvPicPr>
          <p:nvPr/>
        </p:nvPicPr>
        <p:blipFill>
          <a:blip r:embed="rId2">
            <a:lum bright="-10000" contrast="40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2214554"/>
            <a:ext cx="3286148" cy="392909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4786314" y="2285992"/>
            <a:ext cx="3286148" cy="3929090"/>
          </a:xfrm>
          <a:prstGeom prst="rect">
            <a:avLst/>
          </a:prstGeom>
          <a:effectLst>
            <a:outerShdw blurRad="40000" dist="20000" dir="5400000" rotWithShape="0">
              <a:srgbClr val="000000">
                <a:alpha val="38000"/>
              </a:srgbClr>
            </a:outerShdw>
            <a:softEdge rad="127000"/>
          </a:effectLst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2714620"/>
            <a:ext cx="307183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Домашнє</a:t>
            </a:r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 </a:t>
            </a:r>
          </a:p>
          <a:p>
            <a:pPr algn="ctr"/>
            <a:r>
              <a:rPr lang="ru-RU" sz="4400" b="1" cap="all" spc="0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завдання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Narrow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929190" y="2857496"/>
            <a:ext cx="3071834" cy="144655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Ст. 43, № 9,</a:t>
            </a:r>
          </a:p>
          <a:p>
            <a:pPr algn="ctr"/>
            <a:r>
              <a:rPr lang="uk-UA" sz="4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Ст. </a:t>
            </a:r>
            <a:r>
              <a:rPr lang="uk-UA" sz="4400" b="1" cap="all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Arial Narrow" pitchFamily="34" charset="0"/>
              </a:rPr>
              <a:t>43, № 7</a:t>
            </a:r>
            <a:endParaRPr lang="ru-RU" sz="4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</TotalTime>
  <Words>194</Words>
  <Application>Microsoft Office PowerPoint</Application>
  <PresentationFormat>Экран (4:3)</PresentationFormat>
  <Paragraphs>89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</vt:vector>
  </TitlesOfParts>
  <Company>ЗОШ №15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Люба</dc:creator>
  <cp:lastModifiedBy>Люба</cp:lastModifiedBy>
  <cp:revision>17</cp:revision>
  <dcterms:created xsi:type="dcterms:W3CDTF">2014-01-23T08:16:12Z</dcterms:created>
  <dcterms:modified xsi:type="dcterms:W3CDTF">2014-01-23T15:03:12Z</dcterms:modified>
</cp:coreProperties>
</file>