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59" r:id="rId4"/>
    <p:sldId id="260" r:id="rId5"/>
    <p:sldId id="257" r:id="rId6"/>
    <p:sldId id="258" r:id="rId7"/>
    <p:sldId id="261" r:id="rId8"/>
    <p:sldId id="276" r:id="rId9"/>
    <p:sldId id="262" r:id="rId10"/>
    <p:sldId id="263" r:id="rId11"/>
    <p:sldId id="264" r:id="rId12"/>
    <p:sldId id="265" r:id="rId13"/>
    <p:sldId id="266" r:id="rId14"/>
    <p:sldId id="274" r:id="rId15"/>
    <p:sldId id="271" r:id="rId16"/>
    <p:sldId id="277" r:id="rId17"/>
    <p:sldId id="267" r:id="rId18"/>
    <p:sldId id="268" r:id="rId19"/>
    <p:sldId id="269" r:id="rId20"/>
    <p:sldId id="270" r:id="rId21"/>
    <p:sldId id="272" r:id="rId22"/>
    <p:sldId id="273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135D"/>
    <a:srgbClr val="580000"/>
    <a:srgbClr val="008000"/>
    <a:srgbClr val="2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94660"/>
  </p:normalViewPr>
  <p:slideViewPr>
    <p:cSldViewPr snapToGrid="0">
      <p:cViewPr varScale="1">
        <p:scale>
          <a:sx n="84" d="100"/>
          <a:sy n="84" d="100"/>
        </p:scale>
        <p:origin x="21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95C27-C8B2-43D5-84D8-0859E8CCD133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A0EA0-FAC9-4B14-8B35-504B5F0C9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13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95C27-C8B2-43D5-84D8-0859E8CCD133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A0EA0-FAC9-4B14-8B35-504B5F0C9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3029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95C27-C8B2-43D5-84D8-0859E8CCD133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A0EA0-FAC9-4B14-8B35-504B5F0C9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514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95C27-C8B2-43D5-84D8-0859E8CCD133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A0EA0-FAC9-4B14-8B35-504B5F0C9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31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95C27-C8B2-43D5-84D8-0859E8CCD133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A0EA0-FAC9-4B14-8B35-504B5F0C9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556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95C27-C8B2-43D5-84D8-0859E8CCD133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A0EA0-FAC9-4B14-8B35-504B5F0C9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1536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95C27-C8B2-43D5-84D8-0859E8CCD133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A0EA0-FAC9-4B14-8B35-504B5F0C9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53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95C27-C8B2-43D5-84D8-0859E8CCD133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A0EA0-FAC9-4B14-8B35-504B5F0C9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551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95C27-C8B2-43D5-84D8-0859E8CCD133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A0EA0-FAC9-4B14-8B35-504B5F0C9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188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95C27-C8B2-43D5-84D8-0859E8CCD133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A0EA0-FAC9-4B14-8B35-504B5F0C9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344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95C27-C8B2-43D5-84D8-0859E8CCD133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A0EA0-FAC9-4B14-8B35-504B5F0C9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52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95C27-C8B2-43D5-84D8-0859E8CCD133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AA0EA0-FAC9-4B14-8B35-504B5F0C9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38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0.png"/><Relationship Id="rId5" Type="http://schemas.openxmlformats.org/officeDocument/2006/relationships/image" Target="../media/image21.jpeg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5" Type="http://schemas.openxmlformats.org/officeDocument/2006/relationships/image" Target="../media/image27.png"/><Relationship Id="rId4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.pn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33.gif"/><Relationship Id="rId5" Type="http://schemas.openxmlformats.org/officeDocument/2006/relationships/image" Target="../media/image32.jpeg"/><Relationship Id="rId4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10.png"/><Relationship Id="rId5" Type="http://schemas.openxmlformats.org/officeDocument/2006/relationships/image" Target="../media/image34.gif"/><Relationship Id="rId4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7.gif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image" Target="../media/image36.jpeg"/><Relationship Id="rId5" Type="http://schemas.openxmlformats.org/officeDocument/2006/relationships/image" Target="../media/image35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i6w-lk1kYQ4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13" Type="http://schemas.openxmlformats.org/officeDocument/2006/relationships/image" Target="../media/image10.png"/><Relationship Id="rId3" Type="http://schemas.microsoft.com/office/2007/relationships/media" Target="../media/media2.mp3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9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audio" Target="../media/media3.mp3"/><Relationship Id="rId11" Type="http://schemas.openxmlformats.org/officeDocument/2006/relationships/image" Target="../media/image8.jpeg"/><Relationship Id="rId5" Type="http://schemas.microsoft.com/office/2007/relationships/media" Target="../media/media3.mp3"/><Relationship Id="rId10" Type="http://schemas.openxmlformats.org/officeDocument/2006/relationships/image" Target="../media/image7.jpeg"/><Relationship Id="rId4" Type="http://schemas.openxmlformats.org/officeDocument/2006/relationships/audio" Target="../media/media2.mp3"/><Relationship Id="rId9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17.png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езультат пошуку зображень за запитом шаблони для презентацій з природознавства&quot;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 descr="Результат пошуку зображень за запитом анімація музик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0" b="14356"/>
          <a:stretch/>
        </p:blipFill>
        <p:spPr bwMode="auto">
          <a:xfrm>
            <a:off x="2183130" y="2517421"/>
            <a:ext cx="7486650" cy="2633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37066" y="824088"/>
            <a:ext cx="11808177" cy="169333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b="1" i="1" dirty="0" smtClean="0">
                <a:solidFill>
                  <a:srgbClr val="FF0000"/>
                </a:solidFill>
              </a:rPr>
              <a:t>РОЗДІЛ:    ЗАПРОШУЄ ТАНЕЦЬ І МАРШ</a:t>
            </a:r>
          </a:p>
          <a:p>
            <a:pPr algn="ctr"/>
            <a:endParaRPr lang="uk-UA" sz="4000" dirty="0" smtClean="0"/>
          </a:p>
          <a:p>
            <a:pPr algn="ctr"/>
            <a:r>
              <a:rPr lang="uk-UA" sz="4400" dirty="0" smtClean="0">
                <a:latin typeface="Arial Black" panose="020B0A04020102020204" pitchFamily="34" charset="0"/>
              </a:rPr>
              <a:t>ТЕМА: ТАНЕЦЬ ПЛЮС ПІСНЯ</a:t>
            </a:r>
            <a:endParaRPr lang="en-US" sz="4400" dirty="0">
              <a:latin typeface="Arial Black" panose="020B0A040201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-754380" y="5200650"/>
            <a:ext cx="10687050" cy="948690"/>
          </a:xfrm>
          <a:prstGeom prst="ellipse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i="1" dirty="0">
                <a:solidFill>
                  <a:srgbClr val="580000"/>
                </a:solidFill>
                <a:latin typeface="Arial Narrow" panose="020B0606020202030204" pitchFamily="34" charset="0"/>
              </a:rPr>
              <a:t>у</a:t>
            </a:r>
            <a:r>
              <a:rPr lang="uk-UA" sz="3200" b="1" i="1" dirty="0" smtClean="0">
                <a:solidFill>
                  <a:srgbClr val="580000"/>
                </a:solidFill>
                <a:latin typeface="Arial Narrow" panose="020B0606020202030204" pitchFamily="34" charset="0"/>
              </a:rPr>
              <a:t>рок музичного мистецтва </a:t>
            </a:r>
          </a:p>
          <a:p>
            <a:pPr algn="ctr"/>
            <a:r>
              <a:rPr lang="uk-UA" sz="3200" b="1" i="1" dirty="0">
                <a:solidFill>
                  <a:srgbClr val="580000"/>
                </a:solidFill>
                <a:latin typeface="Arial Narrow" panose="020B0606020202030204" pitchFamily="34" charset="0"/>
              </a:rPr>
              <a:t>4</a:t>
            </a:r>
            <a:r>
              <a:rPr lang="uk-UA" sz="3200" b="1" i="1" dirty="0" smtClean="0">
                <a:solidFill>
                  <a:srgbClr val="580000"/>
                </a:solidFill>
                <a:latin typeface="Arial Narrow" panose="020B0606020202030204" pitchFamily="34" charset="0"/>
              </a:rPr>
              <a:t> </a:t>
            </a:r>
            <a:r>
              <a:rPr lang="uk-UA" sz="3200" b="1" i="1" dirty="0" smtClean="0">
                <a:solidFill>
                  <a:srgbClr val="580000"/>
                </a:solidFill>
                <a:latin typeface="Arial Narrow" panose="020B0606020202030204" pitchFamily="34" charset="0"/>
              </a:rPr>
              <a:t>клас</a:t>
            </a:r>
            <a:endParaRPr lang="en-US" sz="3200" b="1" i="1" dirty="0">
              <a:solidFill>
                <a:srgbClr val="580000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737601" y="5994400"/>
            <a:ext cx="3454399" cy="863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dirty="0" smtClean="0"/>
              <a:t>Презентацію </a:t>
            </a:r>
            <a:r>
              <a:rPr lang="uk-UA" sz="1600" smtClean="0"/>
              <a:t>підготувала </a:t>
            </a:r>
            <a:r>
              <a:rPr lang="uk-UA" sz="1600" b="1" i="1" smtClean="0"/>
              <a:t>Подольна</a:t>
            </a:r>
            <a:r>
              <a:rPr lang="uk-UA" sz="1600" b="1" i="1" dirty="0" smtClean="0"/>
              <a:t> </a:t>
            </a:r>
            <a:r>
              <a:rPr lang="uk-UA" sz="1600" b="1" i="1" dirty="0" smtClean="0"/>
              <a:t>Катерина Федорівна</a:t>
            </a:r>
            <a:endParaRPr lang="en-US" sz="1600" b="1" i="1" dirty="0"/>
          </a:p>
        </p:txBody>
      </p:sp>
    </p:spTree>
    <p:extLst>
      <p:ext uri="{BB962C8B-B14F-4D97-AF65-F5344CB8AC3E}">
        <p14:creationId xmlns:p14="http://schemas.microsoft.com/office/powerpoint/2010/main" val="688351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зультат пошуку зображень за запитом шаблони для презентацій з природознавства&quot;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0" y="349954"/>
            <a:ext cx="12192000" cy="2235202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altLang="uk-UA" b="1" dirty="0">
                <a:solidFill>
                  <a:srgbClr val="000066"/>
                </a:solidFill>
              </a:rPr>
              <a:t> </a:t>
            </a:r>
            <a:r>
              <a:rPr lang="uk-UA" altLang="uk-UA" sz="2800" b="1" dirty="0">
                <a:solidFill>
                  <a:schemeClr val="accent6">
                    <a:lumMod val="50000"/>
                  </a:schemeClr>
                </a:solidFill>
              </a:rPr>
              <a:t>Цикл мініатюрних п'єс для фортепіано  під назвою </a:t>
            </a:r>
            <a:r>
              <a:rPr lang="uk-UA" altLang="uk-UA" sz="2800" b="1" dirty="0" smtClean="0">
                <a:solidFill>
                  <a:srgbClr val="C00000"/>
                </a:solidFill>
              </a:rPr>
              <a:t>«Дитячий альбом» </a:t>
            </a:r>
            <a:r>
              <a:rPr lang="uk-UA" altLang="uk-UA" sz="2800" b="1" dirty="0">
                <a:solidFill>
                  <a:schemeClr val="accent6">
                    <a:lumMod val="50000"/>
                  </a:schemeClr>
                </a:solidFill>
              </a:rPr>
              <a:t>Петро Чайковський присвятив своєму племіннику Володі Давидову. Серед них </a:t>
            </a:r>
            <a:r>
              <a:rPr lang="uk-UA" altLang="uk-UA" sz="28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uk-UA" altLang="uk-UA" sz="2800" b="1" dirty="0">
                <a:solidFill>
                  <a:schemeClr val="accent6">
                    <a:lumMod val="50000"/>
                  </a:schemeClr>
                </a:solidFill>
              </a:rPr>
              <a:t>відомі </a:t>
            </a:r>
            <a:r>
              <a:rPr lang="uk-UA" altLang="uk-UA" sz="2800" b="1" dirty="0" smtClean="0">
                <a:solidFill>
                  <a:schemeClr val="accent6">
                    <a:lumMod val="50000"/>
                  </a:schemeClr>
                </a:solidFill>
              </a:rPr>
              <a:t>: «Хвороба ляльки», «Баба </a:t>
            </a:r>
            <a:r>
              <a:rPr lang="uk-UA" altLang="uk-UA" sz="2800" b="1" dirty="0">
                <a:solidFill>
                  <a:schemeClr val="accent6">
                    <a:lumMod val="50000"/>
                  </a:schemeClr>
                </a:solidFill>
              </a:rPr>
              <a:t>– </a:t>
            </a:r>
            <a:r>
              <a:rPr lang="uk-UA" altLang="uk-UA" sz="2800" b="1" dirty="0" smtClean="0">
                <a:solidFill>
                  <a:schemeClr val="accent6">
                    <a:lumMod val="50000"/>
                  </a:schemeClr>
                </a:solidFill>
              </a:rPr>
              <a:t>Яга», «Марш </a:t>
            </a:r>
            <a:r>
              <a:rPr lang="uk-UA" altLang="uk-UA" sz="2800" b="1" dirty="0">
                <a:solidFill>
                  <a:schemeClr val="accent6">
                    <a:lumMod val="50000"/>
                  </a:schemeClr>
                </a:solidFill>
              </a:rPr>
              <a:t>дерев'яних </a:t>
            </a:r>
            <a:r>
              <a:rPr lang="uk-UA" altLang="uk-UA" sz="2800" b="1" dirty="0" smtClean="0">
                <a:solidFill>
                  <a:schemeClr val="accent6">
                    <a:lumMod val="50000"/>
                  </a:schemeClr>
                </a:solidFill>
              </a:rPr>
              <a:t>солдатиків» </a:t>
            </a:r>
            <a:r>
              <a:rPr lang="uk-UA" altLang="uk-UA" sz="2800" b="1" dirty="0">
                <a:solidFill>
                  <a:schemeClr val="accent6">
                    <a:lumMod val="50000"/>
                  </a:schemeClr>
                </a:solidFill>
              </a:rPr>
              <a:t>та </a:t>
            </a:r>
            <a:r>
              <a:rPr lang="uk-UA" altLang="uk-UA" sz="2800" b="1" dirty="0" smtClean="0">
                <a:solidFill>
                  <a:schemeClr val="accent6">
                    <a:lumMod val="50000"/>
                  </a:schemeClr>
                </a:solidFill>
              </a:rPr>
              <a:t>«</a:t>
            </a:r>
            <a:r>
              <a:rPr lang="uk-UA" altLang="uk-UA" sz="2800" b="1" dirty="0" err="1" smtClean="0">
                <a:solidFill>
                  <a:schemeClr val="accent6">
                    <a:lumMod val="50000"/>
                  </a:schemeClr>
                </a:solidFill>
              </a:rPr>
              <a:t>Камаринська</a:t>
            </a:r>
            <a:r>
              <a:rPr lang="uk-UA" altLang="uk-UA" sz="2800" b="1" dirty="0" smtClean="0">
                <a:solidFill>
                  <a:schemeClr val="accent6">
                    <a:lumMod val="50000"/>
                  </a:schemeClr>
                </a:solidFill>
              </a:rPr>
              <a:t>»</a:t>
            </a:r>
            <a:endParaRPr lang="en-US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Picture 8" descr="24a17ad1074454b3ef6ae8c76a960eb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0533" y="2314222"/>
            <a:ext cx="5136445" cy="4041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Результат пошуку зображень за запитом музика анімація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33777"/>
            <a:ext cx="2968978" cy="2109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557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зультат пошуку зображень за запитом шаблони для презентацій з природознавства&quot;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1343377" y="417689"/>
            <a:ext cx="8579555" cy="914400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000" b="1" i="1" dirty="0" smtClean="0">
                <a:solidFill>
                  <a:srgbClr val="C00000"/>
                </a:solidFill>
              </a:rPr>
              <a:t>МУЗИЧНИЙ СЛОВНИК</a:t>
            </a:r>
            <a:endParaRPr lang="en-US" sz="4000" b="1" i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9956" y="1207911"/>
            <a:ext cx="11091333" cy="914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k-UA" altLang="uk-UA" sz="2000" b="1" dirty="0">
                <a:solidFill>
                  <a:srgbClr val="FFC000"/>
                </a:solidFill>
              </a:rPr>
              <a:t> </a:t>
            </a:r>
            <a:r>
              <a:rPr lang="uk-UA" altLang="uk-UA" sz="3200" b="1" dirty="0" err="1">
                <a:solidFill>
                  <a:srgbClr val="FFC000"/>
                </a:solidFill>
              </a:rPr>
              <a:t>Камаринська</a:t>
            </a:r>
            <a:r>
              <a:rPr lang="uk-UA" altLang="uk-UA" sz="3200" b="1" dirty="0">
                <a:solidFill>
                  <a:srgbClr val="FFC000"/>
                </a:solidFill>
              </a:rPr>
              <a:t>  </a:t>
            </a:r>
            <a:r>
              <a:rPr lang="uk-UA" altLang="uk-UA" sz="2800" b="1" dirty="0">
                <a:solidFill>
                  <a:srgbClr val="000066"/>
                </a:solidFill>
              </a:rPr>
              <a:t>- старовинна російська народна пісня - танець веселого, жартівливого характеру у швидкому </a:t>
            </a:r>
            <a:r>
              <a:rPr lang="uk-UA" altLang="uk-UA" sz="2800" b="1" dirty="0" smtClean="0">
                <a:solidFill>
                  <a:srgbClr val="000066"/>
                </a:solidFill>
              </a:rPr>
              <a:t>темпі.</a:t>
            </a:r>
            <a:endParaRPr lang="ru-RU" altLang="uk-UA" sz="2800" b="1" dirty="0">
              <a:solidFill>
                <a:srgbClr val="000066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37068" y="2122311"/>
            <a:ext cx="5136443" cy="3860800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k-UA" altLang="uk-UA" sz="2800" b="1" i="1" dirty="0" smtClean="0">
                <a:solidFill>
                  <a:schemeClr val="tx1"/>
                </a:solidFill>
              </a:rPr>
              <a:t>«</a:t>
            </a:r>
            <a:r>
              <a:rPr lang="uk-UA" altLang="uk-UA" sz="2800" b="1" i="1" dirty="0" err="1" smtClean="0">
                <a:solidFill>
                  <a:schemeClr val="tx1"/>
                </a:solidFill>
              </a:rPr>
              <a:t>Камаринську</a:t>
            </a:r>
            <a:r>
              <a:rPr lang="uk-UA" altLang="uk-UA" sz="2800" b="1" i="1" dirty="0" smtClean="0">
                <a:solidFill>
                  <a:schemeClr val="tx1"/>
                </a:solidFill>
              </a:rPr>
              <a:t>» виконували  здебільшого чоловіки</a:t>
            </a:r>
            <a:r>
              <a:rPr lang="uk-UA" altLang="uk-UA" sz="2800" b="1" i="1" dirty="0">
                <a:solidFill>
                  <a:schemeClr val="tx1"/>
                </a:solidFill>
              </a:rPr>
              <a:t>, змагаючись у танцювальній </a:t>
            </a:r>
            <a:r>
              <a:rPr lang="uk-UA" altLang="uk-UA" sz="2800" b="1" i="1" dirty="0" smtClean="0">
                <a:solidFill>
                  <a:schemeClr val="tx1"/>
                </a:solidFill>
              </a:rPr>
              <a:t>майстерності.</a:t>
            </a:r>
          </a:p>
          <a:p>
            <a:pPr algn="just"/>
            <a:r>
              <a:rPr lang="uk-UA" altLang="uk-UA" sz="2800" b="1" i="1" dirty="0" smtClean="0">
                <a:solidFill>
                  <a:schemeClr val="tx1"/>
                </a:solidFill>
              </a:rPr>
              <a:t>  У своїй п’єсі «</a:t>
            </a:r>
            <a:r>
              <a:rPr lang="uk-UA" altLang="uk-UA" sz="2800" b="1" i="1" dirty="0" err="1" smtClean="0">
                <a:solidFill>
                  <a:schemeClr val="tx1"/>
                </a:solidFill>
              </a:rPr>
              <a:t>Камаринська</a:t>
            </a:r>
            <a:r>
              <a:rPr lang="uk-UA" altLang="uk-UA" sz="2800" b="1" i="1" dirty="0" smtClean="0">
                <a:solidFill>
                  <a:schemeClr val="tx1"/>
                </a:solidFill>
              </a:rPr>
              <a:t>» Петро Чайковський використав  мелодію і ритм народної </a:t>
            </a:r>
            <a:r>
              <a:rPr lang="uk-UA" altLang="uk-UA" sz="2800" b="1" i="1" dirty="0" err="1" smtClean="0">
                <a:solidFill>
                  <a:schemeClr val="tx1"/>
                </a:solidFill>
              </a:rPr>
              <a:t>камаринської</a:t>
            </a:r>
            <a:r>
              <a:rPr lang="uk-UA" altLang="uk-UA" sz="2800" b="1" i="1" dirty="0" smtClean="0">
                <a:solidFill>
                  <a:schemeClr val="tx1"/>
                </a:solidFill>
              </a:rPr>
              <a:t>.</a:t>
            </a:r>
            <a:endParaRPr lang="ru-RU" altLang="uk-UA" sz="2800" b="1" i="1" dirty="0">
              <a:solidFill>
                <a:schemeClr val="tx1"/>
              </a:solidFill>
            </a:endParaRPr>
          </a:p>
        </p:txBody>
      </p:sp>
      <p:pic>
        <p:nvPicPr>
          <p:cNvPr id="7" name="Picture 6" descr="97049_w465_h260_f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28" r="12192"/>
          <a:stretch>
            <a:fillRect/>
          </a:stretch>
        </p:blipFill>
        <p:spPr bwMode="auto">
          <a:xfrm>
            <a:off x="5610578" y="2254952"/>
            <a:ext cx="6479822" cy="4507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Камаринськ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43377" y="550615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375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905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зультат пошуку зображень за запитом шаблони для презентацій з природознавства&quot;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485422" y="496711"/>
            <a:ext cx="10780889" cy="632178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rgbClr val="220000"/>
                </a:solidFill>
              </a:rPr>
              <a:t>АНАЛІЗ ПРОСЛУХАНОЇ МУЗИКИ</a:t>
            </a:r>
            <a:endParaRPr lang="en-US" sz="4800" b="1" dirty="0">
              <a:solidFill>
                <a:srgbClr val="22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80533" y="1365956"/>
            <a:ext cx="9618134" cy="388337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just">
              <a:buFontTx/>
              <a:buChar char="-"/>
            </a:pPr>
            <a:r>
              <a:rPr lang="uk-UA" sz="3600" dirty="0" smtClean="0"/>
              <a:t>Які почуття передає та викликає цей танець?</a:t>
            </a:r>
          </a:p>
          <a:p>
            <a:pPr algn="just"/>
            <a:r>
              <a:rPr lang="uk-UA" sz="3200" b="1" dirty="0" smtClean="0">
                <a:solidFill>
                  <a:srgbClr val="C00000"/>
                </a:solidFill>
              </a:rPr>
              <a:t>             ( радісні, веселі)</a:t>
            </a:r>
          </a:p>
          <a:p>
            <a:pPr algn="just"/>
            <a:r>
              <a:rPr lang="uk-UA" sz="3600" dirty="0" smtClean="0"/>
              <a:t>- Який характер має музика «</a:t>
            </a:r>
            <a:r>
              <a:rPr lang="uk-UA" sz="3600" dirty="0" err="1" smtClean="0"/>
              <a:t>Камаринської</a:t>
            </a:r>
            <a:r>
              <a:rPr lang="uk-UA" sz="3600" dirty="0" smtClean="0"/>
              <a:t>»?</a:t>
            </a:r>
          </a:p>
          <a:p>
            <a:pPr algn="just"/>
            <a:r>
              <a:rPr lang="uk-UA" sz="3200" b="1" dirty="0" smtClean="0">
                <a:solidFill>
                  <a:srgbClr val="C00000"/>
                </a:solidFill>
              </a:rPr>
              <a:t>             ( весела, грайлива, жартівлива, пустотлива)</a:t>
            </a:r>
          </a:p>
          <a:p>
            <a:pPr algn="just"/>
            <a:r>
              <a:rPr lang="uk-UA" sz="3600" dirty="0" smtClean="0"/>
              <a:t>- Чи змінюється музична мова цього твору?</a:t>
            </a:r>
          </a:p>
          <a:p>
            <a:pPr algn="just"/>
            <a:r>
              <a:rPr lang="uk-UA" sz="3200" dirty="0" smtClean="0"/>
              <a:t>    </a:t>
            </a:r>
            <a:r>
              <a:rPr lang="uk-UA" sz="3200" b="1" dirty="0" smtClean="0">
                <a:solidFill>
                  <a:srgbClr val="C00000"/>
                </a:solidFill>
              </a:rPr>
              <a:t>         (так, змінюється динаміка</a:t>
            </a:r>
            <a:r>
              <a:rPr lang="uk-UA" sz="2400" b="1" dirty="0" smtClean="0">
                <a:solidFill>
                  <a:srgbClr val="C00000"/>
                </a:solidFill>
              </a:rPr>
              <a:t>)</a:t>
            </a:r>
            <a:endParaRPr lang="en-US" sz="2400" b="1" dirty="0">
              <a:solidFill>
                <a:srgbClr val="C00000"/>
              </a:solidFill>
            </a:endParaRPr>
          </a:p>
        </p:txBody>
      </p:sp>
      <p:pic>
        <p:nvPicPr>
          <p:cNvPr id="5" name="Picture 9" descr="images (1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7068" y="248356"/>
            <a:ext cx="1682044" cy="255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Результат пошуку зображень за запитом музика анімація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88" y="248356"/>
            <a:ext cx="1591733" cy="1365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3343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зультат пошуку зображень за запитом шаблони для презентацій з природознавства&quot;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293511" y="440267"/>
            <a:ext cx="11785600" cy="3048000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k-UA" sz="2800" b="1" dirty="0">
                <a:solidFill>
                  <a:srgbClr val="220000"/>
                </a:solidFill>
                <a:latin typeface="Arial Black" panose="020B0A04020102020204" pitchFamily="34" charset="0"/>
              </a:rPr>
              <a:t> </a:t>
            </a:r>
            <a:r>
              <a:rPr lang="uk-UA" sz="2800" b="1" dirty="0" smtClean="0">
                <a:solidFill>
                  <a:srgbClr val="220000"/>
                </a:solidFill>
                <a:latin typeface="Arial Black" panose="020B0A04020102020204" pitchFamily="34" charset="0"/>
              </a:rPr>
              <a:t>                              </a:t>
            </a:r>
            <a:r>
              <a:rPr lang="uk-UA" sz="2800" b="1" i="1" dirty="0" smtClean="0">
                <a:solidFill>
                  <a:srgbClr val="220000"/>
                </a:solidFill>
                <a:latin typeface="Arial Black" panose="020B0A04020102020204" pitchFamily="34" charset="0"/>
              </a:rPr>
              <a:t>ЦЕ ЦІКАВО ЗНАТИ!</a:t>
            </a:r>
          </a:p>
          <a:p>
            <a:pPr algn="just"/>
            <a:r>
              <a:rPr lang="uk-UA" sz="3200" dirty="0" smtClean="0"/>
              <a:t>Щоб передати характер </a:t>
            </a:r>
            <a:r>
              <a:rPr lang="uk-UA" sz="3200" dirty="0" err="1" smtClean="0"/>
              <a:t>камаринської</a:t>
            </a:r>
            <a:r>
              <a:rPr lang="uk-UA" sz="3200" dirty="0" smtClean="0"/>
              <a:t>, композитор використав </a:t>
            </a:r>
            <a:r>
              <a:rPr lang="uk-UA" sz="4000" b="1" i="1" dirty="0" smtClean="0">
                <a:solidFill>
                  <a:srgbClr val="C00000"/>
                </a:solidFill>
              </a:rPr>
              <a:t>стакато</a:t>
            </a:r>
            <a:r>
              <a:rPr lang="uk-UA" sz="3200" dirty="0" smtClean="0"/>
              <a:t> - уривчасте, коротке виконання звуків. У нотному запису цей штрих позначається крапкою над нотою або під нею.</a:t>
            </a:r>
            <a:endParaRPr lang="en-US" sz="3200" dirty="0"/>
          </a:p>
        </p:txBody>
      </p:sp>
      <p:pic>
        <p:nvPicPr>
          <p:cNvPr id="1026" name="Picture 2" descr="https://upload.wikimedia.org/wikipedia/commons/3/30/Staccato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97" b="8282"/>
          <a:stretch/>
        </p:blipFill>
        <p:spPr bwMode="auto">
          <a:xfrm>
            <a:off x="575028" y="3028951"/>
            <a:ext cx="5225768" cy="2415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Результат пошуку зображень за запитом музика анімація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8080" y="4030134"/>
            <a:ext cx="2858911" cy="2827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staccato (1)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63"/>
          <a:stretch/>
        </p:blipFill>
        <p:spPr bwMode="auto">
          <a:xfrm>
            <a:off x="5800796" y="3014134"/>
            <a:ext cx="4495800" cy="2232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705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зультат пошуку зображень за запитом шаблони для презентацій з природознавства&quot;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Фізкультхвилинка для учнів молодших класів - Калинка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152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зультат пошуку зображень за запитом шаблони для презентацій з природознавства&quot;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194" name="Picture 2" descr="Результат пошуку зображень за запитом малюнки на тему весн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8" t="1328" r="1966" b="4013"/>
          <a:stretch/>
        </p:blipFill>
        <p:spPr bwMode="auto">
          <a:xfrm>
            <a:off x="1863090" y="135468"/>
            <a:ext cx="7920990" cy="6722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-203199" y="135468"/>
            <a:ext cx="3163569" cy="6036732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8000" b="1" dirty="0" smtClean="0">
                <a:solidFill>
                  <a:schemeClr val="accent6"/>
                </a:solidFill>
              </a:rPr>
              <a:t>В</a:t>
            </a:r>
            <a:br>
              <a:rPr lang="uk-UA" sz="8000" b="1" dirty="0" smtClean="0">
                <a:solidFill>
                  <a:schemeClr val="accent6"/>
                </a:solidFill>
              </a:rPr>
            </a:br>
            <a:r>
              <a:rPr lang="uk-UA" sz="8000" b="1" dirty="0" smtClean="0">
                <a:solidFill>
                  <a:schemeClr val="accent6"/>
                </a:solidFill>
              </a:rPr>
              <a:t>Е</a:t>
            </a:r>
            <a:br>
              <a:rPr lang="uk-UA" sz="8000" b="1" dirty="0" smtClean="0">
                <a:solidFill>
                  <a:schemeClr val="accent6"/>
                </a:solidFill>
              </a:rPr>
            </a:br>
            <a:r>
              <a:rPr lang="uk-UA" sz="8000" b="1" dirty="0" smtClean="0">
                <a:solidFill>
                  <a:schemeClr val="accent6"/>
                </a:solidFill>
              </a:rPr>
              <a:t>С</a:t>
            </a:r>
            <a:br>
              <a:rPr lang="uk-UA" sz="8000" b="1" dirty="0" smtClean="0">
                <a:solidFill>
                  <a:schemeClr val="accent6"/>
                </a:solidFill>
              </a:rPr>
            </a:br>
            <a:r>
              <a:rPr lang="uk-UA" sz="8000" b="1" dirty="0" smtClean="0">
                <a:solidFill>
                  <a:schemeClr val="accent6"/>
                </a:solidFill>
              </a:rPr>
              <a:t>Н</a:t>
            </a:r>
            <a:br>
              <a:rPr lang="uk-UA" sz="8000" b="1" dirty="0" smtClean="0">
                <a:solidFill>
                  <a:schemeClr val="accent6"/>
                </a:solidFill>
              </a:rPr>
            </a:br>
            <a:r>
              <a:rPr lang="uk-UA" sz="8000" b="1" dirty="0" smtClean="0">
                <a:solidFill>
                  <a:schemeClr val="accent6"/>
                </a:solidFill>
              </a:rPr>
              <a:t>А</a:t>
            </a:r>
            <a:endParaRPr lang="en-US" sz="8000" b="1" dirty="0">
              <a:solidFill>
                <a:schemeClr val="accent6"/>
              </a:solidFill>
            </a:endParaRPr>
          </a:p>
        </p:txBody>
      </p:sp>
      <p:pic>
        <p:nvPicPr>
          <p:cNvPr id="8198" name="Picture 6" descr="Результат пошуку зображень за запитом малюнки пташок анімація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0601">
            <a:off x="9744866" y="-348319"/>
            <a:ext cx="3073242" cy="3712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305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зультат пошуку зображень за запитом шаблони для презентацій з природознавства&quot;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5" descr="3-108-638 - копия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333" y="1061156"/>
            <a:ext cx="9618134" cy="3828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485422"/>
            <a:ext cx="10578218" cy="914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A1135D"/>
                </a:solidFill>
              </a:rPr>
              <a:t>ПОСЛУХАЄМО І РОЗУЧИМО УКРАЇНСЬКУ ВЕСНЯНКУ «ПОДОЛЯНОЧКА»</a:t>
            </a:r>
            <a:endParaRPr lang="en-US" sz="2800" b="1" dirty="0">
              <a:solidFill>
                <a:srgbClr val="A1135D"/>
              </a:solidFill>
            </a:endParaRPr>
          </a:p>
        </p:txBody>
      </p:sp>
      <p:pic>
        <p:nvPicPr>
          <p:cNvPr id="5" name="Picture 6" descr="0_8d53f_fa4885be_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8040" y="256822"/>
            <a:ext cx="1354138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Подоляночка. Українська народна пісня.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93422" y="485545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7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69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зультат пошуку зображень за запитом шаблони для презентацій з природознавства&quot;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4"/>
          <a:stretch/>
        </p:blipFill>
        <p:spPr bwMode="auto">
          <a:xfrm>
            <a:off x="0" y="35631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 descr="Результат пошуку зображень за запитом Подоляночка слова малюнк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7067" y="1614311"/>
            <a:ext cx="5926666" cy="3860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49957" y="564443"/>
            <a:ext cx="3815644" cy="491066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sz="2800" dirty="0" smtClean="0">
                <a:solidFill>
                  <a:srgbClr val="C00000"/>
                </a:solidFill>
              </a:rPr>
              <a:t>1.</a:t>
            </a:r>
            <a:r>
              <a:rPr lang="uk-UA" sz="2800" dirty="0" smtClean="0"/>
              <a:t>Десь тут була </a:t>
            </a:r>
          </a:p>
          <a:p>
            <a:r>
              <a:rPr lang="uk-UA" sz="2800" dirty="0"/>
              <a:t>п</a:t>
            </a:r>
            <a:r>
              <a:rPr lang="uk-UA" sz="2800" dirty="0" smtClean="0"/>
              <a:t>одоляночка,</a:t>
            </a:r>
          </a:p>
          <a:p>
            <a:r>
              <a:rPr lang="uk-UA" sz="2800" dirty="0"/>
              <a:t>д</a:t>
            </a:r>
            <a:r>
              <a:rPr lang="uk-UA" sz="2800" dirty="0" smtClean="0"/>
              <a:t>есь тут була</a:t>
            </a:r>
          </a:p>
          <a:p>
            <a:r>
              <a:rPr lang="uk-UA" sz="2800" dirty="0" smtClean="0"/>
              <a:t>молодесенька,</a:t>
            </a:r>
          </a:p>
          <a:p>
            <a:r>
              <a:rPr lang="uk-UA" sz="2800" dirty="0" smtClean="0"/>
              <a:t>тут вона сіла.</a:t>
            </a:r>
          </a:p>
          <a:p>
            <a:r>
              <a:rPr lang="uk-UA" sz="2800" dirty="0"/>
              <a:t>т</a:t>
            </a:r>
            <a:r>
              <a:rPr lang="uk-UA" sz="2800" dirty="0" smtClean="0"/>
              <a:t>ут вона впала,</a:t>
            </a:r>
          </a:p>
          <a:p>
            <a:r>
              <a:rPr lang="uk-UA" sz="2800" dirty="0"/>
              <a:t>д</a:t>
            </a:r>
            <a:r>
              <a:rPr lang="uk-UA" sz="2800" dirty="0" smtClean="0"/>
              <a:t>о землі припала,</a:t>
            </a:r>
          </a:p>
          <a:p>
            <a:r>
              <a:rPr lang="uk-UA" sz="2800" dirty="0"/>
              <a:t>с</a:t>
            </a:r>
            <a:r>
              <a:rPr lang="uk-UA" sz="2800" dirty="0" smtClean="0"/>
              <a:t>ім літ не </a:t>
            </a:r>
            <a:r>
              <a:rPr lang="uk-UA" sz="2800" dirty="0" err="1" smtClean="0"/>
              <a:t>вмивалась</a:t>
            </a:r>
            <a:r>
              <a:rPr lang="uk-UA" sz="2800" dirty="0" smtClean="0"/>
              <a:t>, </a:t>
            </a:r>
          </a:p>
          <a:p>
            <a:r>
              <a:rPr lang="uk-UA" sz="2800" dirty="0" smtClean="0"/>
              <a:t>бо води не мала.</a:t>
            </a:r>
            <a:endParaRPr lang="en-US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534400" y="891821"/>
            <a:ext cx="3397956" cy="442524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sz="2800" dirty="0" smtClean="0">
                <a:solidFill>
                  <a:srgbClr val="C00000"/>
                </a:solidFill>
              </a:rPr>
              <a:t>2.</a:t>
            </a:r>
            <a:r>
              <a:rPr lang="uk-UA" sz="2800" dirty="0" smtClean="0"/>
              <a:t>Ой устань, устань,</a:t>
            </a:r>
          </a:p>
          <a:p>
            <a:r>
              <a:rPr lang="uk-UA" sz="2800" dirty="0" smtClean="0"/>
              <a:t>подоляночко</a:t>
            </a:r>
            <a:r>
              <a:rPr lang="uk-UA" sz="2800" dirty="0"/>
              <a:t>,</a:t>
            </a:r>
            <a:endParaRPr lang="uk-UA" sz="2800" dirty="0" smtClean="0"/>
          </a:p>
          <a:p>
            <a:r>
              <a:rPr lang="uk-UA" sz="2800" dirty="0"/>
              <a:t>о</a:t>
            </a:r>
            <a:r>
              <a:rPr lang="uk-UA" sz="2800" dirty="0" smtClean="0"/>
              <a:t>й устань, </a:t>
            </a:r>
            <a:r>
              <a:rPr lang="uk-UA" sz="2800" dirty="0"/>
              <a:t>у</a:t>
            </a:r>
            <a:r>
              <a:rPr lang="uk-UA" sz="2800" dirty="0" smtClean="0"/>
              <a:t>стань,</a:t>
            </a:r>
          </a:p>
          <a:p>
            <a:r>
              <a:rPr lang="uk-UA" sz="2800" dirty="0" smtClean="0"/>
              <a:t>молодесенька,</a:t>
            </a:r>
          </a:p>
          <a:p>
            <a:r>
              <a:rPr lang="uk-UA" sz="2800" dirty="0"/>
              <a:t>в</a:t>
            </a:r>
            <a:r>
              <a:rPr lang="uk-UA" sz="2800" dirty="0" smtClean="0"/>
              <a:t>мий своє личко.</a:t>
            </a:r>
          </a:p>
          <a:p>
            <a:r>
              <a:rPr lang="uk-UA" sz="2800" dirty="0"/>
              <a:t>л</a:t>
            </a:r>
            <a:r>
              <a:rPr lang="uk-UA" sz="2800" dirty="0" smtClean="0"/>
              <a:t>ичко біленьке.</a:t>
            </a:r>
          </a:p>
          <a:p>
            <a:r>
              <a:rPr lang="uk-UA" sz="2800" dirty="0"/>
              <a:t>б</a:t>
            </a:r>
            <a:r>
              <a:rPr lang="uk-UA" sz="2800" dirty="0" smtClean="0"/>
              <a:t>іжи до Дунаю,</a:t>
            </a:r>
          </a:p>
          <a:p>
            <a:r>
              <a:rPr lang="uk-UA" sz="2800" dirty="0"/>
              <a:t>б</a:t>
            </a:r>
            <a:r>
              <a:rPr lang="uk-UA" sz="2800" dirty="0" smtClean="0"/>
              <a:t>ери молоденьку.</a:t>
            </a:r>
          </a:p>
          <a:p>
            <a:r>
              <a:rPr lang="uk-UA" sz="2800" dirty="0"/>
              <a:t>б</a:t>
            </a:r>
            <a:r>
              <a:rPr lang="uk-UA" sz="2800" dirty="0" smtClean="0"/>
              <a:t>ери ту, що скраю.</a:t>
            </a:r>
            <a:endParaRPr lang="en-US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409244" y="316089"/>
            <a:ext cx="4594578" cy="114017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</a:rPr>
              <a:t>УКРАЇНСЬКА НАРОДНА ПІСНЯ «ПОДОЛЯНОЧКА»</a:t>
            </a:r>
            <a:endParaRPr lang="en-US" sz="3200" b="1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pic>
        <p:nvPicPr>
          <p:cNvPr id="3076" name="Picture 4" descr="Результат пошуку зображень за запитом музика анімація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4400" y="4865510"/>
            <a:ext cx="1016000" cy="199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Невідомий - Подоляночка (minus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353735" y="48655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165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252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зультат пошуку зображень за запитом шаблони для презентацій з природознавства&quot;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80623" y="541866"/>
            <a:ext cx="4967111" cy="391724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1"/>
            <a:ext cx="11954933" cy="136595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rgbClr val="C00000"/>
                </a:solidFill>
              </a:rPr>
              <a:t>БАРИНЯ – </a:t>
            </a:r>
            <a:r>
              <a:rPr lang="uk-UA" sz="3600" dirty="0" smtClean="0"/>
              <a:t>жвавий танець, назва якого походить від приспіву «Бариня ти моя». Танцюють парами, або соло.</a:t>
            </a:r>
            <a:endParaRPr lang="en-US" sz="3600" dirty="0"/>
          </a:p>
        </p:txBody>
      </p:sp>
      <p:pic>
        <p:nvPicPr>
          <p:cNvPr id="6" name="Picture 2" descr="Результат пошуку зображень за запитом анімація музика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311" y="1286932"/>
            <a:ext cx="8466667" cy="5571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Барин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3334" y="5600700"/>
            <a:ext cx="767644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345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6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зультат пошуку зображень за запитом шаблони для презентацій з природознавства&quot;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383822" y="327377"/>
            <a:ext cx="11695289" cy="2325512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k-UA" sz="3600" b="1" i="1" dirty="0" smtClean="0">
                <a:solidFill>
                  <a:srgbClr val="C00000"/>
                </a:solidFill>
              </a:rPr>
              <a:t>Бульба</a:t>
            </a:r>
            <a:r>
              <a:rPr lang="uk-UA" dirty="0" smtClean="0"/>
              <a:t> </a:t>
            </a:r>
            <a:r>
              <a:rPr lang="uk-UA" sz="2400" dirty="0" smtClean="0"/>
              <a:t>( з білоруського – картопля) </a:t>
            </a:r>
            <a:r>
              <a:rPr lang="uk-UA" sz="3200" dirty="0" smtClean="0"/>
              <a:t>– улюблений танець білоруського народу. Він має швидкий темп, гострий дводольний ритм і веселу мажорну мелодію. А свою незвичну назву цей танець здобув від слів, присвячених … звичайній картоплі: </a:t>
            </a:r>
            <a:endParaRPr lang="en-US" sz="2400" dirty="0"/>
          </a:p>
        </p:txBody>
      </p:sp>
      <p:pic>
        <p:nvPicPr>
          <p:cNvPr id="2050" name="Picture 2" descr="Результат пошуку зображень за запитом картинки  картоплі для дітей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9052560" y="2263140"/>
            <a:ext cx="3195884" cy="3063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Результат пошуку зображень за запитом картинки  картоплі для дітей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35"/>
          <a:stretch/>
        </p:blipFill>
        <p:spPr bwMode="auto">
          <a:xfrm>
            <a:off x="381053" y="2652889"/>
            <a:ext cx="3102527" cy="2791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864633" y="2523065"/>
            <a:ext cx="4067787" cy="160316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i="1" dirty="0" smtClean="0">
                <a:solidFill>
                  <a:srgbClr val="002060"/>
                </a:solidFill>
              </a:rPr>
              <a:t>Ти бери картоплю швидше,</a:t>
            </a:r>
          </a:p>
          <a:p>
            <a:pPr algn="ctr"/>
            <a:r>
              <a:rPr lang="uk-UA" sz="2400" i="1" dirty="0">
                <a:solidFill>
                  <a:srgbClr val="002060"/>
                </a:solidFill>
              </a:rPr>
              <a:t>б</a:t>
            </a:r>
            <a:r>
              <a:rPr lang="uk-UA" sz="2400" i="1" dirty="0" smtClean="0">
                <a:solidFill>
                  <a:srgbClr val="002060"/>
                </a:solidFill>
              </a:rPr>
              <a:t>о вона  - найкраща їжа.</a:t>
            </a:r>
          </a:p>
          <a:p>
            <a:pPr algn="ctr"/>
            <a:r>
              <a:rPr lang="uk-UA" sz="2400" i="1" dirty="0">
                <a:solidFill>
                  <a:srgbClr val="002060"/>
                </a:solidFill>
              </a:rPr>
              <a:t>б</a:t>
            </a:r>
            <a:r>
              <a:rPr lang="uk-UA" sz="2400" i="1" dirty="0" smtClean="0">
                <a:solidFill>
                  <a:srgbClr val="002060"/>
                </a:solidFill>
              </a:rPr>
              <a:t>о смакує і варена, </a:t>
            </a:r>
          </a:p>
          <a:p>
            <a:pPr algn="ctr"/>
            <a:r>
              <a:rPr lang="uk-UA" sz="2400" i="1" dirty="0" smtClean="0">
                <a:solidFill>
                  <a:srgbClr val="002060"/>
                </a:solidFill>
              </a:rPr>
              <a:t>і в кожухах запечена…</a:t>
            </a:r>
            <a:endParaRPr lang="en-US" sz="2400" i="1" dirty="0">
              <a:solidFill>
                <a:srgbClr val="002060"/>
              </a:solidFill>
            </a:endParaRPr>
          </a:p>
        </p:txBody>
      </p:sp>
      <p:pic>
        <p:nvPicPr>
          <p:cNvPr id="5122" name="Picture 2" descr="Результат пошуку зображень за запитом анімація музика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1903" y="4126230"/>
            <a:ext cx="2393245" cy="172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Бульб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741352" y="513997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84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442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зультат пошуку зображень за запитом шаблони для презентацій з природознавства&quot;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2630311" y="587021"/>
            <a:ext cx="5994400" cy="145626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Нумо, діти, підведіться!</a:t>
            </a:r>
          </a:p>
          <a:p>
            <a:pPr algn="ctr"/>
            <a:r>
              <a:rPr lang="uk-UA" sz="4000" b="1" dirty="0" smtClean="0"/>
              <a:t>Всі приємно посміхніться!</a:t>
            </a:r>
          </a:p>
          <a:p>
            <a:pPr algn="ctr"/>
            <a:r>
              <a:rPr lang="uk-UA" sz="4000" b="1" dirty="0" smtClean="0"/>
              <a:t>Продзвенів уже дзвінок.</a:t>
            </a:r>
          </a:p>
          <a:p>
            <a:pPr algn="ctr"/>
            <a:r>
              <a:rPr lang="uk-UA" sz="4000" b="1" dirty="0" smtClean="0"/>
              <a:t>Починається урок!</a:t>
            </a:r>
            <a:endParaRPr lang="en-US" sz="4000" b="1" dirty="0"/>
          </a:p>
        </p:txBody>
      </p:sp>
      <p:pic>
        <p:nvPicPr>
          <p:cNvPr id="1028" name="Picture 4" descr="Результат пошуку зображень за запитом діти музика анімація танці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044" y="3544712"/>
            <a:ext cx="6366933" cy="2077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38578" y="2743199"/>
            <a:ext cx="9121422" cy="64346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err="1" smtClean="0">
                <a:solidFill>
                  <a:srgbClr val="C00000"/>
                </a:solidFill>
              </a:rPr>
              <a:t>Доб</a:t>
            </a:r>
            <a:r>
              <a:rPr lang="uk-UA" sz="2400" b="1" dirty="0" smtClean="0">
                <a:solidFill>
                  <a:srgbClr val="C00000"/>
                </a:solidFill>
              </a:rPr>
              <a:t> – рий день! </a:t>
            </a:r>
            <a:r>
              <a:rPr lang="uk-UA" sz="2400" b="1" dirty="0" err="1" smtClean="0">
                <a:solidFill>
                  <a:srgbClr val="C00000"/>
                </a:solidFill>
              </a:rPr>
              <a:t>Доб</a:t>
            </a:r>
            <a:r>
              <a:rPr lang="uk-UA" sz="2400" b="1" dirty="0" smtClean="0">
                <a:solidFill>
                  <a:srgbClr val="C00000"/>
                </a:solidFill>
              </a:rPr>
              <a:t> – рий день!</a:t>
            </a:r>
            <a:endParaRPr lang="en-US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85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зультат пошуку зображень за запитом шаблони для презентацій з природознавства&quot;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70" name="Picture 2" descr="Результат пошуку зображень за запитом музика анімація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8220" y="0"/>
            <a:ext cx="3573780" cy="6743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460" y="457200"/>
            <a:ext cx="9558584" cy="4701822"/>
          </a:xfrm>
          <a:prstGeom prst="rect">
            <a:avLst/>
          </a:prstGeom>
          <a:noFill/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rgbClr val="008000"/>
                </a:solidFill>
              </a:rPr>
              <a:t>ПІДСУМОК УРОКУ</a:t>
            </a:r>
          </a:p>
          <a:p>
            <a:pPr algn="ctr"/>
            <a:endParaRPr lang="uk-UA" sz="4000" b="1" dirty="0" smtClean="0">
              <a:solidFill>
                <a:srgbClr val="008000"/>
              </a:solidFill>
            </a:endParaRPr>
          </a:p>
          <a:p>
            <a:pPr marL="285750" indent="-285750" algn="just">
              <a:buFontTx/>
              <a:buChar char="-"/>
            </a:pPr>
            <a:r>
              <a:rPr lang="uk-UA" sz="3600" dirty="0" smtClean="0"/>
              <a:t>Про який новий жанр танцювальної музики ви дізнались на </a:t>
            </a:r>
            <a:r>
              <a:rPr lang="uk-UA" sz="3600" dirty="0" err="1" smtClean="0"/>
              <a:t>уроці</a:t>
            </a:r>
            <a:r>
              <a:rPr lang="uk-UA" sz="3600" dirty="0" smtClean="0"/>
              <a:t>?</a:t>
            </a:r>
          </a:p>
          <a:p>
            <a:pPr algn="just"/>
            <a:r>
              <a:rPr lang="uk-UA" sz="3200" b="1" i="1" dirty="0" smtClean="0">
                <a:solidFill>
                  <a:srgbClr val="C00000"/>
                </a:solidFill>
              </a:rPr>
              <a:t>               ( про жанр пісні – танцю)</a:t>
            </a:r>
          </a:p>
          <a:p>
            <a:pPr marL="285750" indent="-285750" algn="just">
              <a:buFontTx/>
              <a:buChar char="-"/>
            </a:pPr>
            <a:r>
              <a:rPr lang="uk-UA" sz="3600" dirty="0" smtClean="0"/>
              <a:t>Яку українську народну пісню ми вивчили і до якого жанру вона відноситься?</a:t>
            </a:r>
          </a:p>
          <a:p>
            <a:pPr algn="just"/>
            <a:r>
              <a:rPr lang="uk-UA" sz="3200" b="1" i="1" dirty="0" smtClean="0">
                <a:solidFill>
                  <a:srgbClr val="C00000"/>
                </a:solidFill>
              </a:rPr>
              <a:t>             («Подоляночка» , веснянка, пісня – танець)</a:t>
            </a:r>
            <a:endParaRPr lang="en-US" sz="32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63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зультат пошуку зображень за запитом шаблони для презентацій з природознавства&quot;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6" descr="30258460_27700019_13454426_insekt38_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7109" y="1930400"/>
            <a:ext cx="5948891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643467" y="632178"/>
            <a:ext cx="10735733" cy="914400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>
            <a:prstTxWarp prst="textDoubleWave1">
              <a:avLst/>
            </a:prstTxWarp>
          </a:bodyPr>
          <a:lstStyle/>
          <a:p>
            <a:pPr algn="ctr"/>
            <a:r>
              <a:rPr lang="uk-UA" b="1" dirty="0" smtClean="0">
                <a:solidFill>
                  <a:srgbClr val="580000"/>
                </a:solidFill>
              </a:rPr>
              <a:t>ДЯКУЮ ЗА РОБОТУ НА УРОЦІ !</a:t>
            </a:r>
            <a:endParaRPr lang="en-US" b="1" dirty="0">
              <a:solidFill>
                <a:srgbClr val="580000"/>
              </a:solidFill>
            </a:endParaRPr>
          </a:p>
        </p:txBody>
      </p:sp>
      <p:pic>
        <p:nvPicPr>
          <p:cNvPr id="3076" name="Picture 4" descr="Результат пошуку зображень за запитом музика картинки анімація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867" y="3657599"/>
            <a:ext cx="1738489" cy="1936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78756" y="1546578"/>
            <a:ext cx="7428088" cy="38382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/>
              <a:t>ДО ЗУСТРІЧІ!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4001889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зультат пошуку зображень за запитом шаблони для презентацій з природознавства&quot;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016000" y="1614311"/>
            <a:ext cx="9493955" cy="398497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marL="609600" indent="-609600">
              <a:lnSpc>
                <a:spcPct val="150000"/>
              </a:lnSpc>
              <a:buClr>
                <a:srgbClr val="CC0000"/>
              </a:buClr>
              <a:buFontTx/>
              <a:buAutoNum type="arabicPeriod"/>
            </a:pPr>
            <a:r>
              <a:rPr lang="ru-RU" altLang="uk-UA" b="1" dirty="0">
                <a:solidFill>
                  <a:srgbClr val="000066"/>
                </a:solidFill>
              </a:rPr>
              <a:t>http://muzofon.com</a:t>
            </a:r>
          </a:p>
          <a:p>
            <a:pPr marL="609600" indent="-609600">
              <a:lnSpc>
                <a:spcPct val="150000"/>
              </a:lnSpc>
              <a:buClr>
                <a:srgbClr val="CC0000"/>
              </a:buClr>
              <a:buFontTx/>
              <a:buAutoNum type="arabicPeriod"/>
            </a:pPr>
            <a:r>
              <a:rPr lang="ru-RU" altLang="uk-UA" b="1" dirty="0" err="1">
                <a:solidFill>
                  <a:srgbClr val="000066"/>
                </a:solidFill>
              </a:rPr>
              <a:t>Музичне</a:t>
            </a:r>
            <a:r>
              <a:rPr lang="ru-RU" altLang="uk-UA" b="1" dirty="0">
                <a:solidFill>
                  <a:srgbClr val="000066"/>
                </a:solidFill>
              </a:rPr>
              <a:t> </a:t>
            </a:r>
            <a:r>
              <a:rPr lang="ru-RU" altLang="uk-UA" b="1" dirty="0" err="1">
                <a:solidFill>
                  <a:srgbClr val="000066"/>
                </a:solidFill>
              </a:rPr>
              <a:t>мистецтво</a:t>
            </a:r>
            <a:r>
              <a:rPr lang="ru-RU" altLang="uk-UA" b="1" dirty="0">
                <a:solidFill>
                  <a:srgbClr val="000066"/>
                </a:solidFill>
              </a:rPr>
              <a:t>: </a:t>
            </a:r>
            <a:r>
              <a:rPr lang="ru-RU" altLang="uk-UA" b="1" dirty="0" err="1">
                <a:solidFill>
                  <a:srgbClr val="000066"/>
                </a:solidFill>
              </a:rPr>
              <a:t>підруч</a:t>
            </a:r>
            <a:r>
              <a:rPr lang="ru-RU" altLang="uk-UA" b="1" dirty="0">
                <a:solidFill>
                  <a:srgbClr val="000066"/>
                </a:solidFill>
              </a:rPr>
              <a:t>. для 3 </a:t>
            </a:r>
            <a:r>
              <a:rPr lang="ru-RU" altLang="uk-UA" b="1" dirty="0" err="1">
                <a:solidFill>
                  <a:srgbClr val="000066"/>
                </a:solidFill>
              </a:rPr>
              <a:t>кл</a:t>
            </a:r>
            <a:r>
              <a:rPr lang="ru-RU" altLang="uk-UA" b="1" dirty="0">
                <a:solidFill>
                  <a:srgbClr val="000066"/>
                </a:solidFill>
              </a:rPr>
              <a:t>. </a:t>
            </a:r>
            <a:r>
              <a:rPr lang="ru-RU" altLang="uk-UA" b="1" dirty="0" err="1">
                <a:solidFill>
                  <a:srgbClr val="000066"/>
                </a:solidFill>
              </a:rPr>
              <a:t>загальноосвіт</a:t>
            </a:r>
            <a:r>
              <a:rPr lang="ru-RU" altLang="uk-UA" b="1" dirty="0">
                <a:solidFill>
                  <a:srgbClr val="000066"/>
                </a:solidFill>
              </a:rPr>
              <a:t>. </a:t>
            </a:r>
            <a:r>
              <a:rPr lang="ru-RU" altLang="uk-UA" b="1" dirty="0" err="1">
                <a:solidFill>
                  <a:srgbClr val="000066"/>
                </a:solidFill>
              </a:rPr>
              <a:t>навч</a:t>
            </a:r>
            <a:r>
              <a:rPr lang="ru-RU" altLang="uk-UA" b="1" dirty="0">
                <a:solidFill>
                  <a:srgbClr val="000066"/>
                </a:solidFill>
              </a:rPr>
              <a:t>. </a:t>
            </a:r>
            <a:r>
              <a:rPr lang="ru-RU" altLang="uk-UA" b="1" dirty="0" err="1">
                <a:solidFill>
                  <a:srgbClr val="000066"/>
                </a:solidFill>
              </a:rPr>
              <a:t>закл</a:t>
            </a:r>
            <a:r>
              <a:rPr lang="ru-RU" altLang="uk-UA" b="1" dirty="0">
                <a:solidFill>
                  <a:srgbClr val="000066"/>
                </a:solidFill>
              </a:rPr>
              <a:t>./ О. Лобова.- К.: Школяр, 2013. – 114с.:іл. </a:t>
            </a:r>
            <a:endParaRPr lang="ru-RU" altLang="uk-UA" b="1" dirty="0" smtClean="0">
              <a:solidFill>
                <a:srgbClr val="000066"/>
              </a:solidFill>
            </a:endParaRPr>
          </a:p>
          <a:p>
            <a:pPr marL="609600" indent="-609600">
              <a:lnSpc>
                <a:spcPct val="150000"/>
              </a:lnSpc>
              <a:buClr>
                <a:srgbClr val="CC0000"/>
              </a:buClr>
              <a:buFontTx/>
              <a:buAutoNum type="arabicPeriod"/>
            </a:pPr>
            <a:r>
              <a:rPr lang="ru-RU" altLang="uk-UA" b="1" dirty="0">
                <a:solidFill>
                  <a:srgbClr val="000066"/>
                </a:solidFill>
              </a:rPr>
              <a:t>http://www.zooclub.ru/attach/fotogal/anima/481.gif</a:t>
            </a:r>
          </a:p>
          <a:p>
            <a:pPr marL="609600" indent="-609600">
              <a:lnSpc>
                <a:spcPct val="150000"/>
              </a:lnSpc>
              <a:buClr>
                <a:srgbClr val="CC0000"/>
              </a:buClr>
              <a:buFontTx/>
              <a:buAutoNum type="arabicPeriod"/>
            </a:pPr>
            <a:r>
              <a:rPr lang="ru-RU" altLang="uk-UA" b="1" dirty="0">
                <a:solidFill>
                  <a:srgbClr val="002060"/>
                </a:solidFill>
                <a:hlinkClick r:id="rId3"/>
              </a:rPr>
              <a:t>https://</a:t>
            </a:r>
            <a:r>
              <a:rPr lang="ru-RU" altLang="uk-UA" b="1" dirty="0" smtClean="0">
                <a:solidFill>
                  <a:srgbClr val="002060"/>
                </a:solidFill>
                <a:hlinkClick r:id="rId3"/>
              </a:rPr>
              <a:t>www.youtube.com/watch?v=i6w-lk1kYQ4</a:t>
            </a:r>
            <a:endParaRPr lang="ru-RU" altLang="uk-UA" b="1" dirty="0" smtClean="0">
              <a:solidFill>
                <a:srgbClr val="002060"/>
              </a:solidFill>
            </a:endParaRPr>
          </a:p>
          <a:p>
            <a:pPr marL="609600" indent="-609600">
              <a:lnSpc>
                <a:spcPct val="150000"/>
              </a:lnSpc>
              <a:buClr>
                <a:srgbClr val="CC0000"/>
              </a:buClr>
              <a:buFontTx/>
              <a:buAutoNum type="arabicPeriod"/>
            </a:pPr>
            <a:r>
              <a:rPr lang="ru-RU" altLang="uk-UA" b="1" dirty="0">
                <a:solidFill>
                  <a:srgbClr val="000066"/>
                </a:solidFill>
              </a:rPr>
              <a:t>https://www.youtube.com/watch?v=Hk3unHonlVk</a:t>
            </a:r>
          </a:p>
          <a:p>
            <a:pPr marL="609600" indent="-609600">
              <a:lnSpc>
                <a:spcPct val="150000"/>
              </a:lnSpc>
              <a:buClr>
                <a:srgbClr val="CC0000"/>
              </a:buClr>
              <a:buFontTx/>
              <a:buAutoNum type="arabicPeriod"/>
            </a:pPr>
            <a:r>
              <a:rPr lang="ru-RU" altLang="uk-UA" b="1" dirty="0">
                <a:solidFill>
                  <a:srgbClr val="000066"/>
                </a:solidFill>
              </a:rPr>
              <a:t>https://www.youtube.com/watch?v=K7IlFXBqCr0</a:t>
            </a:r>
          </a:p>
          <a:p>
            <a:pPr marL="609600" indent="-609600">
              <a:lnSpc>
                <a:spcPct val="150000"/>
              </a:lnSpc>
              <a:buClr>
                <a:srgbClr val="CC0000"/>
              </a:buClr>
              <a:buFontTx/>
              <a:buAutoNum type="arabicPeriod"/>
            </a:pPr>
            <a:r>
              <a:rPr lang="ru-RU" altLang="uk-UA" b="1" dirty="0">
                <a:solidFill>
                  <a:srgbClr val="000066"/>
                </a:solidFill>
              </a:rPr>
              <a:t>https://</a:t>
            </a:r>
            <a:r>
              <a:rPr lang="ru-RU" altLang="uk-UA" b="1" dirty="0" smtClean="0">
                <a:solidFill>
                  <a:srgbClr val="000066"/>
                </a:solidFill>
              </a:rPr>
              <a:t>www.youtube.com/watch?v=wZZcg757M14</a:t>
            </a:r>
            <a:endParaRPr lang="ru-RU" altLang="uk-UA" b="1" dirty="0">
              <a:solidFill>
                <a:srgbClr val="000066"/>
              </a:solidFill>
            </a:endParaRPr>
          </a:p>
          <a:p>
            <a:pPr marL="609600" indent="-609600">
              <a:lnSpc>
                <a:spcPct val="150000"/>
              </a:lnSpc>
              <a:buClr>
                <a:srgbClr val="CC0000"/>
              </a:buClr>
              <a:buFontTx/>
              <a:buAutoNum type="arabicPeriod"/>
            </a:pPr>
            <a:r>
              <a:rPr lang="en-US" b="1" dirty="0">
                <a:solidFill>
                  <a:srgbClr val="002060"/>
                </a:solidFill>
              </a:rPr>
              <a:t>https://</a:t>
            </a:r>
            <a:r>
              <a:rPr lang="en-US" b="1" dirty="0" smtClean="0">
                <a:solidFill>
                  <a:srgbClr val="002060"/>
                </a:solidFill>
              </a:rPr>
              <a:t>www.google.com/search?</a:t>
            </a:r>
            <a:r>
              <a:rPr lang="en-US" b="1" dirty="0">
                <a:solidFill>
                  <a:srgbClr val="002060"/>
                </a:solidFill>
              </a:rPr>
              <a:t> </a:t>
            </a:r>
            <a:endParaRPr lang="ru-RU" altLang="uk-UA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35288" y="722489"/>
            <a:ext cx="8748889" cy="914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accent2">
                    <a:lumMod val="50000"/>
                  </a:schemeClr>
                </a:solidFill>
              </a:rPr>
              <a:t>Список використаних джерел</a:t>
            </a:r>
            <a:endParaRPr lang="en-US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208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езультат пошуку зображень за запитом шаблони для презентацій з природознавства&quot;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270933" y="1513091"/>
            <a:ext cx="1192106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altLang="uk-UA" sz="2400" b="1" i="1" dirty="0">
                <a:solidFill>
                  <a:schemeClr val="accent6">
                    <a:lumMod val="50000"/>
                  </a:schemeClr>
                </a:solidFill>
              </a:rPr>
              <a:t>Закріпити і збагатити знання учнів про танцювальну музику; познайомити </a:t>
            </a:r>
            <a:r>
              <a:rPr lang="uk-UA" altLang="uk-UA" sz="2400" b="1" i="1" dirty="0" smtClean="0">
                <a:solidFill>
                  <a:schemeClr val="accent6">
                    <a:lumMod val="50000"/>
                  </a:schemeClr>
                </a:solidFill>
              </a:rPr>
              <a:t>з </a:t>
            </a:r>
            <a:r>
              <a:rPr lang="uk-UA" altLang="uk-UA" sz="2400" b="1" i="1" dirty="0">
                <a:solidFill>
                  <a:schemeClr val="accent6">
                    <a:lumMod val="50000"/>
                  </a:schemeClr>
                </a:solidFill>
              </a:rPr>
              <a:t>жанром пісні – танцю.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altLang="uk-UA" sz="2400" b="1" i="1" dirty="0">
                <a:solidFill>
                  <a:schemeClr val="accent6">
                    <a:lumMod val="50000"/>
                  </a:schemeClr>
                </a:solidFill>
              </a:rPr>
              <a:t>Розвивати емоційну сферу школярів, предметні компетентності, почуття ритму.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altLang="uk-UA" sz="2400" b="1" i="1" dirty="0">
                <a:solidFill>
                  <a:schemeClr val="accent6">
                    <a:lumMod val="50000"/>
                  </a:schemeClr>
                </a:solidFill>
              </a:rPr>
              <a:t>Виховувати любов до музики, підтримувати інтерес до творчості видатних композиторів і прикладів використання народних танцювальних мелодій у композиторських творах</a:t>
            </a:r>
            <a:endParaRPr lang="ru-RU" altLang="uk-UA" sz="24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2844" y="722488"/>
            <a:ext cx="2302933" cy="914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rgbClr val="C00000"/>
                </a:solidFill>
              </a:rPr>
              <a:t>МЕТА.</a:t>
            </a:r>
            <a:endParaRPr lang="en-US" sz="3600" b="1" dirty="0">
              <a:solidFill>
                <a:srgbClr val="C00000"/>
              </a:solidFill>
            </a:endParaRPr>
          </a:p>
        </p:txBody>
      </p:sp>
      <p:pic>
        <p:nvPicPr>
          <p:cNvPr id="7" name="Picture 5" descr="131-den-uchitelya-138244399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4756" y="331991"/>
            <a:ext cx="1203149" cy="1406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410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езультат пошуку зображень за запитом шаблони для презентацій з природознавства&quot;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Картинки по запросу весна рисунки дете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4410" y="-1"/>
            <a:ext cx="10538460" cy="58250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6310489" y="756355"/>
            <a:ext cx="5057423" cy="432364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800" b="1" i="1" dirty="0"/>
              <a:t>ЧАРІВНА ПОРА</a:t>
            </a:r>
            <a:endParaRPr lang="en-US" sz="2800" b="1" i="1" dirty="0"/>
          </a:p>
          <a:p>
            <a:pPr>
              <a:lnSpc>
                <a:spcPct val="150000"/>
              </a:lnSpc>
            </a:pPr>
            <a:r>
              <a:rPr lang="uk-UA" b="1" dirty="0"/>
              <a:t>  </a:t>
            </a:r>
            <a:r>
              <a:rPr lang="ru-RU" sz="2400" b="1" dirty="0" err="1"/>
              <a:t>Чуєш</a:t>
            </a:r>
            <a:r>
              <a:rPr lang="ru-RU" sz="2400" b="1" dirty="0"/>
              <a:t>? </a:t>
            </a:r>
            <a:r>
              <a:rPr lang="ru-RU" sz="2400" b="1" dirty="0" err="1"/>
              <a:t>Жебонять</a:t>
            </a:r>
            <a:r>
              <a:rPr lang="ru-RU" sz="2400" b="1" dirty="0"/>
              <a:t> </a:t>
            </a:r>
            <a:r>
              <a:rPr lang="ru-RU" sz="2400" b="1" dirty="0" err="1"/>
              <a:t>струмки</a:t>
            </a:r>
            <a:r>
              <a:rPr lang="ru-RU" sz="2400" b="1" dirty="0"/>
              <a:t>!</a:t>
            </a:r>
            <a:r>
              <a:rPr lang="en-US" sz="2400" b="1" dirty="0"/>
              <a:t> 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uk-UA" sz="2400" b="1" dirty="0"/>
              <a:t>  </a:t>
            </a:r>
            <a:r>
              <a:rPr lang="ru-RU" sz="2400" b="1" dirty="0" err="1"/>
              <a:t>Чуєш</a:t>
            </a:r>
            <a:r>
              <a:rPr lang="ru-RU" sz="2400" b="1" dirty="0"/>
              <a:t>? </a:t>
            </a:r>
            <a:r>
              <a:rPr lang="ru-RU" sz="2400" b="1" dirty="0" err="1"/>
              <a:t>Цвірінчать</a:t>
            </a:r>
            <a:r>
              <a:rPr lang="ru-RU" sz="2400" b="1" dirty="0"/>
              <a:t> пташки!</a:t>
            </a:r>
            <a:r>
              <a:rPr lang="en-US" sz="2400" b="1" dirty="0"/>
              <a:t> </a:t>
            </a:r>
          </a:p>
          <a:p>
            <a:pPr>
              <a:lnSpc>
                <a:spcPct val="150000"/>
              </a:lnSpc>
            </a:pPr>
            <a:r>
              <a:rPr lang="ru-RU" sz="2400" b="1" dirty="0"/>
              <a:t>  Глянь! </a:t>
            </a:r>
            <a:r>
              <a:rPr lang="ru-RU" sz="2400" b="1" dirty="0" err="1"/>
              <a:t>Бруньки</a:t>
            </a:r>
            <a:r>
              <a:rPr lang="ru-RU" sz="2400" b="1" dirty="0"/>
              <a:t> он на </a:t>
            </a:r>
            <a:r>
              <a:rPr lang="ru-RU" sz="2400" b="1" dirty="0" err="1"/>
              <a:t>гіллі</a:t>
            </a:r>
            <a:r>
              <a:rPr lang="ru-RU" sz="2400" b="1" dirty="0"/>
              <a:t>…</a:t>
            </a:r>
            <a:br>
              <a:rPr lang="ru-RU" sz="2400" b="1" dirty="0"/>
            </a:br>
            <a:r>
              <a:rPr lang="uk-UA" sz="2400" b="1" dirty="0"/>
              <a:t>  В синім небі — журавлі...</a:t>
            </a:r>
            <a:endParaRPr lang="en-US" sz="2400" b="1" dirty="0"/>
          </a:p>
          <a:p>
            <a:pPr>
              <a:lnSpc>
                <a:spcPct val="150000"/>
              </a:lnSpc>
            </a:pPr>
            <a:r>
              <a:rPr lang="uk-UA" sz="2400" b="1" dirty="0"/>
              <a:t>  Перші проліски цвітуть,</a:t>
            </a:r>
            <a:r>
              <a:rPr lang="en-US" sz="2400" b="1" dirty="0"/>
              <a:t> </a:t>
            </a:r>
            <a:r>
              <a:rPr lang="uk-UA" sz="2400" b="1" dirty="0"/>
              <a:t/>
            </a:r>
            <a:br>
              <a:rPr lang="uk-UA" sz="2400" b="1" dirty="0"/>
            </a:br>
            <a:r>
              <a:rPr lang="uk-UA" sz="2400" b="1" dirty="0"/>
              <a:t>  </a:t>
            </a:r>
            <a:r>
              <a:rPr lang="uk-UA" sz="2400" b="1"/>
              <a:t>Перші </a:t>
            </a:r>
            <a:r>
              <a:rPr lang="uk-UA" sz="2400" b="1" smtClean="0"/>
              <a:t>джмелики </a:t>
            </a:r>
            <a:r>
              <a:rPr lang="uk-UA" sz="2400" b="1" dirty="0"/>
              <a:t>гудуть</a:t>
            </a:r>
            <a:r>
              <a:rPr lang="en-US" sz="2400" b="1" dirty="0"/>
              <a:t> </a:t>
            </a:r>
          </a:p>
          <a:p>
            <a:pPr>
              <a:lnSpc>
                <a:spcPct val="150000"/>
              </a:lnSpc>
            </a:pPr>
            <a:r>
              <a:rPr lang="uk-UA" sz="2400" b="1" dirty="0"/>
              <a:t>  </a:t>
            </a:r>
            <a:r>
              <a:rPr lang="ru-RU" sz="2400" b="1" dirty="0" err="1"/>
              <a:t>Це</a:t>
            </a:r>
            <a:r>
              <a:rPr lang="ru-RU" sz="2400" b="1" dirty="0"/>
              <a:t> прекрасна й </a:t>
            </a:r>
            <a:r>
              <a:rPr lang="ru-RU" sz="2400" b="1" dirty="0" err="1"/>
              <a:t>чарівна</a:t>
            </a:r>
            <a:r>
              <a:rPr lang="uk-UA" sz="2400" b="1" dirty="0"/>
              <a:t> 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uk-UA" sz="2400" b="1" dirty="0"/>
              <a:t>  </a:t>
            </a:r>
            <a:r>
              <a:rPr lang="ru-RU" sz="2400" b="1" dirty="0"/>
              <a:t>В </a:t>
            </a:r>
            <a:r>
              <a:rPr lang="ru-RU" sz="2400" b="1" dirty="0" err="1"/>
              <a:t>гості</a:t>
            </a:r>
            <a:r>
              <a:rPr lang="ru-RU" sz="2400" b="1" dirty="0"/>
              <a:t> </a:t>
            </a:r>
            <a:r>
              <a:rPr lang="ru-RU" sz="2400" b="1" dirty="0" err="1"/>
              <a:t>йде</a:t>
            </a:r>
            <a:r>
              <a:rPr lang="ru-RU" sz="2400" b="1" dirty="0"/>
              <a:t> до нас весна</a:t>
            </a:r>
            <a:r>
              <a:rPr lang="ru-RU" b="1" dirty="0" smtClean="0"/>
              <a:t>!</a:t>
            </a:r>
          </a:p>
          <a:p>
            <a:r>
              <a:rPr lang="uk-UA" dirty="0" smtClean="0"/>
              <a:t>  </a:t>
            </a:r>
            <a:r>
              <a:rPr lang="ru-RU" i="1" dirty="0"/>
              <a:t>Т. </a:t>
            </a:r>
            <a:r>
              <a:rPr lang="ru-RU" i="1" dirty="0" err="1"/>
              <a:t>Корольова</a:t>
            </a:r>
            <a:r>
              <a:rPr lang="uk-UA" i="1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1261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езультат пошуку зображень за запитом шаблони для презентацій з природознавства&quot;"/>
          <p:cNvPicPr/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80623" y="90311"/>
            <a:ext cx="11853334" cy="123048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000" b="1" i="1" dirty="0" smtClean="0">
                <a:solidFill>
                  <a:srgbClr val="220000"/>
                </a:solidFill>
                <a:latin typeface="Arial Narrow" panose="020B0606020202030204" pitchFamily="34" charset="0"/>
              </a:rPr>
              <a:t>Чи відомі вам ці пісні і яким народам вони належать?</a:t>
            </a:r>
            <a:endParaRPr lang="en-US" sz="4000" b="1" i="1" dirty="0">
              <a:solidFill>
                <a:srgbClr val="220000"/>
              </a:solidFill>
              <a:latin typeface="Arial Narrow" panose="020B0606020202030204" pitchFamily="34" charset="0"/>
            </a:endParaRPr>
          </a:p>
        </p:txBody>
      </p:sp>
      <p:pic>
        <p:nvPicPr>
          <p:cNvPr id="1026" name="Picture 2" descr="Результат пошуку зображень за запитом картинки танець маленьких каченят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0" t="4814" r="3205" b="2962"/>
          <a:stretch/>
        </p:blipFill>
        <p:spPr bwMode="auto">
          <a:xfrm>
            <a:off x="733778" y="1557867"/>
            <a:ext cx="3194755" cy="2810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43467" y="4148667"/>
            <a:ext cx="3285065" cy="45720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C00000"/>
                </a:solidFill>
              </a:rPr>
              <a:t>«ТАНЕЦЬ КАЧЕНЯТ»</a:t>
            </a:r>
            <a:endParaRPr lang="en-US" sz="28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112" y="4605867"/>
            <a:ext cx="3759200" cy="37253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b="1" i="1" dirty="0" smtClean="0">
                <a:solidFill>
                  <a:schemeClr val="tx2">
                    <a:lumMod val="50000"/>
                  </a:schemeClr>
                </a:solidFill>
              </a:rPr>
              <a:t>(французька народна пісня)</a:t>
            </a:r>
            <a:endParaRPr lang="en-US" sz="20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28" name="Picture 4" descr="Результат пошуку зображень за запитом картинки танець полька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798" y="1011800"/>
            <a:ext cx="2968978" cy="321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634087" y="4100000"/>
            <a:ext cx="2968979" cy="44728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/>
              <a:t>«ПОЛЬКА»</a:t>
            </a:r>
            <a:endParaRPr lang="en-US" sz="2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78485" y="4378711"/>
            <a:ext cx="3736625" cy="77329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b="1" i="1" dirty="0" smtClean="0">
                <a:solidFill>
                  <a:schemeClr val="tx2">
                    <a:lumMod val="50000"/>
                  </a:schemeClr>
                </a:solidFill>
              </a:rPr>
              <a:t>(чеська народна пісня</a:t>
            </a:r>
            <a:r>
              <a:rPr lang="uk-UA" sz="2000" b="1" dirty="0" smtClean="0">
                <a:solidFill>
                  <a:schemeClr val="tx2">
                    <a:lumMod val="50000"/>
                  </a:schemeClr>
                </a:solidFill>
              </a:rPr>
              <a:t>)</a:t>
            </a:r>
            <a:endParaRPr lang="en-US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30" name="Picture 6" descr="Результат пошуку зображень за запитом картинки танець корольок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11" t="44025" r="10606" b="26508"/>
          <a:stretch/>
        </p:blipFill>
        <p:spPr bwMode="auto">
          <a:xfrm>
            <a:off x="8286044" y="1055512"/>
            <a:ext cx="3239911" cy="3206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8590844" y="4100000"/>
            <a:ext cx="2359378" cy="50586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C00000"/>
                </a:solidFill>
              </a:rPr>
              <a:t>«КОРОЛЬОК»</a:t>
            </a:r>
            <a:endParaRPr lang="en-US" sz="24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981244" y="4605867"/>
            <a:ext cx="3680178" cy="51928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b="1" i="1" dirty="0" smtClean="0">
                <a:solidFill>
                  <a:schemeClr val="tx2">
                    <a:lumMod val="50000"/>
                  </a:schemeClr>
                </a:solidFill>
              </a:rPr>
              <a:t>( українська народна пісня)</a:t>
            </a:r>
            <a:endParaRPr lang="en-US" sz="20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5" name="Корольок (2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297017" y="5125157"/>
            <a:ext cx="1613076" cy="773436"/>
          </a:xfrm>
          <a:prstGeom prst="rect">
            <a:avLst/>
          </a:prstGeom>
        </p:spPr>
      </p:pic>
      <p:pic>
        <p:nvPicPr>
          <p:cNvPr id="11" name="Полька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6003174" y="4869779"/>
            <a:ext cx="609600" cy="609600"/>
          </a:xfrm>
          <a:prstGeom prst="rect">
            <a:avLst/>
          </a:prstGeom>
        </p:spPr>
      </p:pic>
      <p:pic>
        <p:nvPicPr>
          <p:cNvPr id="12" name="Танець каченят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03275" y="50133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66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4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 vol="80000">
                <p:cTn id="65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1152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12175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 animBg="1"/>
      <p:bldP spid="5" grpId="0"/>
      <p:bldP spid="6" grpId="0" animBg="1"/>
      <p:bldP spid="7" grpId="0"/>
      <p:bldP spid="8" grpId="0" animBg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зультат пошуку зображень за запитом шаблони для презентацій з природознавства&quot;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90312" y="112889"/>
            <a:ext cx="12101688" cy="178364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uk-UA" altLang="uk-UA" b="1" dirty="0">
                <a:solidFill>
                  <a:srgbClr val="000066"/>
                </a:solidFill>
              </a:rPr>
              <a:t> </a:t>
            </a:r>
            <a:r>
              <a:rPr lang="uk-UA" altLang="uk-UA" sz="2800" b="1" dirty="0">
                <a:solidFill>
                  <a:srgbClr val="000066"/>
                </a:solidFill>
              </a:rPr>
              <a:t>Поєднання співу і рухів є старовинною традицією багатьох народів.</a:t>
            </a:r>
          </a:p>
          <a:p>
            <a:pPr algn="just">
              <a:lnSpc>
                <a:spcPct val="150000"/>
              </a:lnSpc>
            </a:pPr>
            <a:r>
              <a:rPr lang="uk-UA" altLang="uk-UA" sz="2800" b="1" dirty="0">
                <a:solidFill>
                  <a:srgbClr val="000066"/>
                </a:solidFill>
              </a:rPr>
              <a:t>С</a:t>
            </a:r>
            <a:r>
              <a:rPr lang="uk-UA" altLang="uk-UA" sz="2800" b="1" dirty="0" smtClean="0">
                <a:solidFill>
                  <a:srgbClr val="000066"/>
                </a:solidFill>
              </a:rPr>
              <a:t>учасні композитори теж звертаються до жанру пісні – танцю, створюючи пісні для дітей.</a:t>
            </a:r>
            <a:endParaRPr lang="en-US" sz="28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35468" y="2009422"/>
            <a:ext cx="2269066" cy="87206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5400" b="1" dirty="0" smtClean="0"/>
              <a:t>ПІСНЯ</a:t>
            </a:r>
            <a:endParaRPr lang="en-US" sz="5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482147" y="2127951"/>
            <a:ext cx="654755" cy="63217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5400" b="1" dirty="0" smtClean="0"/>
              <a:t>+</a:t>
            </a:r>
            <a:endParaRPr lang="en-US" sz="54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52612" y="2037642"/>
            <a:ext cx="2641600" cy="87206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5400" b="1" dirty="0" smtClean="0"/>
              <a:t>ТАНЕЦЬ</a:t>
            </a:r>
            <a:endParaRPr lang="en-US" sz="54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968295" y="2037642"/>
            <a:ext cx="914400" cy="83255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5400" b="1" dirty="0" smtClean="0"/>
              <a:t>=</a:t>
            </a:r>
            <a:endParaRPr lang="en-US" sz="54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086250" y="2016474"/>
            <a:ext cx="4591754" cy="914401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800" b="1" dirty="0" smtClean="0"/>
              <a:t>ПІСНЯ - ТАНЕЦЬ</a:t>
            </a:r>
            <a:endParaRPr lang="en-US" sz="4800" b="1" dirty="0"/>
          </a:p>
        </p:txBody>
      </p:sp>
      <p:pic>
        <p:nvPicPr>
          <p:cNvPr id="2052" name="Picture 4" descr="Результат пошуку зображень за запитом картинки діти грають на музичних інструментах анімація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" y="5694821"/>
            <a:ext cx="1692873" cy="1233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Результат пошуку зображень за запитом музика анімація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678" y="3428037"/>
            <a:ext cx="3187067" cy="2951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Результат пошуку зображень за запитом діти музика анімація танці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79"/>
          <a:stretch/>
        </p:blipFill>
        <p:spPr bwMode="auto">
          <a:xfrm>
            <a:off x="135469" y="3050817"/>
            <a:ext cx="3407831" cy="2936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Результат пошуку зображень за запитом діти музика анімація танці плюс пісня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25" t="48050" r="29018" b="17908"/>
          <a:stretch/>
        </p:blipFill>
        <p:spPr bwMode="auto">
          <a:xfrm>
            <a:off x="8286751" y="2951333"/>
            <a:ext cx="3200400" cy="2743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3082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зультат пошуку зображень за запитом шаблони для презентацій з природознавства&quot;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 descr="Результат пошуку зображень за запитом картинки діти грають на музичних інструментах анімація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70"/>
          <a:stretch/>
        </p:blipFill>
        <p:spPr bwMode="auto">
          <a:xfrm>
            <a:off x="1372589" y="994409"/>
            <a:ext cx="8308621" cy="531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228600"/>
            <a:ext cx="12192000" cy="123443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spcBef>
                <a:spcPct val="0"/>
              </a:spcBef>
              <a:buFontTx/>
              <a:buChar char="-"/>
            </a:pPr>
            <a:r>
              <a:rPr lang="uk-UA" altLang="uk-UA" sz="2000" b="1" dirty="0">
                <a:solidFill>
                  <a:srgbClr val="000066"/>
                </a:solidFill>
                <a:latin typeface="Arial Narrow" panose="020B0606020202030204" pitchFamily="34" charset="0"/>
              </a:rPr>
              <a:t> </a:t>
            </a:r>
            <a:r>
              <a:rPr lang="uk-UA" altLang="uk-UA" sz="3600" b="1" dirty="0">
                <a:solidFill>
                  <a:srgbClr val="000066"/>
                </a:solidFill>
                <a:latin typeface="Arial Narrow" panose="020B0606020202030204" pitchFamily="34" charset="0"/>
              </a:rPr>
              <a:t>Пригадаємо і виконаємо  естонську народну пісню </a:t>
            </a:r>
            <a:endParaRPr lang="uk-UA" altLang="uk-UA" sz="3600" b="1" dirty="0" smtClean="0">
              <a:solidFill>
                <a:srgbClr val="000066"/>
              </a:solidFill>
              <a:latin typeface="Arial Narrow" panose="020B0606020202030204" pitchFamily="34" charset="0"/>
            </a:endParaRPr>
          </a:p>
          <a:p>
            <a:pPr algn="just">
              <a:spcBef>
                <a:spcPct val="0"/>
              </a:spcBef>
            </a:pPr>
            <a:r>
              <a:rPr lang="uk-UA" altLang="uk-UA" sz="3600" b="1" dirty="0" smtClean="0">
                <a:solidFill>
                  <a:srgbClr val="000066"/>
                </a:solidFill>
                <a:latin typeface="Arial Narrow" panose="020B0606020202030204" pitchFamily="34" charset="0"/>
              </a:rPr>
              <a:t> </a:t>
            </a:r>
            <a:r>
              <a:rPr lang="uk-UA" altLang="uk-UA" sz="3600" b="1" dirty="0">
                <a:solidFill>
                  <a:srgbClr val="CC0000"/>
                </a:solidFill>
                <a:latin typeface="Arial Narrow" panose="020B0606020202030204" pitchFamily="34" charset="0"/>
              </a:rPr>
              <a:t>“ У кожного свій музичний інструмент”</a:t>
            </a:r>
            <a:endParaRPr lang="ru-RU" altLang="uk-UA" sz="3600" b="1" dirty="0">
              <a:solidFill>
                <a:srgbClr val="CC0000"/>
              </a:solidFill>
              <a:latin typeface="Arial Narrow" panose="020B0606020202030204" pitchFamily="34" charset="0"/>
            </a:endParaRPr>
          </a:p>
        </p:txBody>
      </p:sp>
      <p:pic>
        <p:nvPicPr>
          <p:cNvPr id="5124" name="Picture 4" descr="Результат пошуку зображень за запитом музика анімація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4188">
            <a:off x="9913620" y="331469"/>
            <a:ext cx="2122170" cy="1863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717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зультат пошуку зображень за запитом шаблони для презентацій з природознавства&quot;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естонська пісенька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44311" y="112887"/>
            <a:ext cx="11503377" cy="6163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520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зультат пошуку зображень за запитом шаблони для презентацій з природознавства&quot;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6" descr="image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8" t="1477" r="1918" b="1477"/>
          <a:stretch>
            <a:fillRect/>
          </a:stretch>
        </p:blipFill>
        <p:spPr bwMode="auto">
          <a:xfrm>
            <a:off x="180622" y="310445"/>
            <a:ext cx="4847488" cy="519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096000" y="0"/>
            <a:ext cx="4978400" cy="581377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k-UA" altLang="uk-UA" sz="2800" b="1" i="1" dirty="0">
                <a:solidFill>
                  <a:srgbClr val="7030A0"/>
                </a:solidFill>
              </a:rPr>
              <a:t> </a:t>
            </a:r>
            <a:r>
              <a:rPr lang="uk-UA" altLang="uk-UA" sz="3200" b="1" i="1" dirty="0">
                <a:solidFill>
                  <a:srgbClr val="7030A0"/>
                </a:solidFill>
              </a:rPr>
              <a:t>Петро Чайковський </a:t>
            </a:r>
            <a:r>
              <a:rPr lang="uk-UA" altLang="uk-UA" sz="3200" b="1" dirty="0">
                <a:solidFill>
                  <a:srgbClr val="220000"/>
                </a:solidFill>
              </a:rPr>
              <a:t>все своє життя вивчав народні пісні. Мелодії цих пісень він часто використовував у своїх творах. Тому його музика є близькою і зрозумілою багатьом </a:t>
            </a:r>
            <a:r>
              <a:rPr lang="uk-UA" altLang="uk-UA" sz="3200" b="1" dirty="0" smtClean="0">
                <a:solidFill>
                  <a:srgbClr val="220000"/>
                </a:solidFill>
              </a:rPr>
              <a:t>слухачам.</a:t>
            </a:r>
            <a:r>
              <a:rPr lang="uk-UA" altLang="uk-UA" sz="3200" dirty="0" smtClean="0">
                <a:solidFill>
                  <a:srgbClr val="220000"/>
                </a:solidFill>
              </a:rPr>
              <a:t> </a:t>
            </a:r>
            <a:endParaRPr lang="en-US" sz="2800" dirty="0">
              <a:solidFill>
                <a:srgbClr val="22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28111" y="3175085"/>
            <a:ext cx="184731" cy="4648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buClr>
                <a:srgbClr val="CC0000"/>
              </a:buClr>
              <a:defRPr/>
            </a:pPr>
            <a:endParaRPr lang="uk-UA" altLang="uk-UA" b="1" dirty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" y="5113867"/>
            <a:ext cx="5212842" cy="846666"/>
          </a:xfrm>
          <a:prstGeom prst="ellipse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C00000"/>
                </a:solidFill>
              </a:rPr>
              <a:t>ПЕТРО ЧАЙКОВСЬКИЙ</a:t>
            </a:r>
            <a:endParaRPr lang="en-US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028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839</TotalTime>
  <Words>666</Words>
  <Application>Microsoft Office PowerPoint</Application>
  <PresentationFormat>Широкоэкранный</PresentationFormat>
  <Paragraphs>97</Paragraphs>
  <Slides>22</Slides>
  <Notes>0</Notes>
  <HiddenSlides>0</HiddenSlides>
  <MMClips>10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Algerian</vt:lpstr>
      <vt:lpstr>Arial</vt:lpstr>
      <vt:lpstr>Arial Black</vt:lpstr>
      <vt:lpstr>Arial Narrow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Катерина Подольна</dc:creator>
  <cp:lastModifiedBy>Катерина Подольна</cp:lastModifiedBy>
  <cp:revision>63</cp:revision>
  <dcterms:created xsi:type="dcterms:W3CDTF">2020-02-12T10:13:25Z</dcterms:created>
  <dcterms:modified xsi:type="dcterms:W3CDTF">2020-11-24T16:46:33Z</dcterms:modified>
</cp:coreProperties>
</file>