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media/image3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8" r:id="rId4"/>
    <p:sldId id="260" r:id="rId5"/>
    <p:sldId id="283" r:id="rId6"/>
    <p:sldId id="286" r:id="rId7"/>
    <p:sldId id="285" r:id="rId8"/>
    <p:sldId id="289" r:id="rId9"/>
    <p:sldId id="284" r:id="rId10"/>
    <p:sldId id="288" r:id="rId11"/>
    <p:sldId id="287" r:id="rId12"/>
  </p:sldIdLst>
  <p:sldSz cx="18288000" cy="10287000"/>
  <p:notesSz cx="6858000" cy="9144000"/>
  <p:embeddedFontLst>
    <p:embeddedFont>
      <p:font typeface="Lobster" panose="00000500000000000000"/>
      <p:regular r:id="rId16"/>
    </p:embeddedFont>
    <p:embeddedFont>
      <p:font typeface="Calibri" panose="020F0502020204030204" charset="0"/>
      <p:regular r:id="rId17"/>
      <p:bold r:id="rId18"/>
      <p:italic r:id="rId19"/>
      <p:boldItalic r:id="rId20"/>
    </p:embeddedFont>
    <p:embeddedFont>
      <p:font typeface="Arial Black" panose="020B0A04020102020204" charset="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 showGuides="1">
      <p:cViewPr varScale="1">
        <p:scale>
          <a:sx n="73" d="100"/>
          <a:sy n="73" d="100"/>
        </p:scale>
        <p:origin x="594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20" Type="http://schemas.openxmlformats.org/officeDocument/2006/relationships/font" Target="fonts/font5.fntdata"/><Relationship Id="rId2" Type="http://schemas.openxmlformats.org/officeDocument/2006/relationships/theme" Target="theme/theme1.xml"/><Relationship Id="rId19" Type="http://schemas.openxmlformats.org/officeDocument/2006/relationships/font" Target="fonts/font4.fntdata"/><Relationship Id="rId18" Type="http://schemas.openxmlformats.org/officeDocument/2006/relationships/font" Target="fonts/font3.fntdata"/><Relationship Id="rId17" Type="http://schemas.openxmlformats.org/officeDocument/2006/relationships/font" Target="fonts/font2.fntdata"/><Relationship Id="rId16" Type="http://schemas.openxmlformats.org/officeDocument/2006/relationships/font" Target="fonts/font1.fntdata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png"/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6" Type="http://schemas.microsoft.com/office/2007/relationships/media" Target="../media/media1.mp3"/><Relationship Id="rId5" Type="http://schemas.openxmlformats.org/officeDocument/2006/relationships/audio" Target="../media/media1.mp3"/><Relationship Id="rId4" Type="http://schemas.openxmlformats.org/officeDocument/2006/relationships/image" Target="../media/image5.png"/><Relationship Id="rId3" Type="http://schemas.openxmlformats.org/officeDocument/2006/relationships/image" Target="../media/image1.png"/><Relationship Id="rId2" Type="http://schemas.openxmlformats.org/officeDocument/2006/relationships/image" Target="../media/image3.sv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.png"/><Relationship Id="rId2" Type="http://schemas.openxmlformats.org/officeDocument/2006/relationships/image" Target="../media/image3.sv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.png"/><Relationship Id="rId2" Type="http://schemas.openxmlformats.org/officeDocument/2006/relationships/image" Target="../media/image3.sv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.png"/><Relationship Id="rId2" Type="http://schemas.openxmlformats.org/officeDocument/2006/relationships/image" Target="../media/image3.sv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.png"/><Relationship Id="rId2" Type="http://schemas.openxmlformats.org/officeDocument/2006/relationships/image" Target="../media/image3.sv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.png"/><Relationship Id="rId2" Type="http://schemas.openxmlformats.org/officeDocument/2006/relationships/image" Target="../media/image3.sv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.png"/><Relationship Id="rId2" Type="http://schemas.openxmlformats.org/officeDocument/2006/relationships/image" Target="../media/image3.svg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.png"/><Relationship Id="rId2" Type="http://schemas.openxmlformats.org/officeDocument/2006/relationships/image" Target="../media/image3.svg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png"/><Relationship Id="rId3" Type="http://schemas.openxmlformats.org/officeDocument/2006/relationships/image" Target="../media/image1.png"/><Relationship Id="rId2" Type="http://schemas.openxmlformats.org/officeDocument/2006/relationships/image" Target="../media/image3.sv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770014" y="6058012"/>
            <a:ext cx="2997298" cy="3019948"/>
          </a:xfrm>
          <a:custGeom>
            <a:avLst/>
            <a:gdLst/>
            <a:ahLst/>
            <a:cxnLst/>
            <a:rect l="l" t="t" r="r" b="b"/>
            <a:pathLst>
              <a:path w="2997298" h="3019948">
                <a:moveTo>
                  <a:pt x="0" y="0"/>
                </a:moveTo>
                <a:lnTo>
                  <a:pt x="2997298" y="0"/>
                </a:lnTo>
                <a:lnTo>
                  <a:pt x="2997298" y="3019948"/>
                </a:lnTo>
                <a:lnTo>
                  <a:pt x="0" y="3019948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1266260">
            <a:off x="15313876" y="0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0" y="0"/>
                </a:lnTo>
                <a:lnTo>
                  <a:pt x="3205580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673860" y="431165"/>
            <a:ext cx="14442440" cy="527177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ctr">
              <a:lnSpc>
                <a:spcPts val="9180"/>
              </a:lnSpc>
              <a:spcBef>
                <a:spcPct val="0"/>
              </a:spcBef>
            </a:pPr>
            <a:r>
              <a:rPr lang="en-US" altLang="en-US" sz="5400">
                <a:solidFill>
                  <a:srgbClr val="C66B3E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А як би вчинили ви? </a:t>
            </a:r>
            <a:endParaRPr lang="en-US" altLang="en-US" sz="5400">
              <a:solidFill>
                <a:srgbClr val="C66B3E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  <a:p>
            <a:pPr algn="ctr">
              <a:lnSpc>
                <a:spcPts val="9180"/>
              </a:lnSpc>
              <a:spcBef>
                <a:spcPct val="0"/>
              </a:spcBef>
            </a:pPr>
            <a:r>
              <a:rPr lang="en-US" altLang="en-US" sz="5400">
                <a:solidFill>
                  <a:srgbClr val="C66B3E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Навчальне аудіювання </a:t>
            </a:r>
            <a:endParaRPr lang="en-US" altLang="en-US" sz="5400">
              <a:solidFill>
                <a:srgbClr val="C66B3E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  <a:p>
            <a:pPr algn="ctr">
              <a:lnSpc>
                <a:spcPts val="9180"/>
              </a:lnSpc>
              <a:spcBef>
                <a:spcPct val="0"/>
              </a:spcBef>
            </a:pPr>
            <a:r>
              <a:rPr lang="en-US" altLang="en-US" sz="5400">
                <a:solidFill>
                  <a:srgbClr val="C66B3E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А</a:t>
            </a:r>
            <a:r>
              <a:rPr lang="uk-UA" altLang="en-US" sz="5400">
                <a:solidFill>
                  <a:srgbClr val="C66B3E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ніта</a:t>
            </a:r>
            <a:r>
              <a:rPr lang="en-US" altLang="en-US" sz="5400">
                <a:solidFill>
                  <a:srgbClr val="C66B3E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 Майданюк </a:t>
            </a:r>
            <a:r>
              <a:rPr lang="" altLang="en-US" sz="5400">
                <a:solidFill>
                  <a:srgbClr val="C66B3E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«</a:t>
            </a:r>
            <a:r>
              <a:rPr lang="en-US" altLang="en-US" sz="5400">
                <a:solidFill>
                  <a:srgbClr val="C66B3E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Жадана ручка</a:t>
            </a:r>
            <a:r>
              <a:rPr lang="" altLang="en-US" sz="5400">
                <a:solidFill>
                  <a:srgbClr val="C66B3E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»</a:t>
            </a:r>
            <a:endParaRPr lang="en-US" sz="5400">
              <a:solidFill>
                <a:srgbClr val="C66B3E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0" y="4381500"/>
            <a:ext cx="5768975" cy="5768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rot="-3827531">
            <a:off x="15270954" y="7778294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2400" y="7297021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7"/>
                </a:lnTo>
                <a:lnTo>
                  <a:pt x="0" y="30199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622300" y="346710"/>
            <a:ext cx="16268065" cy="13246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330"/>
              </a:lnSpc>
            </a:pPr>
            <a:r>
              <a:rPr lang="uk-UA" altLang="en-US" sz="7375">
                <a:solidFill>
                  <a:srgbClr val="C66B3E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Послухай уважно</a:t>
            </a:r>
            <a:r>
              <a:rPr lang="en-US" sz="7375">
                <a:solidFill>
                  <a:srgbClr val="C66B3E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 </a:t>
            </a:r>
            <a:r>
              <a:rPr lang="uk-UA" altLang="en-US" sz="7375">
                <a:solidFill>
                  <a:srgbClr val="C66B3E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 текст</a:t>
            </a:r>
            <a:endParaRPr lang="uk-UA" altLang="en-US" sz="7375">
              <a:solidFill>
                <a:srgbClr val="C66B3E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200" y="2019300"/>
            <a:ext cx="7544435" cy="7266940"/>
          </a:xfrm>
          <a:prstGeom prst="rect">
            <a:avLst/>
          </a:prstGeom>
        </p:spPr>
      </p:pic>
      <p:pic>
        <p:nvPicPr>
          <p:cNvPr id="11" name="Жадана ручка">
            <a:hlinkClick r:id="" action="ppaction://media"/>
          </p:cNvPr>
          <p:cNvPicPr/>
          <p:nvPr>
            <a:audi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629400" y="7581900"/>
            <a:ext cx="495300" cy="495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3743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625025">
            <a:off x="-140221" y="535317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827531">
            <a:off x="15270954" y="7778294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91960" y="0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8"/>
                </a:lnTo>
                <a:lnTo>
                  <a:pt x="0" y="30199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2400" y="7297021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7"/>
                </a:lnTo>
                <a:lnTo>
                  <a:pt x="0" y="30199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896235" y="1482725"/>
            <a:ext cx="13446125" cy="7228205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l">
              <a:lnSpc>
                <a:spcPts val="6300"/>
              </a:lnSpc>
            </a:pPr>
            <a:r>
              <a:rPr lang="uk-UA" altLang="en-US" sz="6000" b="1">
                <a:solidFill>
                  <a:srgbClr val="00206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1. До якого жанру належить твір “Жадана ручка”?</a:t>
            </a:r>
            <a:endParaRPr lang="uk-UA" altLang="en-US" sz="6000" b="1">
              <a:solidFill>
                <a:srgbClr val="002060"/>
              </a:solidFill>
              <a:latin typeface="Arial Black" panose="020B0A04020102020204" charset="0"/>
              <a:cs typeface="Arial Black" panose="020B0A04020102020204" charset="0"/>
              <a:sym typeface="+mn-ea"/>
            </a:endParaRPr>
          </a:p>
          <a:p>
            <a:pPr algn="l">
              <a:lnSpc>
                <a:spcPts val="6300"/>
              </a:lnSpc>
            </a:pPr>
            <a:br>
              <a:rPr lang="uk-UA" altLang="en-US" sz="6000" b="1">
                <a:solidFill>
                  <a:srgbClr val="00206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</a:b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А. Оповідання</a:t>
            </a:r>
            <a:b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</a:b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Б. Казка</a:t>
            </a:r>
            <a:b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</a:b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В. Байка</a:t>
            </a:r>
            <a:b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</a:br>
            <a:endParaRPr lang="uk-UA" altLang="en-US" sz="6000">
              <a:solidFill>
                <a:srgbClr val="00B050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625025">
            <a:off x="-140221" y="535317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827531">
            <a:off x="15270954" y="7778294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91960" y="0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8"/>
                </a:lnTo>
                <a:lnTo>
                  <a:pt x="0" y="30199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2400" y="7297021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7"/>
                </a:lnTo>
                <a:lnTo>
                  <a:pt x="0" y="30199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821180" y="1482725"/>
            <a:ext cx="14187170" cy="6142355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6300"/>
              </a:lnSpc>
            </a:pPr>
            <a:r>
              <a:rPr lang="uk-UA" altLang="en-US" sz="6000">
                <a:solidFill>
                  <a:schemeClr val="tx2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2</a:t>
            </a:r>
            <a:r>
              <a:rPr lang="en-US" altLang="en-US" sz="6000">
                <a:solidFill>
                  <a:schemeClr val="tx2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. Як звали головних героїнь ?</a:t>
            </a:r>
            <a:endParaRPr lang="en-US" altLang="en-US" sz="6000">
              <a:latin typeface="Arial Black" panose="020B0A04020102020204" charset="0"/>
              <a:cs typeface="Arial Black" panose="020B0A04020102020204" charset="0"/>
              <a:sym typeface="+mn-ea"/>
            </a:endParaRPr>
          </a:p>
          <a:p>
            <a:pPr algn="ctr">
              <a:lnSpc>
                <a:spcPts val="6300"/>
              </a:lnSpc>
            </a:pPr>
            <a:endParaRPr lang="en-US" altLang="en-US" sz="6000">
              <a:latin typeface="Arial Black" panose="020B0A04020102020204" charset="0"/>
              <a:cs typeface="Arial Black" panose="020B0A04020102020204" charset="0"/>
            </a:endParaRPr>
          </a:p>
          <a:p>
            <a:pPr algn="l">
              <a:lnSpc>
                <a:spcPts val="6300"/>
              </a:lnSpc>
            </a:pP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      А.</a:t>
            </a:r>
            <a:r>
              <a:rPr lang="en-US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Оленка і Наталка</a:t>
            </a:r>
            <a:endParaRPr lang="en-US" altLang="en-US" sz="6000">
              <a:solidFill>
                <a:srgbClr val="00B050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pPr algn="l">
              <a:lnSpc>
                <a:spcPts val="6300"/>
              </a:lnSpc>
            </a:pP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      Б.</a:t>
            </a:r>
            <a:r>
              <a:rPr lang="en-US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</a:t>
            </a: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Оксанка </a:t>
            </a:r>
            <a:r>
              <a:rPr lang="en-US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і Світлан</a:t>
            </a: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к</a:t>
            </a:r>
            <a:r>
              <a:rPr lang="en-US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а</a:t>
            </a:r>
            <a:endParaRPr lang="en-US" altLang="en-US" sz="6000">
              <a:solidFill>
                <a:srgbClr val="00B050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pPr algn="l">
              <a:lnSpc>
                <a:spcPts val="6300"/>
              </a:lnSpc>
            </a:pP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      В.</a:t>
            </a:r>
            <a:r>
              <a:rPr lang="en-US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Дарин</a:t>
            </a: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к</a:t>
            </a:r>
            <a:r>
              <a:rPr lang="en-US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а</a:t>
            </a: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і Маринка</a:t>
            </a:r>
            <a:endParaRPr lang="uk-UA" altLang="en-US" sz="6000">
              <a:solidFill>
                <a:srgbClr val="00B050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625025">
            <a:off x="-140221" y="535317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827531">
            <a:off x="15270954" y="7778294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91960" y="0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8"/>
                </a:lnTo>
                <a:lnTo>
                  <a:pt x="0" y="30199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2400" y="7297021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7"/>
                </a:lnTo>
                <a:lnTo>
                  <a:pt x="0" y="30199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753360" y="1482725"/>
            <a:ext cx="12538710" cy="7408545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6300"/>
              </a:lnSpc>
            </a:pPr>
            <a:r>
              <a:rPr lang="uk-UA" altLang="en-US" sz="6000" b="1">
                <a:solidFill>
                  <a:srgbClr val="0070C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3. Коли дівчата стали подругами?</a:t>
            </a:r>
            <a:endParaRPr lang="uk-UA" altLang="en-US" sz="6000" b="1">
              <a:solidFill>
                <a:srgbClr val="0070C0"/>
              </a:solidFill>
              <a:latin typeface="Arial Black" panose="020B0A04020102020204" charset="0"/>
              <a:cs typeface="Arial Black" panose="020B0A04020102020204" charset="0"/>
              <a:sym typeface="+mn-ea"/>
            </a:endParaRPr>
          </a:p>
          <a:p>
            <a:pPr algn="ctr">
              <a:lnSpc>
                <a:spcPts val="6300"/>
              </a:lnSpc>
            </a:pPr>
            <a:endParaRPr lang="uk-UA" altLang="en-US" sz="6000" b="1">
              <a:solidFill>
                <a:srgbClr val="0070C0"/>
              </a:solidFill>
              <a:latin typeface="Arial Black" panose="020B0A04020102020204" charset="0"/>
              <a:cs typeface="Arial Black" panose="020B0A04020102020204" charset="0"/>
              <a:sym typeface="+mn-ea"/>
            </a:endParaRPr>
          </a:p>
          <a:p>
            <a:pPr algn="l"/>
            <a:r>
              <a:rPr lang="uk-UA" altLang="en-US" sz="6000" b="1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А. Коли закінчили 1 клас</a:t>
            </a:r>
            <a:endParaRPr lang="uk-UA" altLang="en-US" sz="6000" b="1">
              <a:solidFill>
                <a:srgbClr val="00B050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pPr algn="l"/>
            <a:r>
              <a:rPr lang="uk-UA" altLang="en-US" sz="6000" b="1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Б. Коли пішли у 1 клас</a:t>
            </a:r>
            <a:endParaRPr lang="uk-UA" altLang="en-US" sz="6000" b="1">
              <a:solidFill>
                <a:srgbClr val="00B050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pPr algn="l"/>
            <a:r>
              <a:rPr lang="uk-UA" altLang="en-US" sz="6000" b="1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В. Коли ходили до дитячого садочка</a:t>
            </a:r>
            <a:endParaRPr lang="uk-UA" altLang="en-US" sz="6000" b="1">
              <a:solidFill>
                <a:srgbClr val="7030A0"/>
              </a:solidFill>
            </a:endParaRPr>
          </a:p>
          <a:p>
            <a:pPr algn="ctr">
              <a:lnSpc>
                <a:spcPts val="6300"/>
              </a:lnSpc>
            </a:pPr>
            <a:endParaRPr lang="en-US" sz="6000">
              <a:solidFill>
                <a:srgbClr val="C66B3E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625025">
            <a:off x="-140221" y="535317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827531">
            <a:off x="15270954" y="7778294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91960" y="0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8"/>
                </a:lnTo>
                <a:lnTo>
                  <a:pt x="0" y="30199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2400" y="7297021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7"/>
                </a:lnTo>
                <a:lnTo>
                  <a:pt x="0" y="30199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955165" y="1482725"/>
            <a:ext cx="13787120" cy="5657850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6300"/>
              </a:lnSpc>
            </a:pPr>
            <a:r>
              <a:rPr lang="uk-UA" altLang="en-US" sz="6000">
                <a:solidFill>
                  <a:schemeClr val="tx2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4. </a:t>
            </a:r>
            <a:r>
              <a:rPr lang="en-US" altLang="en-US" sz="6000">
                <a:solidFill>
                  <a:schemeClr val="tx2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Чим</a:t>
            </a:r>
            <a:r>
              <a:rPr lang="uk-UA" altLang="en-US" sz="6000">
                <a:solidFill>
                  <a:schemeClr val="tx2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була</a:t>
            </a:r>
            <a:r>
              <a:rPr lang="en-US" altLang="en-US" sz="6000">
                <a:solidFill>
                  <a:schemeClr val="tx2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особлива ручка ?</a:t>
            </a:r>
            <a:endParaRPr lang="en-US" altLang="en-US" sz="6000">
              <a:solidFill>
                <a:schemeClr val="tx2"/>
              </a:solidFill>
              <a:latin typeface="Arial Black" panose="020B0A04020102020204" charset="0"/>
              <a:cs typeface="Arial Black" panose="020B0A04020102020204" charset="0"/>
              <a:sym typeface="+mn-ea"/>
            </a:endParaRPr>
          </a:p>
          <a:p>
            <a:pPr algn="ctr">
              <a:lnSpc>
                <a:spcPts val="6300"/>
              </a:lnSpc>
            </a:pPr>
            <a:endParaRPr lang="en-US" altLang="en-US" sz="6000">
              <a:solidFill>
                <a:schemeClr val="tx2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pPr algn="ctr">
              <a:lnSpc>
                <a:spcPts val="6300"/>
              </a:lnSpc>
            </a:pP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А. </a:t>
            </a:r>
            <a:r>
              <a:rPr lang="en-US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Вона мала кілька кольорів і залишала блискітки</a:t>
            </a:r>
            <a:endParaRPr lang="en-US" altLang="en-US" sz="6000">
              <a:solidFill>
                <a:srgbClr val="00B050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pPr algn="ctr">
              <a:lnSpc>
                <a:spcPts val="6300"/>
              </a:lnSpc>
            </a:pP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Б.</a:t>
            </a:r>
            <a:r>
              <a:rPr lang="en-US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Вона світиться в темряві</a:t>
            </a:r>
            <a:endParaRPr lang="en-US" altLang="en-US" sz="6000">
              <a:solidFill>
                <a:srgbClr val="00B050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pPr algn="ctr">
              <a:lnSpc>
                <a:spcPts val="6300"/>
              </a:lnSpc>
            </a:pP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В.</a:t>
            </a:r>
            <a:r>
              <a:rPr lang="en-US" altLang="en-US" sz="6000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Вона могла писати сама</a:t>
            </a:r>
            <a:endParaRPr lang="en-US" altLang="en-US" sz="6000">
              <a:solidFill>
                <a:srgbClr val="00B050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625025">
            <a:off x="-140221" y="535317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827531">
            <a:off x="15270954" y="7778294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91960" y="0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8"/>
                </a:lnTo>
                <a:lnTo>
                  <a:pt x="0" y="30199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2400" y="7297021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7"/>
                </a:lnTo>
                <a:lnTo>
                  <a:pt x="0" y="30199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259330" y="954405"/>
            <a:ext cx="13141325" cy="6774180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marL="0" indent="0">
              <a:buNone/>
            </a:pPr>
            <a:r>
              <a:rPr lang="uk-UA" altLang="en-US" sz="6000" b="1">
                <a:solidFill>
                  <a:srgbClr val="0070C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5. </a:t>
            </a:r>
            <a:r>
              <a:rPr lang="en-US" altLang="en-US" sz="6000" b="1">
                <a:solidFill>
                  <a:srgbClr val="0070C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Як Наталка відреагувала на зникнення ручки?</a:t>
            </a:r>
            <a:endParaRPr lang="en-US" altLang="en-US" sz="6000" b="1">
              <a:solidFill>
                <a:srgbClr val="0070C0"/>
              </a:solidFill>
              <a:latin typeface="Arial Black" panose="020B0A04020102020204" charset="0"/>
              <a:cs typeface="Arial Black" panose="020B0A04020102020204" charset="0"/>
              <a:sym typeface="+mn-ea"/>
            </a:endParaRPr>
          </a:p>
          <a:p>
            <a:pPr marL="0" indent="0">
              <a:buNone/>
            </a:pPr>
            <a:endParaRPr lang="en-US" altLang="en-US" sz="6000" b="1">
              <a:solidFill>
                <a:srgbClr val="0070C0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pPr marL="0" indent="0">
              <a:buNone/>
            </a:pPr>
            <a:r>
              <a:rPr lang="uk-UA" altLang="en-US" sz="6000" b="1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А. </a:t>
            </a:r>
            <a:r>
              <a:rPr lang="en-US" altLang="en-US" sz="6000" b="1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Поскаржилася вчительці.</a:t>
            </a:r>
            <a:endParaRPr lang="en-US" altLang="en-US" sz="6000" b="1">
              <a:solidFill>
                <a:srgbClr val="00B050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pPr marL="0" indent="0">
              <a:buNone/>
            </a:pPr>
            <a:r>
              <a:rPr lang="uk-UA" altLang="en-US" sz="6000" b="1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Б. </a:t>
            </a:r>
            <a:r>
              <a:rPr lang="en-US" altLang="en-US" sz="6000" b="1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Подзвонила батькам.</a:t>
            </a:r>
            <a:endParaRPr lang="en-US" altLang="en-US" sz="6000" b="1">
              <a:solidFill>
                <a:srgbClr val="00B050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pPr marL="0" indent="0">
              <a:buNone/>
            </a:pPr>
            <a:r>
              <a:rPr lang="uk-UA" altLang="en-US" sz="6000" b="1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В. </a:t>
            </a:r>
            <a:r>
              <a:rPr lang="en-US" altLang="en-US" sz="6000" b="1">
                <a:solidFill>
                  <a:srgbClr val="00B05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Зі сльозами на очах почала шукати її.</a:t>
            </a:r>
            <a:endParaRPr lang="en-US" altLang="en-US" sz="6000" b="1">
              <a:solidFill>
                <a:srgbClr val="00B050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625025">
            <a:off x="-140221" y="535317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827531">
            <a:off x="15270954" y="7778294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91960" y="0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8"/>
                </a:lnTo>
                <a:lnTo>
                  <a:pt x="0" y="30199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2400" y="7297021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7"/>
                </a:lnTo>
                <a:lnTo>
                  <a:pt x="0" y="30199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995805" y="2117725"/>
            <a:ext cx="12615545" cy="5253990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marL="0" indent="0">
              <a:buNone/>
            </a:pPr>
            <a:r>
              <a:rPr lang="uk-UA" altLang="en-US" sz="6000" b="1">
                <a:solidFill>
                  <a:srgbClr val="0070C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6. Добери синоніми до слова жадана.</a:t>
            </a:r>
            <a:endParaRPr lang="uk-UA" altLang="en-US" sz="6000" b="1">
              <a:solidFill>
                <a:srgbClr val="0070C0"/>
              </a:solidFill>
              <a:latin typeface="Arial Black" panose="020B0A04020102020204" charset="0"/>
              <a:cs typeface="Arial Black" panose="020B0A04020102020204" charset="0"/>
              <a:sym typeface="+mn-ea"/>
            </a:endParaRPr>
          </a:p>
          <a:p>
            <a:pPr marL="0" indent="0">
              <a:buNone/>
            </a:pPr>
            <a:r>
              <a:rPr lang="uk-UA" altLang="en-US" sz="6000" b="1">
                <a:solidFill>
                  <a:srgbClr val="0070C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Жадана - ..., ..., ...</a:t>
            </a:r>
            <a:endParaRPr lang="uk-UA" altLang="en-US" sz="6000" b="1">
              <a:solidFill>
                <a:srgbClr val="0070C0"/>
              </a:solidFill>
              <a:latin typeface="Arial Black" panose="020B0A04020102020204" charset="0"/>
              <a:cs typeface="Arial Black" panose="020B0A04020102020204" charset="0"/>
              <a:sym typeface="+mn-ea"/>
            </a:endParaRPr>
          </a:p>
          <a:p>
            <a:pPr marL="0" indent="0">
              <a:buNone/>
            </a:pPr>
            <a:endParaRPr lang="en-US" sz="6000">
              <a:solidFill>
                <a:srgbClr val="C66B3E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625025">
            <a:off x="-16510" y="366395"/>
            <a:ext cx="2641600" cy="1735455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827531">
            <a:off x="15270954" y="7778294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660370" y="393065"/>
            <a:ext cx="2627630" cy="2626995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8"/>
                </a:lnTo>
                <a:lnTo>
                  <a:pt x="0" y="30199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04800" y="7670165"/>
            <a:ext cx="2669540" cy="2616835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7"/>
                </a:lnTo>
                <a:lnTo>
                  <a:pt x="0" y="30199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107565" y="1482725"/>
            <a:ext cx="13183870" cy="6205855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6300"/>
              </a:lnSpc>
            </a:pPr>
            <a:r>
              <a:rPr lang="uk-UA" altLang="en-US" sz="6000">
                <a:solidFill>
                  <a:schemeClr val="tx2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7.Віднови послідовність подій</a:t>
            </a:r>
            <a:endParaRPr lang="uk-UA" altLang="en-US" sz="6000">
              <a:solidFill>
                <a:schemeClr val="tx2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  <a:p>
            <a:pPr algn="ctr">
              <a:lnSpc>
                <a:spcPts val="6300"/>
              </a:lnSpc>
            </a:pPr>
            <a:endParaRPr lang="uk-UA" altLang="en-US" sz="6000">
              <a:solidFill>
                <a:schemeClr val="tx2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  <a:p>
            <a:pPr algn="l">
              <a:lnSpc>
                <a:spcPts val="6300"/>
              </a:lnSpc>
            </a:pP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1. А. Ручка знайшлась.</a:t>
            </a:r>
            <a:endParaRPr lang="uk-UA" altLang="en-US" sz="6000">
              <a:solidFill>
                <a:srgbClr val="00B050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  <a:p>
            <a:pPr algn="l">
              <a:lnSpc>
                <a:spcPts val="6300"/>
              </a:lnSpc>
            </a:pP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2. Б. </a:t>
            </a: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Подруги з дитинства.</a:t>
            </a:r>
            <a:endParaRPr lang="uk-UA" altLang="en-US" sz="6000">
              <a:solidFill>
                <a:srgbClr val="00B050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  <a:p>
            <a:pPr algn="l">
              <a:lnSpc>
                <a:spcPts val="6300"/>
              </a:lnSpc>
            </a:pP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3. В. Невже дружбі кінець?</a:t>
            </a:r>
            <a:endParaRPr lang="uk-UA" altLang="en-US" sz="6000">
              <a:solidFill>
                <a:srgbClr val="00B050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  <a:p>
            <a:pPr algn="l">
              <a:lnSpc>
                <a:spcPts val="6300"/>
              </a:lnSpc>
            </a:pP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4. Г. Оленка сховала чужу річ.</a:t>
            </a:r>
            <a:endParaRPr lang="uk-UA" altLang="en-US" sz="6000">
              <a:solidFill>
                <a:srgbClr val="00B050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  <a:p>
            <a:pPr algn="l">
              <a:lnSpc>
                <a:spcPts val="6300"/>
              </a:lnSpc>
            </a:pP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5. </a:t>
            </a:r>
            <a:r>
              <a:rPr lang="en-US" altLang="en-US" sz="9600">
                <a:solidFill>
                  <a:srgbClr val="00B050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ґ</a:t>
            </a: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. Нова ручка.</a:t>
            </a:r>
            <a:endParaRPr lang="uk-UA" altLang="en-US" sz="6000">
              <a:solidFill>
                <a:srgbClr val="00B050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  <a:p>
            <a:pPr algn="l">
              <a:lnSpc>
                <a:spcPts val="6300"/>
              </a:lnSpc>
            </a:pPr>
            <a:r>
              <a:rPr lang="uk-UA" altLang="en-US" sz="6000">
                <a:solidFill>
                  <a:srgbClr val="00B050"/>
                </a:solidFill>
                <a:latin typeface="Arial Black" panose="020B0A04020102020204" charset="0"/>
                <a:ea typeface="Lobster" panose="00000500000000000000"/>
                <a:cs typeface="Arial Black" panose="020B0A04020102020204" charset="0"/>
                <a:sym typeface="Lobster" panose="00000500000000000000"/>
              </a:rPr>
              <a:t>6. Д. Пошуки ручки.</a:t>
            </a:r>
            <a:endParaRPr lang="en-US" altLang="en-US" sz="9600">
              <a:solidFill>
                <a:schemeClr val="tx2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  <a:p>
            <a:pPr algn="ctr">
              <a:lnSpc>
                <a:spcPts val="6300"/>
              </a:lnSpc>
            </a:pPr>
            <a:endParaRPr lang="en-US" altLang="en-US" sz="9600">
              <a:solidFill>
                <a:schemeClr val="tx2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Lobster" panose="0000050000000000000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625025">
            <a:off x="-140221" y="535317"/>
            <a:ext cx="3205581" cy="2057400"/>
          </a:xfrm>
          <a:custGeom>
            <a:avLst/>
            <a:gdLst/>
            <a:ahLst/>
            <a:cxnLst/>
            <a:rect l="l" t="t" r="r" b="b"/>
            <a:pathLst>
              <a:path w="3205581" h="2057400">
                <a:moveTo>
                  <a:pt x="0" y="0"/>
                </a:moveTo>
                <a:lnTo>
                  <a:pt x="3205581" y="0"/>
                </a:lnTo>
                <a:lnTo>
                  <a:pt x="320558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316200" y="343136"/>
            <a:ext cx="2996040" cy="3019948"/>
          </a:xfrm>
          <a:custGeom>
            <a:avLst/>
            <a:gdLst/>
            <a:ahLst/>
            <a:cxnLst/>
            <a:rect l="l" t="t" r="r" b="b"/>
            <a:pathLst>
              <a:path w="2996040" h="3019948">
                <a:moveTo>
                  <a:pt x="0" y="0"/>
                </a:moveTo>
                <a:lnTo>
                  <a:pt x="2996040" y="0"/>
                </a:lnTo>
                <a:lnTo>
                  <a:pt x="2996040" y="3019947"/>
                </a:lnTo>
                <a:lnTo>
                  <a:pt x="0" y="30199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660650" y="480060"/>
            <a:ext cx="12171680" cy="5186045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marL="0" indent="0">
              <a:buNone/>
            </a:pPr>
            <a:r>
              <a:rPr lang="uk-UA" altLang="en-US" sz="6000" b="1">
                <a:solidFill>
                  <a:srgbClr val="0070C0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8. Напиши чого навчає ця історія.</a:t>
            </a:r>
            <a:endParaRPr lang="uk-UA" altLang="en-US" sz="6000" b="1">
              <a:solidFill>
                <a:srgbClr val="0070C0"/>
              </a:solidFill>
              <a:latin typeface="Arial Black" panose="020B0A04020102020204" charset="0"/>
              <a:ea typeface="Lobster" panose="00000500000000000000"/>
              <a:cs typeface="Arial Black" panose="020B0A04020102020204" charset="0"/>
              <a:sym typeface="+mn-ea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0" y="3771900"/>
            <a:ext cx="6189345" cy="61893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919</Words>
  <Application>WPS Presentation</Application>
  <PresentationFormat>Произвольный</PresentationFormat>
  <Paragraphs>50</Paragraphs>
  <Slides>10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4" baseType="lpstr">
      <vt:lpstr>Arial</vt:lpstr>
      <vt:lpstr>SimSun</vt:lpstr>
      <vt:lpstr>Wingdings</vt:lpstr>
      <vt:lpstr>Lobster</vt:lpstr>
      <vt:lpstr>Noto Serif Display</vt:lpstr>
      <vt:lpstr>Microsoft YaHei</vt:lpstr>
      <vt:lpstr>Arial Unicode MS</vt:lpstr>
      <vt:lpstr>Calibri</vt:lpstr>
      <vt:lpstr>Noto Serif Display Bold</vt:lpstr>
      <vt:lpstr>Inter Bold</vt:lpstr>
      <vt:lpstr>Propysy</vt:lpstr>
      <vt:lpstr>Arial Black</vt:lpstr>
      <vt:lpstr>Times New Roman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Всесвітній день читання вголос</dc:title>
  <dc:creator/>
  <cp:lastModifiedBy>Тетяна Бурятинс�</cp:lastModifiedBy>
  <cp:revision>3</cp:revision>
  <dcterms:created xsi:type="dcterms:W3CDTF">2006-08-16T00:00:00Z</dcterms:created>
  <dcterms:modified xsi:type="dcterms:W3CDTF">2025-03-24T08:33:31Z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CE6488B6151C43DD95B7D437B6E0D553_12</vt:lpwstr>
  </property>
  <property fmtid="{D5CDD505-2E9C-101B-9397-08002B2CF9AE}" pid="3" name="KSOProductBuildVer">
    <vt:lpwstr>1033-12.2.0.20326</vt:lpwstr>
  </property>
</Properties>
</file>