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  <p:sldId id="264" r:id="rId11"/>
    <p:sldId id="268" r:id="rId12"/>
    <p:sldId id="265" r:id="rId13"/>
    <p:sldId id="269" r:id="rId14"/>
    <p:sldId id="270" r:id="rId15"/>
    <p:sldId id="272" r:id="rId16"/>
    <p:sldId id="271" r:id="rId17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7B14"/>
    <a:srgbClr val="99FF66"/>
    <a:srgbClr val="FFFFCC"/>
    <a:srgbClr val="CCFF99"/>
    <a:srgbClr val="CCFF66"/>
    <a:srgbClr val="009900"/>
    <a:srgbClr val="1FD40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CFA9-CA20-4D25-8FE6-A24F147621C2}" type="datetimeFigureOut">
              <a:rPr lang="uk-UA" smtClean="0"/>
              <a:pPr/>
              <a:t>09.06.2023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360BF-4C16-4AF5-B5FE-C2D1E86AA4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CFA9-CA20-4D25-8FE6-A24F147621C2}" type="datetimeFigureOut">
              <a:rPr lang="uk-UA" smtClean="0"/>
              <a:pPr/>
              <a:t>09.06.2023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360BF-4C16-4AF5-B5FE-C2D1E86AA4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CFA9-CA20-4D25-8FE6-A24F147621C2}" type="datetimeFigureOut">
              <a:rPr lang="uk-UA" smtClean="0"/>
              <a:pPr/>
              <a:t>09.06.2023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360BF-4C16-4AF5-B5FE-C2D1E86AA4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CFA9-CA20-4D25-8FE6-A24F147621C2}" type="datetimeFigureOut">
              <a:rPr lang="uk-UA" smtClean="0"/>
              <a:pPr/>
              <a:t>09.06.2023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360BF-4C16-4AF5-B5FE-C2D1E86AA4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CFA9-CA20-4D25-8FE6-A24F147621C2}" type="datetimeFigureOut">
              <a:rPr lang="uk-UA" smtClean="0"/>
              <a:pPr/>
              <a:t>09.06.2023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360BF-4C16-4AF5-B5FE-C2D1E86AA4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CFA9-CA20-4D25-8FE6-A24F147621C2}" type="datetimeFigureOut">
              <a:rPr lang="uk-UA" smtClean="0"/>
              <a:pPr/>
              <a:t>09.06.2023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360BF-4C16-4AF5-B5FE-C2D1E86AA4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CFA9-CA20-4D25-8FE6-A24F147621C2}" type="datetimeFigureOut">
              <a:rPr lang="uk-UA" smtClean="0"/>
              <a:pPr/>
              <a:t>09.06.2023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360BF-4C16-4AF5-B5FE-C2D1E86AA4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CFA9-CA20-4D25-8FE6-A24F147621C2}" type="datetimeFigureOut">
              <a:rPr lang="uk-UA" smtClean="0"/>
              <a:pPr/>
              <a:t>09.06.2023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360BF-4C16-4AF5-B5FE-C2D1E86AA4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CFA9-CA20-4D25-8FE6-A24F147621C2}" type="datetimeFigureOut">
              <a:rPr lang="uk-UA" smtClean="0"/>
              <a:pPr/>
              <a:t>09.06.2023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360BF-4C16-4AF5-B5FE-C2D1E86AA4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CFA9-CA20-4D25-8FE6-A24F147621C2}" type="datetimeFigureOut">
              <a:rPr lang="uk-UA" smtClean="0"/>
              <a:pPr/>
              <a:t>09.06.2023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360BF-4C16-4AF5-B5FE-C2D1E86AA4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8CFA9-CA20-4D25-8FE6-A24F147621C2}" type="datetimeFigureOut">
              <a:rPr lang="uk-UA" smtClean="0"/>
              <a:pPr/>
              <a:t>09.06.2023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360BF-4C16-4AF5-B5FE-C2D1E86AA4A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8CFA9-CA20-4D25-8FE6-A24F147621C2}" type="datetimeFigureOut">
              <a:rPr lang="uk-UA" smtClean="0"/>
              <a:pPr/>
              <a:t>09.06.2023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360BF-4C16-4AF5-B5FE-C2D1E86AA4AD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5.jpeg"/><Relationship Id="rId7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16.jpe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9.jpe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6.pn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jpeg"/><Relationship Id="rId7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21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6.png"/><Relationship Id="rId4" Type="http://schemas.openxmlformats.org/officeDocument/2006/relationships/image" Target="../media/image19.jpe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5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jpeg"/><Relationship Id="rId9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jpeg"/><Relationship Id="rId7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5.png"/><Relationship Id="rId4" Type="http://schemas.openxmlformats.org/officeDocument/2006/relationships/image" Target="../media/image31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6.jpeg"/><Relationship Id="rId7" Type="http://schemas.openxmlformats.org/officeDocument/2006/relationships/image" Target="../media/image29.png"/><Relationship Id="rId12" Type="http://schemas.openxmlformats.org/officeDocument/2006/relationships/image" Target="../media/image3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6.png"/><Relationship Id="rId5" Type="http://schemas.openxmlformats.org/officeDocument/2006/relationships/image" Target="../media/image31.png"/><Relationship Id="rId10" Type="http://schemas.openxmlformats.org/officeDocument/2006/relationships/image" Target="../media/image5.png"/><Relationship Id="rId4" Type="http://schemas.openxmlformats.org/officeDocument/2006/relationships/image" Target="../media/image26.jpeg"/><Relationship Id="rId9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4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Ян Грабовский - биография, лучшие книги, цитаты, рецензии и факты на  Readly.ru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857224" y="357166"/>
            <a:ext cx="2125943" cy="2125943"/>
          </a:xfrm>
          <a:prstGeom prst="rect">
            <a:avLst/>
          </a:prstGeom>
          <a:ln w="38100" cap="rnd">
            <a:solidFill>
              <a:srgbClr val="1FD406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077" name="AutoShape 5" descr="Карта Польши от Туроператора НИССА-ТУ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9" name="Picture 7" descr="карта Польщі - Puzzle Factor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61525">
            <a:off x="6588224" y="188640"/>
            <a:ext cx="2367895" cy="2358823"/>
          </a:xfrm>
          <a:prstGeom prst="rect">
            <a:avLst/>
          </a:prstGeom>
          <a:noFill/>
        </p:spPr>
      </p:pic>
      <p:pic>
        <p:nvPicPr>
          <p:cNvPr id="7170" name="Picture 2" descr="Проект «Буду я природі другом»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2123728" y="4149080"/>
            <a:ext cx="5040560" cy="2453689"/>
          </a:xfrm>
          <a:prstGeom prst="rect">
            <a:avLst/>
          </a:prstGeom>
          <a:noFill/>
        </p:spPr>
      </p:pic>
      <p:pic>
        <p:nvPicPr>
          <p:cNvPr id="10" name="Рисунок 9" descr="C:\Users\HOME\Desktop\1643020608_1-abrakadabra-fun-p-vetki-na-prozrachnom-fone-1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4653136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HOME\Desktop\1643020608_1-abrakadabra-fun-p-vetki-na-prozrachnom-fone-1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51520" y="5013176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Кленовый Лист Клен Зеленый - Бесплатное изображение на Pixabay"/>
          <p:cNvPicPr/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2915465" y="1661277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Кленовый Лист Клен Зеленый - Бесплатное изображение на Pixabay"/>
          <p:cNvPicPr/>
          <p:nvPr/>
        </p:nvPicPr>
        <p:blipFill>
          <a:blip r:embed="rId7" cstate="print">
            <a:duotone>
              <a:prstClr val="black"/>
              <a:srgbClr val="99FF66">
                <a:tint val="45000"/>
                <a:satMod val="400000"/>
              </a:srgbClr>
            </a:duotone>
          </a:blip>
          <a:srcRect l="14385" r="7072"/>
          <a:stretch>
            <a:fillRect/>
          </a:stretch>
        </p:blipFill>
        <p:spPr bwMode="auto">
          <a:xfrm rot="20492889" flipV="1">
            <a:off x="276394" y="134771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Кленовый Лист Клен Зеленый - Бесплатное изображение на Pixabay"/>
          <p:cNvPicPr/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5637519" y="853228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Кленовый Лист Клен Зеленый - Бесплатное изображение на Pixabay"/>
          <p:cNvPicPr/>
          <p:nvPr/>
        </p:nvPicPr>
        <p:blipFill>
          <a:blip r:embed="rId8" cstate="print">
            <a:duotone>
              <a:prstClr val="black"/>
              <a:srgbClr val="99FF66">
                <a:tint val="45000"/>
                <a:satMod val="400000"/>
              </a:srgbClr>
            </a:duotone>
          </a:blip>
          <a:srcRect l="14385" r="7072"/>
          <a:stretch>
            <a:fillRect/>
          </a:stretch>
        </p:blipFill>
        <p:spPr bwMode="auto">
          <a:xfrm rot="2703396" flipV="1">
            <a:off x="8206654" y="2511365"/>
            <a:ext cx="717515" cy="622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214282" y="2285992"/>
            <a:ext cx="89297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F7B14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Ян Грабовський</a:t>
            </a:r>
            <a:endParaRPr lang="uk-UA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F7B14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286116" y="3286124"/>
            <a:ext cx="28520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F7B14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atang" pitchFamily="18" charset="-127"/>
                <a:ea typeface="Batang" pitchFamily="18" charset="-127"/>
                <a:cs typeface="Aharoni" pitchFamily="2" charset="-79"/>
              </a:rPr>
              <a:t>«</a:t>
            </a:r>
            <a:r>
              <a:rPr lang="ru-RU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F7B14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atang" pitchFamily="18" charset="-127"/>
                <a:ea typeface="Batang" pitchFamily="18" charset="-127"/>
                <a:cs typeface="Aharoni" pitchFamily="2" charset="-79"/>
              </a:rPr>
              <a:t>Мітка</a:t>
            </a:r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F7B14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atang" pitchFamily="18" charset="-127"/>
                <a:ea typeface="Batang" pitchFamily="18" charset="-127"/>
                <a:cs typeface="Aharoni" pitchFamily="2" charset="-79"/>
              </a:rPr>
              <a:t>»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F7B14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atang" pitchFamily="18" charset="-127"/>
              <a:ea typeface="Batang" pitchFamily="18" charset="-127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и відповідаємо за тих, кого приручили, або Новації українського  законодавства стосовно захисту тварин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00232" y="620689"/>
            <a:ext cx="5500726" cy="48965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dirty="0" smtClean="0"/>
              <a:t>	</a:t>
            </a:r>
            <a:r>
              <a:rPr lang="uk-UA" b="1" dirty="0" smtClean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Друзів всіх чотирилапих</a:t>
            </a:r>
          </a:p>
          <a:p>
            <a:pPr>
              <a:buNone/>
            </a:pPr>
            <a:r>
              <a:rPr lang="uk-UA" b="1" dirty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	</a:t>
            </a:r>
            <a:r>
              <a:rPr lang="uk-UA" b="1" dirty="0" smtClean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Пропоную обійняти.</a:t>
            </a:r>
          </a:p>
          <a:p>
            <a:pPr>
              <a:buNone/>
            </a:pPr>
            <a:r>
              <a:rPr lang="uk-UA" b="1" dirty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	</a:t>
            </a:r>
            <a:r>
              <a:rPr lang="uk-UA" b="1" dirty="0" smtClean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Хай улюбленці домашні</a:t>
            </a:r>
          </a:p>
          <a:p>
            <a:pPr>
              <a:buNone/>
            </a:pPr>
            <a:r>
              <a:rPr lang="uk-UA" b="1" dirty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	</a:t>
            </a:r>
            <a:r>
              <a:rPr lang="uk-UA" b="1" dirty="0" smtClean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Не дають вам сумувати.</a:t>
            </a:r>
          </a:p>
          <a:p>
            <a:pPr>
              <a:buNone/>
            </a:pPr>
            <a:r>
              <a:rPr lang="uk-UA" b="1" dirty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	</a:t>
            </a:r>
            <a:r>
              <a:rPr lang="uk-UA" b="1" dirty="0" smtClean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Хай вони дарують радість</a:t>
            </a:r>
          </a:p>
          <a:p>
            <a:pPr>
              <a:buNone/>
            </a:pPr>
            <a:r>
              <a:rPr lang="uk-UA" b="1" dirty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	</a:t>
            </a:r>
            <a:r>
              <a:rPr lang="uk-UA" b="1" dirty="0" smtClean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Служать вірно вам завжди,</a:t>
            </a:r>
          </a:p>
          <a:p>
            <a:pPr>
              <a:buNone/>
            </a:pPr>
            <a:r>
              <a:rPr lang="uk-UA" b="1" dirty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	</a:t>
            </a:r>
            <a:r>
              <a:rPr lang="uk-UA" b="1" dirty="0" smtClean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Ви ж любіть чотирилапих,</a:t>
            </a:r>
          </a:p>
          <a:p>
            <a:pPr>
              <a:buNone/>
            </a:pPr>
            <a:r>
              <a:rPr lang="uk-UA" b="1" dirty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	</a:t>
            </a:r>
            <a:r>
              <a:rPr lang="uk-UA" b="1" dirty="0" smtClean="0">
                <a:ln>
                  <a:solidFill>
                    <a:srgbClr val="92D050"/>
                  </a:solidFill>
                </a:ln>
                <a:cs typeface="Browallia New" pitchFamily="34" charset="-34"/>
              </a:rPr>
              <a:t>Захищайте від біди!</a:t>
            </a:r>
            <a:endParaRPr lang="uk-UA" b="1" dirty="0">
              <a:ln>
                <a:solidFill>
                  <a:srgbClr val="92D050"/>
                </a:solidFill>
              </a:ln>
              <a:cs typeface="Browallia New" pitchFamily="34" charset="-3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1571612"/>
            <a:ext cx="6357982" cy="785818"/>
          </a:xfrm>
          <a:ln>
            <a:noFill/>
          </a:ln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accent3"/>
                  </a:solidFill>
                </a:ln>
                <a:solidFill>
                  <a:srgbClr val="009900"/>
                </a:solidFill>
                <a:latin typeface="Batang" pitchFamily="18" charset="-127"/>
                <a:ea typeface="Batang" pitchFamily="18" charset="-127"/>
              </a:rPr>
              <a:t>Ян Грабовський</a:t>
            </a:r>
            <a:endParaRPr lang="uk-UA" dirty="0">
              <a:solidFill>
                <a:srgbClr val="0099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2428868"/>
            <a:ext cx="7972452" cy="3697295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uk-UA" dirty="0" smtClean="0">
                <a:latin typeface="Constantia" pitchFamily="18" charset="0"/>
              </a:rPr>
              <a:t>Де народився Ян Грабовський?</a:t>
            </a:r>
          </a:p>
          <a:p>
            <a:pPr marL="514350" indent="-514350">
              <a:buAutoNum type="arabicParenR"/>
            </a:pPr>
            <a:r>
              <a:rPr lang="uk-UA" dirty="0" smtClean="0">
                <a:latin typeface="Constantia" pitchFamily="18" charset="0"/>
              </a:rPr>
              <a:t>Ким він був за освітою?</a:t>
            </a:r>
          </a:p>
          <a:p>
            <a:pPr marL="514350" indent="-514350">
              <a:buAutoNum type="arabicParenR"/>
            </a:pPr>
            <a:r>
              <a:rPr lang="uk-UA" dirty="0" smtClean="0">
                <a:latin typeface="Constantia" pitchFamily="18" charset="0"/>
              </a:rPr>
              <a:t>Якими професіями захоплювався?</a:t>
            </a:r>
          </a:p>
          <a:p>
            <a:pPr marL="514350" indent="-514350">
              <a:buAutoNum type="arabicParenR"/>
            </a:pPr>
            <a:r>
              <a:rPr lang="uk-UA" dirty="0" smtClean="0">
                <a:latin typeface="Constantia" pitchFamily="18" charset="0"/>
              </a:rPr>
              <a:t>Який предмет викладав у школі?</a:t>
            </a:r>
          </a:p>
          <a:p>
            <a:pPr marL="514350" indent="-514350">
              <a:buAutoNum type="arabicParenR"/>
            </a:pPr>
            <a:r>
              <a:rPr lang="uk-UA" dirty="0" smtClean="0">
                <a:latin typeface="Constantia" pitchFamily="18" charset="0"/>
              </a:rPr>
              <a:t>Що було його справжнім покликанням?</a:t>
            </a:r>
          </a:p>
          <a:p>
            <a:pPr marL="514350" indent="-514350">
              <a:buAutoNum type="arabicParenR"/>
            </a:pPr>
            <a:r>
              <a:rPr lang="uk-UA" dirty="0" smtClean="0">
                <a:latin typeface="Constantia" pitchFamily="18" charset="0"/>
              </a:rPr>
              <a:t>Про кого писав свої твори?</a:t>
            </a:r>
          </a:p>
          <a:p>
            <a:pPr>
              <a:buNone/>
            </a:pPr>
            <a:endParaRPr lang="uk-UA" dirty="0" smtClean="0"/>
          </a:p>
        </p:txBody>
      </p:sp>
      <p:pic>
        <p:nvPicPr>
          <p:cNvPr id="4" name="Picture 10" descr="C:\Users\HOME\Desktop\1539473769_book-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94826">
            <a:off x="7224708" y="5462686"/>
            <a:ext cx="1587897" cy="1121340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643174" y="692696"/>
            <a:ext cx="4143404" cy="950354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1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0F7B14"/>
                </a:solidFill>
                <a:effectLst/>
                <a:uLnTx/>
                <a:uFillTx/>
                <a:latin typeface="Constantia" pitchFamily="18" charset="0"/>
                <a:ea typeface="Batang" pitchFamily="18" charset="-127"/>
                <a:cs typeface="+mj-cs"/>
              </a:rPr>
              <a:t>ПРИГАДАЙ</a:t>
            </a:r>
            <a:endParaRPr kumimoji="0" lang="uk-UA" sz="4400" b="0" i="1" u="none" strike="noStrike" kern="1200" cap="none" spc="0" normalizeH="0" baseline="0" noProof="0" dirty="0" smtClean="0">
              <a:ln>
                <a:solidFill>
                  <a:schemeClr val="bg2"/>
                </a:solidFill>
              </a:ln>
              <a:solidFill>
                <a:srgbClr val="0F7B14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pic>
        <p:nvPicPr>
          <p:cNvPr id="15362" name="Picture 2" descr="16.11.2020 — МБДОУ ЦРР д/с №7 &quot;Остров сокровищ&quot;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7072330" y="1214422"/>
            <a:ext cx="1904976" cy="190497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8" name="Рисунок 7" descr="C:\Users\HOME\Desktop\1643020608_1-abrakadabra-fun-p-vetki-na-prozrachnom-fone-1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HOME\Desktop\1643020608_1-abrakadabra-fun-p-vetki-na-prozrachnom-fone-1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7668344" y="0"/>
            <a:ext cx="1475656" cy="126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леновый Лист Клен Зеленый - Бесплатное изображение на Pixabay"/>
          <p:cNvPicPr/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129414" y="5854603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леновый Лист Клен Зеленый - Бесплатное изображение на Pixabay"/>
          <p:cNvPicPr/>
          <p:nvPr/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7723905" y="4185067"/>
            <a:ext cx="1040660" cy="79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736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accent3"/>
                  </a:solidFill>
                </a:ln>
                <a:solidFill>
                  <a:srgbClr val="009900"/>
                </a:solidFill>
                <a:latin typeface="Batang" pitchFamily="18" charset="-127"/>
                <a:ea typeface="Batang" pitchFamily="18" charset="-127"/>
              </a:rPr>
              <a:t>Ян </a:t>
            </a:r>
            <a:r>
              <a:rPr lang="en-US" b="1" dirty="0" smtClean="0">
                <a:ln>
                  <a:solidFill>
                    <a:schemeClr val="accent3"/>
                  </a:solidFill>
                </a:ln>
                <a:solidFill>
                  <a:srgbClr val="009900"/>
                </a:solidFill>
                <a:latin typeface="Batang" pitchFamily="18" charset="-127"/>
                <a:ea typeface="Batang" pitchFamily="18" charset="-127"/>
              </a:rPr>
              <a:t>Грабовський”РЕКС”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983047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uk-UA" dirty="0" smtClean="0">
                <a:latin typeface="Constantia" pitchFamily="18" charset="0"/>
              </a:rPr>
              <a:t>Рекс – це…</a:t>
            </a:r>
          </a:p>
          <a:p>
            <a:pPr marL="514350" indent="-514350">
              <a:buAutoNum type="arabicParenR"/>
            </a:pPr>
            <a:r>
              <a:rPr lang="uk-UA" dirty="0" smtClean="0">
                <a:latin typeface="Constantia" pitchFamily="18" charset="0"/>
              </a:rPr>
              <a:t>Гостинні господарі зробили мені …</a:t>
            </a:r>
          </a:p>
          <a:p>
            <a:pPr marL="514350" indent="-514350">
              <a:buAutoNum type="arabicParenR"/>
            </a:pPr>
            <a:r>
              <a:rPr lang="uk-UA" dirty="0" smtClean="0">
                <a:latin typeface="Constantia" pitchFamily="18" charset="0"/>
              </a:rPr>
              <a:t>Вовченя виявилося …</a:t>
            </a:r>
          </a:p>
          <a:p>
            <a:pPr marL="514350" indent="-514350">
              <a:buAutoNum type="arabicParenR"/>
            </a:pPr>
            <a:r>
              <a:rPr lang="uk-UA" dirty="0" smtClean="0">
                <a:latin typeface="Constantia" pitchFamily="18" charset="0"/>
              </a:rPr>
              <a:t>З дворовими собаками вовченя жило …</a:t>
            </a:r>
          </a:p>
          <a:p>
            <a:pPr marL="514350" indent="-514350">
              <a:buAutoNum type="arabicParenR"/>
            </a:pPr>
            <a:r>
              <a:rPr lang="uk-UA" dirty="0" smtClean="0">
                <a:latin typeface="Constantia" pitchFamily="18" charset="0"/>
              </a:rPr>
              <a:t>Різнилося вовченя від цуценят </a:t>
            </a:r>
          </a:p>
          <a:p>
            <a:pPr marL="514350" indent="-514350">
              <a:buNone/>
            </a:pPr>
            <a:r>
              <a:rPr lang="uk-UA" dirty="0">
                <a:latin typeface="Constantia" pitchFamily="18" charset="0"/>
              </a:rPr>
              <a:t>	</a:t>
            </a:r>
            <a:r>
              <a:rPr lang="uk-UA" dirty="0" smtClean="0">
                <a:latin typeface="Constantia" pitchFamily="18" charset="0"/>
              </a:rPr>
              <a:t>тим, що було …</a:t>
            </a:r>
          </a:p>
          <a:p>
            <a:pPr marL="514350" indent="-514350">
              <a:buNone/>
            </a:pPr>
            <a:r>
              <a:rPr lang="uk-UA" dirty="0" smtClean="0">
                <a:latin typeface="Constantia" pitchFamily="18" charset="0"/>
              </a:rPr>
              <a:t>6) Рекс нападав на курку, душив і …</a:t>
            </a:r>
          </a:p>
          <a:p>
            <a:pPr marL="514350" indent="-514350">
              <a:buAutoNum type="arabicParenR"/>
            </a:pPr>
            <a:endParaRPr lang="uk-UA" dirty="0">
              <a:latin typeface="Constantia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643174" y="332656"/>
            <a:ext cx="4143404" cy="1152128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1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0F7B14"/>
                </a:solidFill>
                <a:effectLst/>
                <a:uLnTx/>
                <a:uFillTx/>
                <a:latin typeface="Constantia" pitchFamily="18" charset="0"/>
                <a:ea typeface="Batang" pitchFamily="18" charset="-127"/>
                <a:cs typeface="+mj-cs"/>
              </a:rPr>
              <a:t>ПРОДОВЖИ РЕЧЕННЯ</a:t>
            </a:r>
            <a:endParaRPr kumimoji="0" lang="uk-UA" sz="2800" b="0" i="1" u="none" strike="noStrike" kern="1200" cap="none" spc="0" normalizeH="0" baseline="0" noProof="0" dirty="0" smtClean="0">
              <a:ln>
                <a:solidFill>
                  <a:schemeClr val="bg2"/>
                </a:solidFill>
              </a:ln>
              <a:solidFill>
                <a:srgbClr val="0F7B14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pic>
        <p:nvPicPr>
          <p:cNvPr id="6" name="Рисунок 5" descr="Вовк кліпарт. Безкоштовне завантаження. | Creazilla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4429132"/>
            <a:ext cx="1841556" cy="1986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C:\Users\HOME\Desktop\1539473769_book-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232" y="5786454"/>
            <a:ext cx="1517385" cy="1071546"/>
          </a:xfrm>
          <a:prstGeom prst="rect">
            <a:avLst/>
          </a:prstGeom>
          <a:noFill/>
        </p:spPr>
      </p:pic>
      <p:pic>
        <p:nvPicPr>
          <p:cNvPr id="9" name="Рисунок 8" descr="C:\Users\HOME\Desktop\1643020608_1-abrakadabra-fun-p-vetki-na-prozrachnom-fone-1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934534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леновый Лист Клен Зеленый - Бесплатное изображение на Pixabay"/>
          <p:cNvPicPr/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0715451" flipV="1">
            <a:off x="452942" y="232541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леновый Лист Клен Зеленый - Бесплатное изображение на Pixabay"/>
          <p:cNvPicPr/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7869767" y="2653429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людина і природ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077072"/>
            <a:ext cx="2247900" cy="20383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643174" y="1052736"/>
            <a:ext cx="4143404" cy="1090380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1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0F7B14"/>
                </a:solidFill>
                <a:effectLst/>
                <a:uLnTx/>
                <a:uFillTx/>
                <a:latin typeface="Constantia" pitchFamily="18" charset="0"/>
                <a:ea typeface="Batang" pitchFamily="18" charset="-127"/>
                <a:cs typeface="+mj-cs"/>
              </a:rPr>
              <a:t>ПОДУМАЙ</a:t>
            </a:r>
            <a:endParaRPr kumimoji="0" lang="uk-UA" sz="4400" b="0" i="1" u="none" strike="noStrike" kern="1200" cap="none" spc="0" normalizeH="0" baseline="0" noProof="0" dirty="0" smtClean="0">
              <a:ln>
                <a:solidFill>
                  <a:schemeClr val="bg2"/>
                </a:solidFill>
              </a:ln>
              <a:solidFill>
                <a:srgbClr val="0F7B14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43608" y="2708920"/>
            <a:ext cx="3143272" cy="9144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</a:rPr>
              <a:t>людина</a:t>
            </a:r>
            <a:endParaRPr lang="uk-UA" sz="2800" b="1" dirty="0">
              <a:solidFill>
                <a:schemeClr val="tx1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148064" y="2708920"/>
            <a:ext cx="3000396" cy="9144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</a:rPr>
              <a:t>жива  природа</a:t>
            </a:r>
            <a:endParaRPr lang="uk-UA" sz="2800" b="1" dirty="0">
              <a:solidFill>
                <a:schemeClr val="tx1"/>
              </a:solidFill>
              <a:latin typeface="Batang" pitchFamily="18" charset="-127"/>
              <a:ea typeface="Batang" pitchFamily="18" charset="-127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4211960" y="2924944"/>
            <a:ext cx="928694" cy="1588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rot="10800000">
            <a:off x="4211960" y="3356992"/>
            <a:ext cx="928694" cy="1588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2" name="Picture 4" descr="Діагностувальна робота ЛЮДИНА І ПРИРОДА | Тест на 12 запитань. Я досліджую  світ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5076056" y="4149080"/>
            <a:ext cx="3384197" cy="17145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Picture 2" descr="16.11.2020 — МБДОУ ЦРР д/с №7 &quot;Остров сокровищ&quot;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/>
          <a:stretch>
            <a:fillRect/>
          </a:stretch>
        </p:blipFill>
        <p:spPr bwMode="auto">
          <a:xfrm>
            <a:off x="7020272" y="764704"/>
            <a:ext cx="1904976" cy="190497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2" name="Рисунок 11" descr="C:\Users\HOME\Desktop\1643020608_1-abrakadabra-fun-p-vetki-na-prozrachnom-fone-1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HOME\Desktop\1643020608_1-abrakadabra-fun-p-vetki-na-prozrachnom-fone-1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843808" y="4725144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Кленовый Лист Клен Зеленый - Бесплатное изображение на Pixabay"/>
          <p:cNvPicPr/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0741920" flipV="1">
            <a:off x="7874411" y="5741901"/>
            <a:ext cx="1165695" cy="987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Кленовый Лист Клен Зеленый - Бесплатное изображение на Pixabay"/>
          <p:cNvPicPr/>
          <p:nvPr/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452942" y="5854604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Кленовый Лист Клен Зеленый - Бесплатное изображение на Pixabay"/>
          <p:cNvPicPr/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045125" flipV="1">
            <a:off x="8257589" y="144436"/>
            <a:ext cx="746031" cy="752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5616624" cy="1210146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uk-UA" sz="3600" b="1" i="1" dirty="0" smtClean="0">
                <a:ln>
                  <a:solidFill>
                    <a:schemeClr val="bg2"/>
                  </a:solidFill>
                </a:ln>
                <a:solidFill>
                  <a:srgbClr val="009900"/>
                </a:solidFill>
                <a:latin typeface="Constantia" pitchFamily="18" charset="0"/>
                <a:ea typeface="Batang" pitchFamily="18" charset="-127"/>
              </a:rPr>
              <a:t>СЛОВНИКОВА РОБОТА</a:t>
            </a:r>
            <a:endParaRPr lang="uk-UA" sz="3600" dirty="0"/>
          </a:p>
        </p:txBody>
      </p:sp>
      <p:pic>
        <p:nvPicPr>
          <p:cNvPr id="4" name="Picture 10" descr="C:\Users\HOME\Desktop\1539473769_book-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5500702"/>
            <a:ext cx="1587897" cy="112134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436096" y="1340768"/>
            <a:ext cx="331236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>
                <a:latin typeface="Constantia" pitchFamily="18" charset="0"/>
              </a:rPr>
              <a:t>відданим</a:t>
            </a:r>
          </a:p>
          <a:p>
            <a:r>
              <a:rPr lang="uk-UA" sz="3200" dirty="0" smtClean="0">
                <a:latin typeface="Constantia" pitchFamily="18" charset="0"/>
              </a:rPr>
              <a:t>здивування</a:t>
            </a:r>
          </a:p>
          <a:p>
            <a:r>
              <a:rPr lang="uk-UA" sz="3200" dirty="0" smtClean="0">
                <a:latin typeface="Constantia" pitchFamily="18" charset="0"/>
              </a:rPr>
              <a:t>який-небудь</a:t>
            </a:r>
          </a:p>
          <a:p>
            <a:r>
              <a:rPr lang="uk-UA" sz="3200" dirty="0" smtClean="0">
                <a:latin typeface="Constantia" pitchFamily="18" charset="0"/>
              </a:rPr>
              <a:t>навпочіпки</a:t>
            </a:r>
          </a:p>
          <a:p>
            <a:r>
              <a:rPr lang="uk-UA" sz="3200" dirty="0" smtClean="0">
                <a:latin typeface="Constantia" pitchFamily="18" charset="0"/>
              </a:rPr>
              <a:t>чхнув</a:t>
            </a:r>
          </a:p>
          <a:p>
            <a:r>
              <a:rPr lang="uk-UA" sz="3200" dirty="0" smtClean="0">
                <a:latin typeface="Constantia" pitchFamily="18" charset="0"/>
              </a:rPr>
              <a:t>обтрусилася</a:t>
            </a:r>
          </a:p>
          <a:p>
            <a:r>
              <a:rPr lang="uk-UA" sz="3200" dirty="0" smtClean="0">
                <a:latin typeface="Constantia" pitchFamily="18" charset="0"/>
              </a:rPr>
              <a:t>відштовхнув</a:t>
            </a:r>
          </a:p>
          <a:p>
            <a:r>
              <a:rPr lang="uk-UA" sz="3200" dirty="0" smtClean="0">
                <a:latin typeface="Constantia" pitchFamily="18" charset="0"/>
              </a:rPr>
              <a:t>багатолюдно</a:t>
            </a:r>
          </a:p>
          <a:p>
            <a:endParaRPr lang="uk-UA" dirty="0" smtClean="0">
              <a:latin typeface="Constant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1340768"/>
            <a:ext cx="325216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>
                <a:latin typeface="Constantia" pitchFamily="18" charset="0"/>
              </a:rPr>
              <a:t>п</a:t>
            </a:r>
            <a:r>
              <a:rPr lang="uk-UA" sz="3200" dirty="0" smtClean="0">
                <a:latin typeface="Constantia" pitchFamily="18" charset="0"/>
              </a:rPr>
              <a:t>ринаймні</a:t>
            </a:r>
          </a:p>
          <a:p>
            <a:r>
              <a:rPr lang="uk-UA" sz="3200" dirty="0">
                <a:latin typeface="Constantia" pitchFamily="18" charset="0"/>
              </a:rPr>
              <a:t>с</a:t>
            </a:r>
            <a:r>
              <a:rPr lang="uk-UA" sz="3200" dirty="0" smtClean="0">
                <a:latin typeface="Constantia" pitchFamily="18" charset="0"/>
              </a:rPr>
              <a:t>правді</a:t>
            </a:r>
          </a:p>
          <a:p>
            <a:r>
              <a:rPr lang="uk-UA" sz="3200" dirty="0" smtClean="0">
                <a:latin typeface="Constantia" pitchFamily="18" charset="0"/>
              </a:rPr>
              <a:t>сестричкам</a:t>
            </a:r>
          </a:p>
          <a:p>
            <a:r>
              <a:rPr lang="uk-UA" sz="3200" dirty="0" smtClean="0">
                <a:latin typeface="Constantia" pitchFamily="18" charset="0"/>
              </a:rPr>
              <a:t>Попелюшкам</a:t>
            </a:r>
          </a:p>
          <a:p>
            <a:r>
              <a:rPr lang="uk-UA" sz="3200" dirty="0" smtClean="0">
                <a:latin typeface="Constantia" pitchFamily="18" charset="0"/>
              </a:rPr>
              <a:t>виявилося</a:t>
            </a:r>
          </a:p>
          <a:p>
            <a:r>
              <a:rPr lang="uk-UA" sz="3200" dirty="0" smtClean="0">
                <a:latin typeface="Constantia" pitchFamily="18" charset="0"/>
              </a:rPr>
              <a:t>зарюмсаним</a:t>
            </a:r>
          </a:p>
          <a:p>
            <a:r>
              <a:rPr lang="uk-UA" sz="3200" dirty="0" smtClean="0">
                <a:latin typeface="Constantia" pitchFamily="18" charset="0"/>
              </a:rPr>
              <a:t>втупилися</a:t>
            </a:r>
          </a:p>
          <a:p>
            <a:r>
              <a:rPr lang="uk-UA" sz="3200" dirty="0" smtClean="0">
                <a:latin typeface="Constantia" pitchFamily="18" charset="0"/>
              </a:rPr>
              <a:t>образилася</a:t>
            </a:r>
          </a:p>
        </p:txBody>
      </p:sp>
      <p:sp>
        <p:nvSpPr>
          <p:cNvPr id="2057" name="AutoShape 9" descr="Free Vector | Black sheep farm animal cartoon stick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1" name="Рисунок 20" descr="One black sheep Royalty Free Vector Image - VectorStock"/>
          <p:cNvPicPr/>
          <p:nvPr/>
        </p:nvPicPr>
        <p:blipFill>
          <a:blip r:embed="rId4" cstate="print"/>
          <a:srcRect b="10119"/>
          <a:stretch>
            <a:fillRect/>
          </a:stretch>
        </p:blipFill>
        <p:spPr bwMode="auto">
          <a:xfrm>
            <a:off x="3419872" y="4581128"/>
            <a:ext cx="1944216" cy="19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Кленовый Лист Клен Зеленый - Бесплатное изображение на Pixabay"/>
          <p:cNvPicPr/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452944" y="5605755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Кленовый Лист Клен Зеленый - Бесплатное изображение на Pixabay"/>
          <p:cNvPicPr/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0741920" flipV="1">
            <a:off x="7874411" y="4709803"/>
            <a:ext cx="1165695" cy="987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23" descr="C:\Users\HOME\Desktop\1643020608_1-abrakadabra-fun-p-vetki-na-prozrachnom-fone-1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6934534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Рисунок 24" descr="C:\Users\HOME\Desktop\1643020608_1-abrakadabra-fun-p-vetki-na-prozrachnom-fone-1.pn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2051720" cy="148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35696" y="1700808"/>
            <a:ext cx="3384376" cy="4425355"/>
          </a:xfrm>
        </p:spPr>
        <p:txBody>
          <a:bodyPr/>
          <a:lstStyle/>
          <a:p>
            <a:r>
              <a:rPr lang="uk-UA" b="1" dirty="0" smtClean="0">
                <a:latin typeface="Constantia" pitchFamily="18" charset="0"/>
              </a:rPr>
              <a:t>статечні</a:t>
            </a:r>
          </a:p>
          <a:p>
            <a:r>
              <a:rPr lang="uk-UA" b="1" dirty="0" smtClean="0">
                <a:latin typeface="Constantia" pitchFamily="18" charset="0"/>
              </a:rPr>
              <a:t>сумирна</a:t>
            </a:r>
          </a:p>
          <a:p>
            <a:r>
              <a:rPr lang="uk-UA" b="1" dirty="0" smtClean="0">
                <a:latin typeface="Constantia" pitchFamily="18" charset="0"/>
              </a:rPr>
              <a:t>зарюмсані</a:t>
            </a:r>
          </a:p>
          <a:p>
            <a:r>
              <a:rPr lang="uk-UA" b="1" dirty="0" smtClean="0">
                <a:latin typeface="Constantia" pitchFamily="18" charset="0"/>
              </a:rPr>
              <a:t>влітають</a:t>
            </a:r>
          </a:p>
          <a:p>
            <a:r>
              <a:rPr lang="uk-UA" b="1" dirty="0" smtClean="0">
                <a:latin typeface="Constantia" pitchFamily="18" charset="0"/>
              </a:rPr>
              <a:t>халабуда</a:t>
            </a:r>
          </a:p>
          <a:p>
            <a:r>
              <a:rPr lang="uk-UA" b="1" dirty="0" smtClean="0">
                <a:latin typeface="Constantia" pitchFamily="18" charset="0"/>
              </a:rPr>
              <a:t>незабаром</a:t>
            </a:r>
          </a:p>
          <a:p>
            <a:r>
              <a:rPr lang="uk-UA" b="1" dirty="0" smtClean="0">
                <a:latin typeface="Constantia" pitchFamily="18" charset="0"/>
              </a:rPr>
              <a:t>періщив</a:t>
            </a:r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5616624" cy="1210146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uk-UA" sz="3600" b="1" i="1" dirty="0" smtClean="0">
                <a:ln>
                  <a:solidFill>
                    <a:schemeClr val="bg2"/>
                  </a:solidFill>
                </a:ln>
                <a:solidFill>
                  <a:srgbClr val="009900"/>
                </a:solidFill>
                <a:latin typeface="Constantia" pitchFamily="18" charset="0"/>
                <a:ea typeface="Batang" pitchFamily="18" charset="-127"/>
              </a:rPr>
              <a:t>ДОБЕРИ СИНОНІМИ</a:t>
            </a:r>
            <a:endParaRPr lang="uk-UA" sz="3600" dirty="0"/>
          </a:p>
        </p:txBody>
      </p:sp>
      <p:pic>
        <p:nvPicPr>
          <p:cNvPr id="6" name="Рисунок 5" descr="One black sheep Royalty Free Vector Image - VectorStock"/>
          <p:cNvPicPr/>
          <p:nvPr/>
        </p:nvPicPr>
        <p:blipFill>
          <a:blip r:embed="rId3" cstate="print"/>
          <a:srcRect b="10119"/>
          <a:stretch>
            <a:fillRect/>
          </a:stretch>
        </p:blipFill>
        <p:spPr bwMode="auto">
          <a:xfrm>
            <a:off x="5364088" y="4077072"/>
            <a:ext cx="2376264" cy="2390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HOME\Desktop\1643020608_1-abrakadabra-fun-p-vetki-na-prozrachnom-fone-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934534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Кленовый Лист Клен Зеленый - Бесплатное изображение на Pixabay"/>
          <p:cNvPicPr/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3214146" flipV="1">
            <a:off x="7002005" y="2480195"/>
            <a:ext cx="889998" cy="761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леновый Лист Клен Зеленый - Бесплатное изображение на Pixabay"/>
          <p:cNvPicPr/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452944" y="5605755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HOME\Desktop\1643020608_1-abrakadabra-fun-p-vetki-na-prozrachnom-fone-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Кленовый Лист Клен Зеленый - Бесплатное изображение на Pixabay"/>
          <p:cNvPicPr/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19380170" flipV="1">
            <a:off x="7798549" y="5619235"/>
            <a:ext cx="1165695" cy="987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Кленовый Лист Клен Зеленый - Бесплатное изображение на Pixabay"/>
          <p:cNvPicPr/>
          <p:nvPr/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0217651" flipV="1">
            <a:off x="7958104" y="2300827"/>
            <a:ext cx="591790" cy="497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AutoShape 4" descr="Двойняшки- близняшки Кристина и Полина Степановы, 8 лет - Массовки.ne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2" cstate="print"/>
          <a:srcRect l="50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907704" y="188640"/>
            <a:ext cx="5616624" cy="778098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uk-UA" sz="3600" b="1" i="1" dirty="0" smtClean="0">
                <a:ln>
                  <a:solidFill>
                    <a:schemeClr val="bg2"/>
                  </a:solidFill>
                </a:ln>
                <a:solidFill>
                  <a:srgbClr val="009900"/>
                </a:solidFill>
                <a:latin typeface="Constantia" pitchFamily="18" charset="0"/>
                <a:ea typeface="Batang" pitchFamily="18" charset="-127"/>
              </a:rPr>
              <a:t>ЗОСЯ і ВІСЯ</a:t>
            </a:r>
            <a:endParaRPr lang="uk-UA" sz="3600" dirty="0"/>
          </a:p>
        </p:txBody>
      </p:sp>
      <p:pic>
        <p:nvPicPr>
          <p:cNvPr id="9" name="Рисунок 8" descr="C:\Users\HOME\Desktop\1643020608_1-abrakadabra-fun-p-vetki-na-prozrachnom-fone-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HOME\Desktop\1643020608_1-abrakadabra-fun-p-vetki-na-prozrachnom-fone-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934534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79712" y="908720"/>
            <a:ext cx="5616624" cy="864096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uk-UA" sz="3600" b="1" i="1" dirty="0" smtClean="0">
                <a:ln>
                  <a:solidFill>
                    <a:schemeClr val="bg2"/>
                  </a:solidFill>
                </a:ln>
                <a:solidFill>
                  <a:srgbClr val="009900"/>
                </a:solidFill>
                <a:latin typeface="Constantia" pitchFamily="18" charset="0"/>
                <a:ea typeface="Batang" pitchFamily="18" charset="-127"/>
              </a:rPr>
              <a:t>ПЕРЛИНКА</a:t>
            </a:r>
            <a:endParaRPr lang="uk-UA" sz="3600" dirty="0"/>
          </a:p>
        </p:txBody>
      </p:sp>
      <p:pic>
        <p:nvPicPr>
          <p:cNvPr id="6" name="Рисунок 5" descr="C:\Users\HOME\Desktop\1643020608_1-abrakadabra-fun-p-vetki-na-prozrachnom-fone-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934534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HOME\Desktop\1643020608_1-abrakadabra-fun-p-vetki-na-prozrachnom-fone-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One black sheep Royalty Free Vector Image - VectorStock"/>
          <p:cNvPicPr/>
          <p:nvPr/>
        </p:nvPicPr>
        <p:blipFill>
          <a:blip r:embed="rId4" cstate="print"/>
          <a:srcRect b="10119"/>
          <a:stretch>
            <a:fillRect/>
          </a:stretch>
        </p:blipFill>
        <p:spPr bwMode="auto">
          <a:xfrm>
            <a:off x="2987824" y="2492896"/>
            <a:ext cx="3744416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Кленовый Лист Клен Зеленый - Бесплатное изображение на Pixabay"/>
          <p:cNvPicPr/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452944" y="5605755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леновый Лист Клен Зеленый - Бесплатное изображение на Pixabay"/>
          <p:cNvPicPr/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19380170" flipV="1">
            <a:off x="7798549" y="5619235"/>
            <a:ext cx="1165695" cy="987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леновый Лист Клен Зеленый - Бесплатное изображение на Pixabay"/>
          <p:cNvPicPr/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3214146" flipV="1">
            <a:off x="7002005" y="2480195"/>
            <a:ext cx="889998" cy="761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Кленовый Лист Клен Зеленый - Бесплатное изображение на Pixabay"/>
          <p:cNvPicPr/>
          <p:nvPr/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0217651" flipV="1">
            <a:off x="7958104" y="2300827"/>
            <a:ext cx="591790" cy="497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Кленовый Лист Клен Зеленый - Бесплатное изображение на Pixabay"/>
          <p:cNvPicPr/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0217651" flipV="1">
            <a:off x="2704787" y="2098812"/>
            <a:ext cx="678613" cy="572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У США ретривер на Різдво отримав у подарунок цуценя. ВІДЕ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852936"/>
            <a:ext cx="4762500" cy="3019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 cstate="print"/>
          <a:srcRect l="14788" r="8521"/>
          <a:stretch>
            <a:fillRect/>
          </a:stretch>
        </p:blipFill>
        <p:spPr bwMode="auto">
          <a:xfrm flipH="1">
            <a:off x="1763688" y="3212976"/>
            <a:ext cx="1905126" cy="246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485" name="AutoShape 5" descr="Grass Png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" name="Picture 17" descr="Зеленая трава PNG фот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585690" y="5085184"/>
            <a:ext cx="4558310" cy="1585499"/>
          </a:xfrm>
          <a:prstGeom prst="rect">
            <a:avLst/>
          </a:prstGeom>
          <a:noFill/>
        </p:spPr>
      </p:pic>
      <p:pic>
        <p:nvPicPr>
          <p:cNvPr id="11" name="Picture 17" descr="Зеленая трава PNG фото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085184"/>
            <a:ext cx="4630318" cy="1585499"/>
          </a:xfrm>
          <a:prstGeom prst="rect">
            <a:avLst/>
          </a:prstGeom>
          <a:noFill/>
        </p:spPr>
      </p:pic>
      <p:pic>
        <p:nvPicPr>
          <p:cNvPr id="12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2708920"/>
            <a:ext cx="2016224" cy="1758100"/>
          </a:xfrm>
          <a:prstGeom prst="rect">
            <a:avLst/>
          </a:prstGeom>
          <a:noFill/>
        </p:spPr>
      </p:pic>
      <p:pic>
        <p:nvPicPr>
          <p:cNvPr id="13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28352" y="4653136"/>
            <a:ext cx="1266024" cy="1279517"/>
          </a:xfrm>
          <a:prstGeom prst="rect">
            <a:avLst/>
          </a:prstGeom>
          <a:noFill/>
        </p:spPr>
      </p:pic>
      <p:pic>
        <p:nvPicPr>
          <p:cNvPr id="14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4581128"/>
            <a:ext cx="1190527" cy="1135501"/>
          </a:xfrm>
          <a:prstGeom prst="rect">
            <a:avLst/>
          </a:prstGeom>
          <a:noFill/>
        </p:spPr>
      </p:pic>
      <p:pic>
        <p:nvPicPr>
          <p:cNvPr id="15" name="Picture 10" descr="Картинки на прозрачном фоне природа, трава 7 фото » Шапки сайтов jpg  бесплатно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695950"/>
            <a:ext cx="4762500" cy="1162050"/>
          </a:xfrm>
          <a:prstGeom prst="rect">
            <a:avLst/>
          </a:prstGeom>
          <a:noFill/>
        </p:spPr>
      </p:pic>
      <p:pic>
        <p:nvPicPr>
          <p:cNvPr id="16" name="Picture 10" descr="Картинки на прозрачном фоне природа, трава 7 фото » Шапки сайтов jpg  бесплатно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81500" y="5695950"/>
            <a:ext cx="4762500" cy="1162050"/>
          </a:xfrm>
          <a:prstGeom prst="rect">
            <a:avLst/>
          </a:prstGeom>
          <a:noFill/>
        </p:spPr>
      </p:pic>
      <p:pic>
        <p:nvPicPr>
          <p:cNvPr id="18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27784" y="2852936"/>
            <a:ext cx="650004" cy="499468"/>
          </a:xfrm>
          <a:prstGeom prst="rect">
            <a:avLst/>
          </a:prstGeom>
          <a:noFill/>
        </p:spPr>
      </p:pic>
      <p:pic>
        <p:nvPicPr>
          <p:cNvPr id="19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2636912"/>
            <a:ext cx="650004" cy="499468"/>
          </a:xfrm>
          <a:prstGeom prst="rect">
            <a:avLst/>
          </a:prstGeom>
          <a:noFill/>
        </p:spPr>
      </p:pic>
      <p:pic>
        <p:nvPicPr>
          <p:cNvPr id="20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373216"/>
            <a:ext cx="650004" cy="499468"/>
          </a:xfrm>
          <a:prstGeom prst="rect">
            <a:avLst/>
          </a:prstGeom>
          <a:noFill/>
        </p:spPr>
      </p:pic>
      <p:pic>
        <p:nvPicPr>
          <p:cNvPr id="21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63888" y="3068960"/>
            <a:ext cx="722012" cy="499468"/>
          </a:xfrm>
          <a:prstGeom prst="rect">
            <a:avLst/>
          </a:prstGeom>
          <a:noFill/>
        </p:spPr>
      </p:pic>
      <p:pic>
        <p:nvPicPr>
          <p:cNvPr id="22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35896" y="4221088"/>
            <a:ext cx="650004" cy="499468"/>
          </a:xfrm>
          <a:prstGeom prst="rect">
            <a:avLst/>
          </a:prstGeom>
          <a:noFill/>
        </p:spPr>
      </p:pic>
      <p:pic>
        <p:nvPicPr>
          <p:cNvPr id="23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7544" y="4581128"/>
            <a:ext cx="815723" cy="715492"/>
          </a:xfrm>
          <a:prstGeom prst="rect">
            <a:avLst/>
          </a:prstGeom>
          <a:noFill/>
        </p:spPr>
      </p:pic>
      <p:pic>
        <p:nvPicPr>
          <p:cNvPr id="24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07704" y="2852936"/>
            <a:ext cx="938036" cy="720794"/>
          </a:xfrm>
          <a:prstGeom prst="rect">
            <a:avLst/>
          </a:prstGeom>
          <a:noFill/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1979712" y="908720"/>
            <a:ext cx="5616624" cy="1080120"/>
          </a:xfrm>
          <a:prstGeom prst="ellipse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1" u="none" strike="noStrike" kern="1200" cap="none" spc="0" normalizeH="0" baseline="0" noProof="0" dirty="0" smtClean="0">
                <a:ln>
                  <a:solidFill>
                    <a:schemeClr val="bg2"/>
                  </a:solidFill>
                </a:ln>
                <a:solidFill>
                  <a:srgbClr val="009900"/>
                </a:solidFill>
                <a:effectLst/>
                <a:uLnTx/>
                <a:uFillTx/>
                <a:latin typeface="Constantia" pitchFamily="18" charset="0"/>
                <a:ea typeface="Batang" pitchFamily="18" charset="-127"/>
                <a:cs typeface="+mj-cs"/>
              </a:rPr>
              <a:t>ПОРЯТУНОК МІТКИ</a:t>
            </a:r>
            <a:endParaRPr kumimoji="0" lang="uk-UA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7" name="Рисунок 26" descr="C:\Users\HOME\Desktop\1643020608_1-abrakadabra-fun-p-vetki-na-prozrachnom-fone-1.pn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Рисунок 27" descr="C:\Users\HOME\Desktop\1643020608_1-abrakadabra-fun-p-vetki-na-prozrachnom-fone-1.pn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6934534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700808"/>
            <a:ext cx="7643192" cy="4752528"/>
          </a:xfrm>
        </p:spPr>
        <p:txBody>
          <a:bodyPr>
            <a:normAutofit/>
          </a:bodyPr>
          <a:lstStyle/>
          <a:p>
            <a:r>
              <a:rPr lang="uk-UA" sz="2800" dirty="0" smtClean="0"/>
              <a:t>Сестрички були статечні, поважні, …</a:t>
            </a:r>
          </a:p>
          <a:p>
            <a:r>
              <a:rPr lang="uk-UA" sz="2800" dirty="0" smtClean="0"/>
              <a:t>Перлинка була на диво …</a:t>
            </a:r>
          </a:p>
          <a:p>
            <a:r>
              <a:rPr lang="uk-UA" sz="2800" dirty="0" smtClean="0"/>
              <a:t>Якось дівчатка кілька днів не …</a:t>
            </a:r>
          </a:p>
          <a:p>
            <a:r>
              <a:rPr lang="uk-UA" sz="2800" dirty="0" smtClean="0"/>
              <a:t>Виявилося, що у Перлинки залишилася …</a:t>
            </a:r>
          </a:p>
          <a:p>
            <a:r>
              <a:rPr lang="uk-UA" sz="2800" dirty="0" smtClean="0"/>
              <a:t>Сиджу і думаю, як допомогти …</a:t>
            </a:r>
          </a:p>
          <a:p>
            <a:r>
              <a:rPr lang="uk-UA" sz="2800" dirty="0" smtClean="0"/>
              <a:t>Я поклав перед Чарою …</a:t>
            </a:r>
          </a:p>
          <a:p>
            <a:r>
              <a:rPr lang="uk-UA" sz="2800" dirty="0" smtClean="0"/>
              <a:t>Сестрички постояли-постояли …</a:t>
            </a:r>
          </a:p>
          <a:p>
            <a:r>
              <a:rPr lang="uk-UA" sz="2800" dirty="0" smtClean="0"/>
              <a:t>Дивлюсь, аж через високий поріг …</a:t>
            </a:r>
          </a:p>
          <a:p>
            <a:r>
              <a:rPr lang="uk-UA" sz="2800" dirty="0" smtClean="0"/>
              <a:t>Кузя вирушив подорожувати …</a:t>
            </a:r>
            <a:endParaRPr lang="uk-UA" sz="2800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5616624" cy="1210146"/>
          </a:xfrm>
          <a:prstGeom prst="ellipse">
            <a:avLst/>
          </a:prstGeom>
          <a:ln>
            <a:solidFill>
              <a:srgbClr val="0F7B14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uk-UA" sz="2800" b="1" i="1" dirty="0" smtClean="0">
                <a:ln>
                  <a:solidFill>
                    <a:schemeClr val="bg2"/>
                  </a:solidFill>
                </a:ln>
                <a:solidFill>
                  <a:srgbClr val="009900"/>
                </a:solidFill>
                <a:latin typeface="Constantia" pitchFamily="18" charset="0"/>
                <a:ea typeface="Batang" pitchFamily="18" charset="-127"/>
              </a:rPr>
              <a:t>ЗНАЙДИ РЕЧЕННЯ ЗА ЙОГО ПОЧАТКОМ</a:t>
            </a:r>
            <a:endParaRPr lang="uk-UA" sz="2800" dirty="0"/>
          </a:p>
        </p:txBody>
      </p:sp>
      <p:pic>
        <p:nvPicPr>
          <p:cNvPr id="6" name="Рисунок 5" descr="One black sheep Royalty Free Vector Image - VectorStock"/>
          <p:cNvPicPr/>
          <p:nvPr/>
        </p:nvPicPr>
        <p:blipFill>
          <a:blip r:embed="rId3" cstate="print"/>
          <a:srcRect b="10119"/>
          <a:stretch>
            <a:fillRect/>
          </a:stretch>
        </p:blipFill>
        <p:spPr bwMode="auto">
          <a:xfrm>
            <a:off x="6732240" y="4293096"/>
            <a:ext cx="2160240" cy="2173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HOME\Desktop\1643020608_1-abrakadabra-fun-p-vetki-na-prozrachnom-fone-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934534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HOME\Desktop\1643020608_1-abrakadabra-fun-p-vetki-na-prozrachnom-fone-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леновый Лист Клен Зеленый - Бесплатное изображение на Pixabay"/>
          <p:cNvPicPr/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3214146" flipV="1">
            <a:off x="7002005" y="2480195"/>
            <a:ext cx="889998" cy="761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леновый Лист Клен Зеленый - Бесплатное изображение на Pixabay"/>
          <p:cNvPicPr/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0217651" flipV="1">
            <a:off x="7958104" y="2300827"/>
            <a:ext cx="591790" cy="497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Кленовый Лист Клен Зеленый - Бесплатное изображение на Pixabay"/>
          <p:cNvPicPr/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472656" y="5717756"/>
            <a:ext cx="649707" cy="690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5616624" cy="1210146"/>
          </a:xfrm>
          <a:prstGeom prst="ellipse">
            <a:avLst/>
          </a:prstGeom>
          <a:ln>
            <a:solidFill>
              <a:srgbClr val="0F7B14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uk-UA" sz="2800" b="1" i="1" dirty="0" smtClean="0">
                <a:ln>
                  <a:solidFill>
                    <a:schemeClr val="bg2"/>
                  </a:solidFill>
                </a:ln>
                <a:solidFill>
                  <a:srgbClr val="009900"/>
                </a:solidFill>
                <a:latin typeface="Constantia" pitchFamily="18" charset="0"/>
                <a:ea typeface="Batang" pitchFamily="18" charset="-127"/>
              </a:rPr>
              <a:t>ВПЛИВ ВИХОВАННЯ ЧАРИ НА МІТКУ</a:t>
            </a:r>
            <a:endParaRPr lang="uk-UA" sz="2800" dirty="0"/>
          </a:p>
        </p:txBody>
      </p:sp>
      <p:pic>
        <p:nvPicPr>
          <p:cNvPr id="22530" name="Picture 2" descr="10 найпопулярніших порід собак"/>
          <p:cNvPicPr>
            <a:picLocks noChangeAspect="1" noChangeArrowheads="1"/>
          </p:cNvPicPr>
          <p:nvPr/>
        </p:nvPicPr>
        <p:blipFill>
          <a:blip r:embed="rId2" cstate="print"/>
          <a:srcRect l="21323" r="8894"/>
          <a:stretch>
            <a:fillRect/>
          </a:stretch>
        </p:blipFill>
        <p:spPr bwMode="auto">
          <a:xfrm flipH="1">
            <a:off x="678673" y="1556792"/>
            <a:ext cx="4714775" cy="5058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 l="14788" r="8521"/>
          <a:stretch>
            <a:fillRect/>
          </a:stretch>
        </p:blipFill>
        <p:spPr bwMode="auto">
          <a:xfrm>
            <a:off x="5796136" y="3573016"/>
            <a:ext cx="1905126" cy="246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10" descr="Картинки на прозрачном фоне природа, трава 7 фото » Шапки сайтов jpg  бесплатн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95950"/>
            <a:ext cx="4762500" cy="1162050"/>
          </a:xfrm>
          <a:prstGeom prst="rect">
            <a:avLst/>
          </a:prstGeom>
          <a:noFill/>
        </p:spPr>
      </p:pic>
      <p:pic>
        <p:nvPicPr>
          <p:cNvPr id="11" name="Picture 10" descr="Картинки на прозрачном фоне природа, трава 7 фото » Шапки сайтов jpg  бесплатн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5695950"/>
            <a:ext cx="4762500" cy="1162050"/>
          </a:xfrm>
          <a:prstGeom prst="rect">
            <a:avLst/>
          </a:prstGeom>
          <a:noFill/>
        </p:spPr>
      </p:pic>
      <p:pic>
        <p:nvPicPr>
          <p:cNvPr id="12" name="Рисунок 11" descr="C:\Users\HOME\Desktop\1643020608_1-abrakadabra-fun-p-vetki-na-prozrachnom-fone-1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HOME\Desktop\1643020608_1-abrakadabra-fun-p-vetki-na-prozrachnom-fone-1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934534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2996952"/>
            <a:ext cx="2016224" cy="1758100"/>
          </a:xfrm>
          <a:prstGeom prst="rect">
            <a:avLst/>
          </a:prstGeom>
          <a:noFill/>
        </p:spPr>
      </p:pic>
      <p:pic>
        <p:nvPicPr>
          <p:cNvPr id="15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1916832"/>
            <a:ext cx="1768483" cy="1542076"/>
          </a:xfrm>
          <a:prstGeom prst="rect">
            <a:avLst/>
          </a:prstGeom>
          <a:noFill/>
        </p:spPr>
      </p:pic>
      <p:pic>
        <p:nvPicPr>
          <p:cNvPr id="16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4869160"/>
            <a:ext cx="1728192" cy="1506943"/>
          </a:xfrm>
          <a:prstGeom prst="rect">
            <a:avLst/>
          </a:prstGeom>
          <a:noFill/>
        </p:spPr>
      </p:pic>
      <p:pic>
        <p:nvPicPr>
          <p:cNvPr id="17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2420888"/>
            <a:ext cx="1190527" cy="1135501"/>
          </a:xfrm>
          <a:prstGeom prst="rect">
            <a:avLst/>
          </a:prstGeom>
          <a:noFill/>
        </p:spPr>
      </p:pic>
      <p:pic>
        <p:nvPicPr>
          <p:cNvPr id="18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888" y="5229200"/>
            <a:ext cx="1190527" cy="1135501"/>
          </a:xfrm>
          <a:prstGeom prst="rect">
            <a:avLst/>
          </a:prstGeom>
          <a:noFill/>
        </p:spPr>
      </p:pic>
      <p:pic>
        <p:nvPicPr>
          <p:cNvPr id="19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5229200"/>
            <a:ext cx="1190527" cy="1135501"/>
          </a:xfrm>
          <a:prstGeom prst="rect">
            <a:avLst/>
          </a:prstGeom>
          <a:noFill/>
        </p:spPr>
      </p:pic>
      <p:pic>
        <p:nvPicPr>
          <p:cNvPr id="20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157192"/>
            <a:ext cx="1190527" cy="1135501"/>
          </a:xfrm>
          <a:prstGeom prst="rect">
            <a:avLst/>
          </a:prstGeom>
          <a:noFill/>
        </p:spPr>
      </p:pic>
      <p:pic>
        <p:nvPicPr>
          <p:cNvPr id="21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284984"/>
            <a:ext cx="650004" cy="499468"/>
          </a:xfrm>
          <a:prstGeom prst="rect">
            <a:avLst/>
          </a:prstGeom>
          <a:noFill/>
        </p:spPr>
      </p:pic>
      <p:pic>
        <p:nvPicPr>
          <p:cNvPr id="22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560" y="4293096"/>
            <a:ext cx="650004" cy="499468"/>
          </a:xfrm>
          <a:prstGeom prst="rect">
            <a:avLst/>
          </a:prstGeom>
          <a:noFill/>
        </p:spPr>
      </p:pic>
      <p:pic>
        <p:nvPicPr>
          <p:cNvPr id="23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3284984"/>
            <a:ext cx="650004" cy="499468"/>
          </a:xfrm>
          <a:prstGeom prst="rect">
            <a:avLst/>
          </a:prstGeom>
          <a:noFill/>
        </p:spPr>
      </p:pic>
      <p:pic>
        <p:nvPicPr>
          <p:cNvPr id="24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2852936"/>
            <a:ext cx="650004" cy="499468"/>
          </a:xfrm>
          <a:prstGeom prst="rect">
            <a:avLst/>
          </a:prstGeom>
          <a:noFill/>
        </p:spPr>
      </p:pic>
      <p:pic>
        <p:nvPicPr>
          <p:cNvPr id="25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16416" y="4725144"/>
            <a:ext cx="650004" cy="499468"/>
          </a:xfrm>
          <a:prstGeom prst="rect">
            <a:avLst/>
          </a:prstGeom>
          <a:noFill/>
        </p:spPr>
      </p:pic>
      <p:pic>
        <p:nvPicPr>
          <p:cNvPr id="26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4581128"/>
            <a:ext cx="650004" cy="499468"/>
          </a:xfrm>
          <a:prstGeom prst="rect">
            <a:avLst/>
          </a:prstGeom>
          <a:noFill/>
        </p:spPr>
      </p:pic>
      <p:pic>
        <p:nvPicPr>
          <p:cNvPr id="27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3284984"/>
            <a:ext cx="650004" cy="4994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691680" y="4005064"/>
            <a:ext cx="2952328" cy="1711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 l="14788" r="8521"/>
          <a:stretch>
            <a:fillRect/>
          </a:stretch>
        </p:blipFill>
        <p:spPr bwMode="auto">
          <a:xfrm>
            <a:off x="5652120" y="3356992"/>
            <a:ext cx="1905126" cy="246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0" descr="Картинки на прозрачном фоне природа, трава 7 фото » Шапки сайтов jpg  бесплатн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263902"/>
            <a:ext cx="4762500" cy="1594098"/>
          </a:xfrm>
          <a:prstGeom prst="rect">
            <a:avLst/>
          </a:prstGeom>
          <a:noFill/>
        </p:spPr>
      </p:pic>
      <p:pic>
        <p:nvPicPr>
          <p:cNvPr id="7" name="Picture 10" descr="Картинки на прозрачном фоне природа, трава 7 фото » Шапки сайтов jpg  бесплатн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5335910"/>
            <a:ext cx="4762500" cy="1522090"/>
          </a:xfrm>
          <a:prstGeom prst="rect">
            <a:avLst/>
          </a:prstGeom>
          <a:noFill/>
        </p:spPr>
      </p:pic>
      <p:pic>
        <p:nvPicPr>
          <p:cNvPr id="8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2420888"/>
            <a:ext cx="1190527" cy="1135501"/>
          </a:xfrm>
          <a:prstGeom prst="rect">
            <a:avLst/>
          </a:prstGeom>
          <a:noFill/>
        </p:spPr>
      </p:pic>
      <p:pic>
        <p:nvPicPr>
          <p:cNvPr id="9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2636912"/>
            <a:ext cx="1190527" cy="1135501"/>
          </a:xfrm>
          <a:prstGeom prst="rect">
            <a:avLst/>
          </a:prstGeom>
          <a:noFill/>
        </p:spPr>
      </p:pic>
      <p:pic>
        <p:nvPicPr>
          <p:cNvPr id="10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2420888"/>
            <a:ext cx="1190527" cy="1135501"/>
          </a:xfrm>
          <a:prstGeom prst="rect">
            <a:avLst/>
          </a:prstGeom>
          <a:noFill/>
        </p:spPr>
      </p:pic>
      <p:pic>
        <p:nvPicPr>
          <p:cNvPr id="11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8344" y="4005064"/>
            <a:ext cx="1190527" cy="1135501"/>
          </a:xfrm>
          <a:prstGeom prst="rect">
            <a:avLst/>
          </a:prstGeom>
          <a:noFill/>
        </p:spPr>
      </p:pic>
      <p:pic>
        <p:nvPicPr>
          <p:cNvPr id="12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2852936"/>
            <a:ext cx="2016224" cy="1758100"/>
          </a:xfrm>
          <a:prstGeom prst="rect">
            <a:avLst/>
          </a:prstGeom>
          <a:noFill/>
        </p:spPr>
      </p:pic>
      <p:pic>
        <p:nvPicPr>
          <p:cNvPr id="13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4077072"/>
            <a:ext cx="2016224" cy="1758100"/>
          </a:xfrm>
          <a:prstGeom prst="rect">
            <a:avLst/>
          </a:prstGeom>
          <a:noFill/>
        </p:spPr>
      </p:pic>
      <p:pic>
        <p:nvPicPr>
          <p:cNvPr id="14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328" y="2492896"/>
            <a:ext cx="2016224" cy="1758100"/>
          </a:xfrm>
          <a:prstGeom prst="rect">
            <a:avLst/>
          </a:prstGeom>
          <a:noFill/>
        </p:spPr>
      </p:pic>
      <p:pic>
        <p:nvPicPr>
          <p:cNvPr id="15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509120"/>
            <a:ext cx="1404664" cy="1224834"/>
          </a:xfrm>
          <a:prstGeom prst="rect">
            <a:avLst/>
          </a:prstGeom>
          <a:noFill/>
        </p:spPr>
      </p:pic>
      <p:pic>
        <p:nvPicPr>
          <p:cNvPr id="16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75656" y="2276872"/>
            <a:ext cx="650004" cy="499468"/>
          </a:xfrm>
          <a:prstGeom prst="rect">
            <a:avLst/>
          </a:prstGeom>
          <a:noFill/>
        </p:spPr>
      </p:pic>
      <p:pic>
        <p:nvPicPr>
          <p:cNvPr id="17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67944" y="3429000"/>
            <a:ext cx="650004" cy="499468"/>
          </a:xfrm>
          <a:prstGeom prst="rect">
            <a:avLst/>
          </a:prstGeom>
          <a:noFill/>
        </p:spPr>
      </p:pic>
      <p:pic>
        <p:nvPicPr>
          <p:cNvPr id="18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52320" y="3429000"/>
            <a:ext cx="650004" cy="499468"/>
          </a:xfrm>
          <a:prstGeom prst="rect">
            <a:avLst/>
          </a:prstGeom>
          <a:noFill/>
        </p:spPr>
      </p:pic>
      <p:pic>
        <p:nvPicPr>
          <p:cNvPr id="19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2852936"/>
            <a:ext cx="650004" cy="499468"/>
          </a:xfrm>
          <a:prstGeom prst="rect">
            <a:avLst/>
          </a:prstGeom>
          <a:noFill/>
        </p:spPr>
      </p:pic>
      <p:pic>
        <p:nvPicPr>
          <p:cNvPr id="20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493996" y="5085184"/>
            <a:ext cx="650004" cy="499468"/>
          </a:xfrm>
          <a:prstGeom prst="rect">
            <a:avLst/>
          </a:prstGeom>
          <a:noFill/>
        </p:spPr>
      </p:pic>
      <p:pic>
        <p:nvPicPr>
          <p:cNvPr id="21" name="Picture 28" descr="Наклейка трава PNG - AVATAN PLUS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27984" y="2276872"/>
            <a:ext cx="650004" cy="499468"/>
          </a:xfrm>
          <a:prstGeom prst="rect">
            <a:avLst/>
          </a:prstGeom>
          <a:noFill/>
        </p:spPr>
      </p:pic>
      <p:pic>
        <p:nvPicPr>
          <p:cNvPr id="22" name="Рисунок 21" descr="C:\Users\HOME\Desktop\1643020608_1-abrakadabra-fun-p-vetki-na-prozrachnom-fone-1.pn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C:\Users\HOME\Desktop\1643020608_1-abrakadabra-fun-p-vetki-na-prozrachnom-fone-1.pn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6934534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5544616" cy="1210146"/>
          </a:xfrm>
          <a:prstGeom prst="ellipse">
            <a:avLst/>
          </a:prstGeom>
          <a:ln>
            <a:solidFill>
              <a:srgbClr val="0F7B14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uk-UA" sz="3200" b="1" i="1" dirty="0" smtClean="0">
                <a:ln>
                  <a:solidFill>
                    <a:schemeClr val="bg2"/>
                  </a:solidFill>
                </a:ln>
                <a:solidFill>
                  <a:srgbClr val="009900"/>
                </a:solidFill>
                <a:latin typeface="Constantia" pitchFamily="18" charset="0"/>
                <a:ea typeface="Batang" pitchFamily="18" charset="-127"/>
              </a:rPr>
              <a:t>КУЗЯ і МІТКА</a:t>
            </a:r>
            <a:endParaRPr lang="uk-UA" sz="3200" dirty="0"/>
          </a:p>
        </p:txBody>
      </p:sp>
      <p:pic>
        <p:nvPicPr>
          <p:cNvPr id="26" name="Рисунок 25" descr="Кленовый Лист Клен Зеленый - Бесплатное изображение на Pixabay"/>
          <p:cNvPicPr/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3189248" y="1429293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Рисунок 26" descr="Кленовый Лист Клен Зеленый - Бесплатное изображение на Pixabay"/>
          <p:cNvPicPr/>
          <p:nvPr/>
        </p:nvPicPr>
        <p:blipFill>
          <a:blip r:embed="rId1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0222519" flipV="1">
            <a:off x="5507696" y="1449841"/>
            <a:ext cx="661084" cy="501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100" b="1" i="1" cap="all" dirty="0" smtClean="0">
                <a:solidFill>
                  <a:srgbClr val="0F7B14"/>
                </a:solidFill>
                <a:latin typeface="Constantia" pitchFamily="18" charset="0"/>
              </a:rPr>
              <a:t>У СЕЛІ НА ВОЛИНІ СОБАКА ЗАБРАЛА </a:t>
            </a:r>
            <a:br>
              <a:rPr lang="ru-RU" sz="3100" b="1" i="1" cap="all" dirty="0" smtClean="0">
                <a:solidFill>
                  <a:srgbClr val="0F7B14"/>
                </a:solidFill>
                <a:latin typeface="Constantia" pitchFamily="18" charset="0"/>
              </a:rPr>
            </a:br>
            <a:r>
              <a:rPr lang="ru-RU" sz="3100" b="1" i="1" cap="all" dirty="0" smtClean="0">
                <a:solidFill>
                  <a:srgbClr val="0F7B14"/>
                </a:solidFill>
                <a:latin typeface="Constantia" pitchFamily="18" charset="0"/>
              </a:rPr>
              <a:t>І ВИГОДОВУЄ КОШЕНЯТ</a:t>
            </a:r>
            <a:endParaRPr lang="uk-UA" b="1" i="1" dirty="0">
              <a:solidFill>
                <a:srgbClr val="0F7B14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256584"/>
          </a:xfrm>
        </p:spPr>
        <p:txBody>
          <a:bodyPr>
            <a:normAutofit/>
          </a:bodyPr>
          <a:lstStyle/>
          <a:p>
            <a:r>
              <a:rPr lang="uk-UA" sz="2000" dirty="0" smtClean="0">
                <a:latin typeface="Constantia" pitchFamily="18" charset="0"/>
              </a:rPr>
              <a:t>Собака на кличку Білка відібрала у кицьки дитинчат, бо вважає їх за своїх.</a:t>
            </a:r>
          </a:p>
          <a:p>
            <a:pPr>
              <a:buNone/>
            </a:pPr>
            <a:endParaRPr lang="uk-UA" sz="2000" dirty="0" smtClean="0">
              <a:latin typeface="Constantia" pitchFamily="18" charset="0"/>
            </a:endParaRPr>
          </a:p>
          <a:p>
            <a:pPr>
              <a:buNone/>
            </a:pPr>
            <a:endParaRPr lang="uk-UA" sz="2000" dirty="0" smtClean="0">
              <a:latin typeface="Constantia" pitchFamily="18" charset="0"/>
            </a:endParaRPr>
          </a:p>
          <a:p>
            <a:pPr>
              <a:buNone/>
            </a:pPr>
            <a:endParaRPr lang="uk-UA" sz="2000" dirty="0" smtClean="0">
              <a:latin typeface="Constantia" pitchFamily="18" charset="0"/>
            </a:endParaRPr>
          </a:p>
          <a:p>
            <a:pPr>
              <a:buNone/>
            </a:pPr>
            <a:endParaRPr lang="uk-UA" sz="2000" dirty="0" smtClean="0">
              <a:latin typeface="Constantia" pitchFamily="18" charset="0"/>
            </a:endParaRPr>
          </a:p>
          <a:p>
            <a:pPr>
              <a:buNone/>
            </a:pPr>
            <a:endParaRPr lang="uk-UA" sz="2000" dirty="0" smtClean="0">
              <a:latin typeface="Constantia" pitchFamily="18" charset="0"/>
            </a:endParaRPr>
          </a:p>
          <a:p>
            <a:pPr>
              <a:buNone/>
            </a:pPr>
            <a:endParaRPr lang="uk-UA" sz="2000" dirty="0" smtClean="0">
              <a:latin typeface="Constantia" pitchFamily="18" charset="0"/>
            </a:endParaRPr>
          </a:p>
          <a:p>
            <a:pPr>
              <a:buNone/>
            </a:pPr>
            <a:endParaRPr lang="uk-UA" dirty="0" smtClean="0">
              <a:latin typeface="Constantia" pitchFamily="18" charset="0"/>
            </a:endParaRPr>
          </a:p>
          <a:p>
            <a:r>
              <a:rPr lang="uk-UA" sz="2000" b="1" i="1" dirty="0" smtClean="0">
                <a:latin typeface="Constantia" pitchFamily="18" charset="0"/>
              </a:rPr>
              <a:t>«Відразу вона взяла і їх прийняла, це на подвір’ї було, я побачила. І вона нікого не підпускала, дітей – то взагалі кидалася, а кота побачить чужого – то страшне. То взяти і гарно так глядіти – я вперше побачила, відколи живу», каже господарка тварин Євгенія Андрійчук.</a:t>
            </a:r>
            <a:endParaRPr lang="uk-UA" sz="2000" b="1" i="1" dirty="0">
              <a:latin typeface="Constantia" pitchFamily="18" charset="0"/>
            </a:endParaRPr>
          </a:p>
        </p:txBody>
      </p:sp>
      <p:pic>
        <p:nvPicPr>
          <p:cNvPr id="27650" name="Picture 2" descr="https://www.volynnews.com/resize/450x253/r/files/news/2019/06-06/270109/b4aad70ccec1a32d8f0fe465f92cd904.jp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2143108" y="2071678"/>
            <a:ext cx="4738864" cy="27249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Кленовый Лист Клен Зеленый - Бесплатное изображение на Pixabay"/>
          <p:cNvPicPr/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19380170" flipV="1">
            <a:off x="7798549" y="4112389"/>
            <a:ext cx="1165695" cy="987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Незвичайна дружба серед тварин Прикольні картинки на fun.tochka.net від 30  Травня, 2015"/>
          <p:cNvPicPr>
            <a:picLocks noChangeAspect="1" noChangeArrowheads="1"/>
          </p:cNvPicPr>
          <p:nvPr/>
        </p:nvPicPr>
        <p:blipFill>
          <a:blip r:embed="rId3"/>
          <a:srcRect t="3226" b="9677"/>
          <a:stretch>
            <a:fillRect/>
          </a:stretch>
        </p:blipFill>
        <p:spPr bwMode="auto">
          <a:xfrm>
            <a:off x="214282" y="142852"/>
            <a:ext cx="3177208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 descr="Добірка теплих фото незвичайної дружби тварин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 l="6255" t="24835" r="10349" b="7284"/>
          <a:stretch>
            <a:fillRect/>
          </a:stretch>
        </p:blipFill>
        <p:spPr bwMode="auto">
          <a:xfrm>
            <a:off x="6143636" y="4857760"/>
            <a:ext cx="2857520" cy="1857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2" name="Picture 8" descr="Добірка теплих фото незвичайної дружби тварин"/>
          <p:cNvPicPr>
            <a:picLocks noChangeAspect="1" noChangeArrowheads="1"/>
          </p:cNvPicPr>
          <p:nvPr/>
        </p:nvPicPr>
        <p:blipFill>
          <a:blip r:embed="rId5">
            <a:lum bright="-10000"/>
          </a:blip>
          <a:srcRect/>
          <a:stretch>
            <a:fillRect/>
          </a:stretch>
        </p:blipFill>
        <p:spPr bwMode="auto">
          <a:xfrm>
            <a:off x="142844" y="4572008"/>
            <a:ext cx="3143272" cy="21431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4" name="Picture 10" descr="Добірка теплих фото незвичайної дружби тварин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286512" y="2500306"/>
            <a:ext cx="2656721" cy="22860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36" name="Picture 12" descr="Добірка теплих фото незвичайної дружби тварин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44" y="2285992"/>
            <a:ext cx="2786082" cy="21431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38" name="Picture 14" descr="Ц і к А в и н к и*: Одне слово- дружба!/Незвичайна дружба тварин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109639">
            <a:off x="3178190" y="4494198"/>
            <a:ext cx="3048022" cy="1714512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Добірка теплих фото незвичайної дружби тварин"/>
          <p:cNvPicPr>
            <a:picLocks noChangeAspect="1" noChangeArrowheads="1"/>
          </p:cNvPicPr>
          <p:nvPr/>
        </p:nvPicPr>
        <p:blipFill>
          <a:blip r:embed="rId9"/>
          <a:srcRect t="10801" r="14664" b="3973"/>
          <a:stretch>
            <a:fillRect/>
          </a:stretch>
        </p:blipFill>
        <p:spPr bwMode="auto">
          <a:xfrm>
            <a:off x="6072198" y="142852"/>
            <a:ext cx="2928958" cy="2087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2928926" y="2643182"/>
            <a:ext cx="3357586" cy="1214446"/>
          </a:xfrm>
          <a:prstGeom prst="ellipse">
            <a:avLst/>
          </a:prstGeom>
          <a:ln>
            <a:solidFill>
              <a:srgbClr val="0F7B14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uk-UA" sz="2400" b="1" i="1" dirty="0" smtClean="0">
                <a:ln>
                  <a:solidFill>
                    <a:schemeClr val="bg2"/>
                  </a:solidFill>
                </a:ln>
                <a:solidFill>
                  <a:srgbClr val="009900"/>
                </a:solidFill>
                <a:latin typeface="Constantia" pitchFamily="18" charset="0"/>
                <a:ea typeface="Batang" pitchFamily="18" charset="-127"/>
              </a:rPr>
              <a:t>НЕЙМОВІРНА ДРУЖБА</a:t>
            </a:r>
            <a:endParaRPr lang="uk-UA" sz="2400" dirty="0"/>
          </a:p>
        </p:txBody>
      </p:sp>
      <p:pic>
        <p:nvPicPr>
          <p:cNvPr id="1040" name="Picture 16" descr="Ц і к А в и н к и*: Одне слово- дружба!/Незвичайна дружба тварин"/>
          <p:cNvPicPr>
            <a:picLocks noChangeAspect="1" noChangeArrowheads="1"/>
          </p:cNvPicPr>
          <p:nvPr/>
        </p:nvPicPr>
        <p:blipFill>
          <a:blip r:embed="rId10" cstate="print"/>
          <a:srcRect l="6499" t="15475" r="10633" b="7151"/>
          <a:stretch>
            <a:fillRect/>
          </a:stretch>
        </p:blipFill>
        <p:spPr bwMode="auto">
          <a:xfrm rot="21088106">
            <a:off x="3169420" y="566504"/>
            <a:ext cx="2936635" cy="1535059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C:\Users\HOME\Desktop\1616968860_46-p-fon-dlya-prezentatsii-priroda-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915816" y="692696"/>
            <a:ext cx="38164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5301208"/>
            <a:ext cx="5546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роботу!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2772" name="AutoShape 4" descr="смайлик без фона класс без фона для презентации: 1 тыс изображений найдено  в Яндекс Карти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2774" name="AutoShape 6" descr="смайлик показывает класс с виселицей: 1 тыс изображений найдено в Яндекс  Карти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2780" name="Picture 12" descr="Смайлик прозрачный фон | PNG Pla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772816"/>
            <a:ext cx="4156720" cy="3490995"/>
          </a:xfrm>
          <a:prstGeom prst="rect">
            <a:avLst/>
          </a:prstGeom>
          <a:noFill/>
        </p:spPr>
      </p:pic>
      <p:pic>
        <p:nvPicPr>
          <p:cNvPr id="9" name="Рисунок 8" descr="C:\Users\HOME\Desktop\1643020608_1-abrakadabra-fun-p-vetki-na-prozrachnom-fone-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934534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HOME\Desktop\1643020608_1-abrakadabra-fun-p-vetki-na-prozrachnom-fone-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20946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леновый Лист Клен Зеленый - Бесплатное изображение на Pixabay"/>
          <p:cNvPicPr/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19380170" flipV="1">
            <a:off x="7798549" y="5619235"/>
            <a:ext cx="1165695" cy="987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Кленовый Лист Клен Зеленый - Бесплатное изображение на Pixabay"/>
          <p:cNvPicPr/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452944" y="5605755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Кленовый Лист Клен Зеленый - Бесплатное изображение на Pixabay"/>
          <p:cNvPicPr/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2703396" flipV="1">
            <a:off x="7797758" y="3085477"/>
            <a:ext cx="976820" cy="770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Кленовый Лист Клен Зеленый - Бесплатное изображение на Pixabay"/>
          <p:cNvPicPr/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9125058" flipV="1">
            <a:off x="7863400" y="2655059"/>
            <a:ext cx="468260" cy="334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Кленовый Лист Клен Зеленый - Бесплатное изображение на Pixabay"/>
          <p:cNvPicPr/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14385" r="7072"/>
          <a:stretch>
            <a:fillRect/>
          </a:stretch>
        </p:blipFill>
        <p:spPr bwMode="auto">
          <a:xfrm rot="13961028" flipV="1">
            <a:off x="8501220" y="2829278"/>
            <a:ext cx="468260" cy="334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254</Words>
  <Application>Microsoft Office PowerPoint</Application>
  <PresentationFormat>Экран (4:3)</PresentationFormat>
  <Paragraphs>83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Ян Грабовський</vt:lpstr>
      <vt:lpstr>Ян Грабовський”РЕКС”</vt:lpstr>
      <vt:lpstr>Слайд 5</vt:lpstr>
      <vt:lpstr>СЛОВНИКОВА РОБОТА</vt:lpstr>
      <vt:lpstr>ДОБЕРИ СИНОНІМИ</vt:lpstr>
      <vt:lpstr>ЗОСЯ і ВІСЯ</vt:lpstr>
      <vt:lpstr>ПЕРЛИНКА</vt:lpstr>
      <vt:lpstr>Слайд 10</vt:lpstr>
      <vt:lpstr>ЗНАЙДИ РЕЧЕННЯ ЗА ЙОГО ПОЧАТКОМ</vt:lpstr>
      <vt:lpstr>ВПЛИВ ВИХОВАННЯ ЧАРИ НА МІТКУ</vt:lpstr>
      <vt:lpstr>КУЗЯ і МІТКА</vt:lpstr>
      <vt:lpstr>У СЕЛІ НА ВОЛИНІ СОБАКА ЗАБРАЛА  І ВИГОДОВУЄ КОШЕНЯТ</vt:lpstr>
      <vt:lpstr>НЕЙМОВІРНА ДРУЖБА</vt:lpstr>
      <vt:lpstr>Слайд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Ян Грабовський</dc:title>
  <dc:creator>HOME</dc:creator>
  <cp:lastModifiedBy>HOME</cp:lastModifiedBy>
  <cp:revision>34</cp:revision>
  <dcterms:created xsi:type="dcterms:W3CDTF">2023-04-26T11:51:22Z</dcterms:created>
  <dcterms:modified xsi:type="dcterms:W3CDTF">2023-06-09T07:03:42Z</dcterms:modified>
</cp:coreProperties>
</file>