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1" r:id="rId9"/>
    <p:sldId id="264" r:id="rId10"/>
    <p:sldId id="265" r:id="rId11"/>
    <p:sldId id="268" r:id="rId12"/>
    <p:sldId id="266" r:id="rId13"/>
    <p:sldId id="274" r:id="rId14"/>
    <p:sldId id="267" r:id="rId15"/>
    <p:sldId id="269" r:id="rId16"/>
    <p:sldId id="270" r:id="rId17"/>
    <p:sldId id="272" r:id="rId18"/>
    <p:sldId id="273" r:id="rId19"/>
    <p:sldId id="271" r:id="rId20"/>
    <p:sldId id="275" r:id="rId2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320BB-5F55-45DB-AEEF-29C87600388F}" type="datetimeFigureOut">
              <a:rPr lang="uk-UA" smtClean="0"/>
              <a:pPr/>
              <a:t>20.04.2023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B3543-DBEE-4E16-BE3B-BD6DC806799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320BB-5F55-45DB-AEEF-29C87600388F}" type="datetimeFigureOut">
              <a:rPr lang="uk-UA" smtClean="0"/>
              <a:pPr/>
              <a:t>20.04.2023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B3543-DBEE-4E16-BE3B-BD6DC806799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320BB-5F55-45DB-AEEF-29C87600388F}" type="datetimeFigureOut">
              <a:rPr lang="uk-UA" smtClean="0"/>
              <a:pPr/>
              <a:t>20.04.2023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B3543-DBEE-4E16-BE3B-BD6DC806799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320BB-5F55-45DB-AEEF-29C87600388F}" type="datetimeFigureOut">
              <a:rPr lang="uk-UA" smtClean="0"/>
              <a:pPr/>
              <a:t>20.04.2023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B3543-DBEE-4E16-BE3B-BD6DC806799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320BB-5F55-45DB-AEEF-29C87600388F}" type="datetimeFigureOut">
              <a:rPr lang="uk-UA" smtClean="0"/>
              <a:pPr/>
              <a:t>20.04.2023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B3543-DBEE-4E16-BE3B-BD6DC806799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320BB-5F55-45DB-AEEF-29C87600388F}" type="datetimeFigureOut">
              <a:rPr lang="uk-UA" smtClean="0"/>
              <a:pPr/>
              <a:t>20.04.2023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B3543-DBEE-4E16-BE3B-BD6DC806799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320BB-5F55-45DB-AEEF-29C87600388F}" type="datetimeFigureOut">
              <a:rPr lang="uk-UA" smtClean="0"/>
              <a:pPr/>
              <a:t>20.04.2023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B3543-DBEE-4E16-BE3B-BD6DC806799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320BB-5F55-45DB-AEEF-29C87600388F}" type="datetimeFigureOut">
              <a:rPr lang="uk-UA" smtClean="0"/>
              <a:pPr/>
              <a:t>20.04.2023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B3543-DBEE-4E16-BE3B-BD6DC806799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320BB-5F55-45DB-AEEF-29C87600388F}" type="datetimeFigureOut">
              <a:rPr lang="uk-UA" smtClean="0"/>
              <a:pPr/>
              <a:t>20.04.2023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B3543-DBEE-4E16-BE3B-BD6DC806799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320BB-5F55-45DB-AEEF-29C87600388F}" type="datetimeFigureOut">
              <a:rPr lang="uk-UA" smtClean="0"/>
              <a:pPr/>
              <a:t>20.04.2023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B3543-DBEE-4E16-BE3B-BD6DC806799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320BB-5F55-45DB-AEEF-29C87600388F}" type="datetimeFigureOut">
              <a:rPr lang="uk-UA" smtClean="0"/>
              <a:pPr/>
              <a:t>20.04.2023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B3543-DBEE-4E16-BE3B-BD6DC806799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320BB-5F55-45DB-AEEF-29C87600388F}" type="datetimeFigureOut">
              <a:rPr lang="uk-UA" smtClean="0"/>
              <a:pPr/>
              <a:t>20.04.2023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FB3543-DBEE-4E16-BE3B-BD6DC8067999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jpeg"/><Relationship Id="rId7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jpeg"/><Relationship Id="rId7" Type="http://schemas.openxmlformats.org/officeDocument/2006/relationships/image" Target="../media/image4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11" Type="http://schemas.openxmlformats.org/officeDocument/2006/relationships/image" Target="../media/image30.png"/><Relationship Id="rId5" Type="http://schemas.openxmlformats.org/officeDocument/2006/relationships/image" Target="../media/image42.png"/><Relationship Id="rId10" Type="http://schemas.openxmlformats.org/officeDocument/2006/relationships/image" Target="../media/image35.png"/><Relationship Id="rId4" Type="http://schemas.openxmlformats.org/officeDocument/2006/relationships/image" Target="../media/image41.jpeg"/><Relationship Id="rId9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1.jpe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" descr="C:\Users\HOME\Desktop\1653676756_1-celes-club-p-fon-dlya-prezentatsii-nezhnii-delovoi-kr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55776" y="2276872"/>
            <a:ext cx="6331052" cy="1440160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Ян ГРАБОВСЬКИЙ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63888" y="3429000"/>
            <a:ext cx="4000528" cy="853266"/>
          </a:xfrm>
        </p:spPr>
        <p:txBody>
          <a:bodyPr>
            <a:normAutofit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</a:rPr>
              <a:t>“РЕКС”</a:t>
            </a:r>
            <a:endParaRPr lang="uk-UA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</a:endParaRPr>
          </a:p>
        </p:txBody>
      </p:sp>
      <p:sp>
        <p:nvSpPr>
          <p:cNvPr id="1030" name="AutoShape 6" descr="Ян Грабовский – Книги Автора, Биография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Ян Грабовский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3" name="Picture 9" descr="C:\Users\HOME\Desktop\Снимок.PN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r="2941"/>
          <a:stretch>
            <a:fillRect/>
          </a:stretch>
        </p:blipFill>
        <p:spPr bwMode="auto">
          <a:xfrm rot="21279449">
            <a:off x="285720" y="285728"/>
            <a:ext cx="2357454" cy="243439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9050" cap="sq">
            <a:solidFill>
              <a:schemeClr val="accent6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1" name="Picture 6" descr="C:\Users\HOME\Desktop\859089.jpeg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/>
          <a:stretch>
            <a:fillRect/>
          </a:stretch>
        </p:blipFill>
        <p:spPr bwMode="auto">
          <a:xfrm rot="21094603">
            <a:off x="640110" y="3551594"/>
            <a:ext cx="1857388" cy="2492864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13" name="Рисунок 12" descr="Карта городов Польши с возможностью скачать и распечатать - OrangeSmile.com"/>
          <p:cNvPicPr/>
          <p:nvPr/>
        </p:nvPicPr>
        <p:blipFill>
          <a:blip r:embed="rId5" cstate="print">
            <a:lum bright="-10000" contrast="10000"/>
          </a:blip>
          <a:srcRect/>
          <a:stretch>
            <a:fillRect/>
          </a:stretch>
        </p:blipFill>
        <p:spPr bwMode="auto">
          <a:xfrm rot="529554">
            <a:off x="6790191" y="398221"/>
            <a:ext cx="1935526" cy="1843403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15" name="Рисунок 14" descr="Вовк кліпарт. Безкоштовне завантаження. | Creazilla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4221088"/>
            <a:ext cx="216024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книга на прозрачном фоне • Скачать книга в PN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312" y="5589240"/>
            <a:ext cx="153809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HOME\Desktop\1653676756_1-celes-club-p-fon-dlya-prezentatsii-nezhnii-delovoi-kr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268760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0000"/>
                </a:solidFill>
                <a:latin typeface="Century" pitchFamily="18" charset="0"/>
              </a:rPr>
              <a:t>Ян Антоні </a:t>
            </a:r>
            <a: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  <a:t>Грабовський</a:t>
            </a:r>
            <a:endParaRPr lang="uk-UA" b="1" dirty="0">
              <a:solidFill>
                <a:srgbClr val="FF0000"/>
              </a:solidFill>
              <a:latin typeface="Century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91264" cy="485740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2400" b="1" u="sng" dirty="0">
                <a:solidFill>
                  <a:srgbClr val="C00000"/>
                </a:solidFill>
                <a:latin typeface="Century" pitchFamily="18" charset="0"/>
              </a:rPr>
              <a:t>польський інженер-хімік, педагог, </a:t>
            </a:r>
            <a:r>
              <a:rPr lang="uk-UA" sz="2400" b="1" u="sng" dirty="0" smtClean="0">
                <a:solidFill>
                  <a:srgbClr val="C00000"/>
                </a:solidFill>
                <a:latin typeface="Century" pitchFamily="18" charset="0"/>
              </a:rPr>
              <a:t>письменник</a:t>
            </a:r>
          </a:p>
          <a:p>
            <a:endParaRPr lang="uk-UA" sz="1200" b="1" dirty="0" smtClean="0">
              <a:solidFill>
                <a:srgbClr val="C00000"/>
              </a:solidFill>
              <a:latin typeface="Century" pitchFamily="18" charset="0"/>
            </a:endParaRP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Народився у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маленькому містечку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Рава-Мазовецька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Закінчив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Варшавський університет, після чого працював у школі вчителем математики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Протягом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двох років перебував у Мюнхені, де вивчав історію мистецтв. 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Після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повернення до Польщі працював викладачем середньої школи у Варшаві, займав різні посади у Міністерстві освіти. 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Був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головою Департаменту мистецтв та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              культури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регіонального бюро.</a:t>
            </a:r>
          </a:p>
          <a:p>
            <a:endParaRPr lang="uk-UA" sz="2400" b="1" dirty="0" smtClean="0">
              <a:solidFill>
                <a:srgbClr val="C00000"/>
              </a:solidFill>
              <a:latin typeface="Century" pitchFamily="18" charset="0"/>
            </a:endParaRPr>
          </a:p>
          <a:p>
            <a:endParaRPr lang="uk-UA" sz="2400" b="1" dirty="0">
              <a:solidFill>
                <a:srgbClr val="C00000"/>
              </a:solidFill>
              <a:latin typeface="Century" pitchFamily="18" charset="0"/>
            </a:endParaRPr>
          </a:p>
        </p:txBody>
      </p:sp>
      <p:pic>
        <p:nvPicPr>
          <p:cNvPr id="6" name="Рисунок 5" descr="книга на прозрачном фоне • Скачать книга в 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5085184"/>
            <a:ext cx="2186162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" descr="C:\Users\HOME\Desktop\1653676756_1-celes-club-p-fon-dlya-prezentatsii-nezhnii-delovoi-kr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14"/>
            <a:ext cx="8229600" cy="1143008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  <a:t>Ян Антоні Грабовський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214422"/>
            <a:ext cx="7972452" cy="4911741"/>
          </a:xfrm>
        </p:spPr>
        <p:txBody>
          <a:bodyPr>
            <a:norm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Справжнім покликанням Яна Грабовського була література. Він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написав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низку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оповідань, присвячених тваринам, їх відносинам з людьми та собі подібними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Тому його книжки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“Рекся”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“Пуцек”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“Крилата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братія”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“Улюблений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звіринець”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добрі, мудрі, світлі.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6" name="AutoShape 4" descr="Лучшие книги Яна Грабовског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77" name="Picture 5" descr="C:\Users\HOME\Desktop\boocover.jpg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214282" y="4429132"/>
            <a:ext cx="1445539" cy="2166942"/>
          </a:xfrm>
          <a:prstGeom prst="rect">
            <a:avLst/>
          </a:prstGeom>
          <a:noFill/>
        </p:spPr>
      </p:pic>
      <p:sp>
        <p:nvSpPr>
          <p:cNvPr id="3081" name="AutoShape 9" descr="Ян Грабовский – Книги Автора, Биография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82" name="Picture 10" descr="C:\Users\HOME\Desktop\Снимок.PNG"/>
          <p:cNvPicPr>
            <a:picLocks noChangeAspect="1" noChangeArrowheads="1"/>
          </p:cNvPicPr>
          <p:nvPr/>
        </p:nvPicPr>
        <p:blipFill>
          <a:blip r:embed="rId4" cstate="print"/>
          <a:srcRect l="13173" r="6883"/>
          <a:stretch>
            <a:fillRect/>
          </a:stretch>
        </p:blipFill>
        <p:spPr bwMode="auto">
          <a:xfrm>
            <a:off x="7215206" y="4500570"/>
            <a:ext cx="1714512" cy="2179570"/>
          </a:xfrm>
          <a:prstGeom prst="rect">
            <a:avLst/>
          </a:prstGeom>
          <a:noFill/>
        </p:spPr>
      </p:pic>
      <p:sp>
        <p:nvSpPr>
          <p:cNvPr id="3084" name="AutoShape 12" descr="Ян Грабовский – Книги Автора, Биография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85" name="Picture 13" descr="C:\Users\HOME\Desktop\Снимок.PNG"/>
          <p:cNvPicPr>
            <a:picLocks noChangeAspect="1" noChangeArrowheads="1"/>
          </p:cNvPicPr>
          <p:nvPr/>
        </p:nvPicPr>
        <p:blipFill>
          <a:blip r:embed="rId5" cstate="print">
            <a:lum bright="-10000" contrast="10000"/>
          </a:blip>
          <a:srcRect r="1792"/>
          <a:stretch>
            <a:fillRect/>
          </a:stretch>
        </p:blipFill>
        <p:spPr bwMode="auto">
          <a:xfrm>
            <a:off x="1785918" y="3571876"/>
            <a:ext cx="1462309" cy="2121816"/>
          </a:xfrm>
          <a:prstGeom prst="rect">
            <a:avLst/>
          </a:prstGeom>
          <a:noFill/>
        </p:spPr>
      </p:pic>
      <p:pic>
        <p:nvPicPr>
          <p:cNvPr id="3079" name="Picture 7" descr="C:\Users\HOME\Desktop\boocover (1).jpg"/>
          <p:cNvPicPr>
            <a:picLocks noChangeAspect="1" noChangeArrowheads="1"/>
          </p:cNvPicPr>
          <p:nvPr/>
        </p:nvPicPr>
        <p:blipFill>
          <a:blip r:embed="rId6" cstate="print">
            <a:lum bright="-10000"/>
          </a:blip>
          <a:srcRect/>
          <a:stretch>
            <a:fillRect/>
          </a:stretch>
        </p:blipFill>
        <p:spPr bwMode="auto">
          <a:xfrm>
            <a:off x="2714612" y="5072074"/>
            <a:ext cx="1161642" cy="1696351"/>
          </a:xfrm>
          <a:prstGeom prst="rect">
            <a:avLst/>
          </a:prstGeom>
          <a:noFill/>
        </p:spPr>
      </p:pic>
      <p:pic>
        <p:nvPicPr>
          <p:cNvPr id="3078" name="Picture 6" descr="C:\Users\HOME\Desktop\859089.jpeg"/>
          <p:cNvPicPr>
            <a:picLocks noChangeAspect="1" noChangeArrowheads="1"/>
          </p:cNvPicPr>
          <p:nvPr/>
        </p:nvPicPr>
        <p:blipFill>
          <a:blip r:embed="rId7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5429256" y="3857628"/>
            <a:ext cx="1699705" cy="2281232"/>
          </a:xfrm>
          <a:prstGeom prst="rect">
            <a:avLst/>
          </a:prstGeom>
          <a:noFill/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8" cstate="print">
            <a:lum bright="-10000" contrast="10000"/>
          </a:blip>
          <a:srcRect l="2041" r="1903"/>
          <a:stretch>
            <a:fillRect/>
          </a:stretch>
        </p:blipFill>
        <p:spPr bwMode="auto">
          <a:xfrm>
            <a:off x="3710111" y="3571876"/>
            <a:ext cx="1609880" cy="219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3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C:\Users\HOME\Desktop\1653676756_1-celes-club-p-fon-dlya-prezentatsii-nezhnii-delovoi-kr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1670" y="274638"/>
            <a:ext cx="5500726" cy="1143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  <a:t>Відгадайте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</a:t>
            </a:r>
            <a:r>
              <a:rPr lang="uk-UA" b="1" dirty="0" smtClean="0">
                <a:latin typeface="Century" pitchFamily="18" charset="0"/>
              </a:rPr>
              <a:t>Невсипущий, хитрий, сірий,</a:t>
            </a:r>
            <a:br>
              <a:rPr lang="uk-UA" b="1" dirty="0" smtClean="0">
                <a:latin typeface="Century" pitchFamily="18" charset="0"/>
              </a:rPr>
            </a:br>
            <a:r>
              <a:rPr lang="uk-UA" b="1" dirty="0" smtClean="0">
                <a:latin typeface="Century" pitchFamily="18" charset="0"/>
              </a:rPr>
              <a:t>Голоднющий, ікла шкірить.</a:t>
            </a:r>
            <a:br>
              <a:rPr lang="uk-UA" b="1" dirty="0" smtClean="0">
                <a:latin typeface="Century" pitchFamily="18" charset="0"/>
              </a:rPr>
            </a:br>
            <a:r>
              <a:rPr lang="uk-UA" b="1" dirty="0" smtClean="0">
                <a:latin typeface="Century" pitchFamily="18" charset="0"/>
              </a:rPr>
              <a:t>Між кущами припадає,</a:t>
            </a:r>
            <a:br>
              <a:rPr lang="uk-UA" b="1" dirty="0" smtClean="0">
                <a:latin typeface="Century" pitchFamily="18" charset="0"/>
              </a:rPr>
            </a:br>
            <a:r>
              <a:rPr lang="uk-UA" b="1" dirty="0" smtClean="0">
                <a:latin typeface="Century" pitchFamily="18" charset="0"/>
              </a:rPr>
              <a:t>Пасовисько оглядає,</a:t>
            </a:r>
            <a:br>
              <a:rPr lang="uk-UA" b="1" dirty="0" smtClean="0">
                <a:latin typeface="Century" pitchFamily="18" charset="0"/>
              </a:rPr>
            </a:br>
            <a:r>
              <a:rPr lang="uk-UA" b="1" dirty="0" smtClean="0">
                <a:latin typeface="Century" pitchFamily="18" charset="0"/>
              </a:rPr>
              <a:t>Чи не ходить там телятко,</a:t>
            </a:r>
            <a:br>
              <a:rPr lang="uk-UA" b="1" dirty="0" smtClean="0">
                <a:latin typeface="Century" pitchFamily="18" charset="0"/>
              </a:rPr>
            </a:br>
            <a:r>
              <a:rPr lang="uk-UA" b="1" dirty="0" smtClean="0">
                <a:latin typeface="Century" pitchFamily="18" charset="0"/>
              </a:rPr>
              <a:t>Не телятко, так ягнятко,</a:t>
            </a:r>
            <a:br>
              <a:rPr lang="uk-UA" b="1" dirty="0" smtClean="0">
                <a:latin typeface="Century" pitchFamily="18" charset="0"/>
              </a:rPr>
            </a:br>
            <a:r>
              <a:rPr lang="uk-UA" b="1" dirty="0" smtClean="0">
                <a:latin typeface="Century" pitchFamily="18" charset="0"/>
              </a:rPr>
              <a:t>Не ягнятко, хоч би гуска —</a:t>
            </a:r>
            <a:br>
              <a:rPr lang="uk-UA" b="1" dirty="0" smtClean="0">
                <a:latin typeface="Century" pitchFamily="18" charset="0"/>
              </a:rPr>
            </a:br>
            <a:r>
              <a:rPr lang="uk-UA" b="1" dirty="0" smtClean="0">
                <a:latin typeface="Century" pitchFamily="18" charset="0"/>
              </a:rPr>
              <a:t>Хоч би що, аби закуска…</a:t>
            </a:r>
            <a:endParaRPr lang="uk-UA" b="1" dirty="0">
              <a:latin typeface="Century" pitchFamily="18" charset="0"/>
            </a:endParaRPr>
          </a:p>
        </p:txBody>
      </p:sp>
      <p:pic>
        <p:nvPicPr>
          <p:cNvPr id="6" name="Рисунок 5" descr="книга на прозрачном фоне • Скачать книга в 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5085184"/>
            <a:ext cx="233017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C:\Users\HOME\Desktop\1653676756_1-celes-club-p-fon-dlya-prezentatsii-nezhnii-delovoi-kr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43626" cy="1143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  <a:t>Цікаво знати!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900370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latin typeface="Century" pitchFamily="18" charset="0"/>
              </a:rPr>
              <a:t>Вовки занесені до Міжнародної Червоної книги. Полювання на цих тварин заборонено!</a:t>
            </a:r>
          </a:p>
          <a:p>
            <a:r>
              <a:rPr lang="uk-UA" sz="2400" dirty="0" smtClean="0">
                <a:latin typeface="Century" pitchFamily="18" charset="0"/>
              </a:rPr>
              <a:t>Хутро вовків складається з двох шарів, підшерстя і верхнього жорсткого волосся. Підшерсток не пропускає вологу і добре зігріває тварину в мороз, а верхній надає забарвлення і виконує водовідштовхувальну функцію</a:t>
            </a:r>
            <a:r>
              <a:rPr lang="uk-UA" sz="2200" dirty="0" smtClean="0">
                <a:latin typeface="Century" pitchFamily="18" charset="0"/>
              </a:rPr>
              <a:t>.</a:t>
            </a:r>
          </a:p>
          <a:p>
            <a:endParaRPr lang="uk-UA" sz="2400" dirty="0">
              <a:latin typeface="Century" pitchFamily="18" charset="0"/>
            </a:endParaRPr>
          </a:p>
        </p:txBody>
      </p:sp>
      <p:pic>
        <p:nvPicPr>
          <p:cNvPr id="1026" name="Picture 2" descr="C:\Users\HOME\Desktop\завантаження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6715140" y="214290"/>
            <a:ext cx="2024059" cy="1451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35 цікавих фактів про вовків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500034" y="4429132"/>
            <a:ext cx="3047960" cy="22145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857620" y="4357694"/>
            <a:ext cx="507209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sz="2200" dirty="0" smtClean="0">
                <a:latin typeface="Century" pitchFamily="18" charset="0"/>
              </a:rPr>
              <a:t> Забарвлення вовків часто відповідає тим місцям, в яких вони мешкають. У пустельних вовків – руде, у тундрових – біле, а у лісових – від світло-сірого, сіро-бурого до чорного.</a:t>
            </a:r>
            <a:endParaRPr lang="uk-UA" sz="2200" dirty="0">
              <a:latin typeface="Century" pitchFamily="18" charset="0"/>
            </a:endParaRPr>
          </a:p>
        </p:txBody>
      </p:sp>
    </p:spTree>
  </p:cSld>
  <p:clrMapOvr>
    <a:masterClrMapping/>
  </p:clrMapOvr>
  <p:transition>
    <p:strips dir="r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C:\Users\HOME\Desktop\1653676756_1-celes-club-p-fon-dlya-prezentatsii-nezhnii-delovoi-kr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  <a:latin typeface="Century" pitchFamily="18" charset="0"/>
              </a:rPr>
              <a:t>Хвіст вовка </a:t>
            </a:r>
            <a:r>
              <a:rPr lang="uk-UA" sz="2400" dirty="0" smtClean="0">
                <a:latin typeface="Century" pitchFamily="18" charset="0"/>
              </a:rPr>
              <a:t>– це своєрідний індикатор, що виражає його почуття. </a:t>
            </a:r>
          </a:p>
          <a:p>
            <a:r>
              <a:rPr lang="uk-UA" sz="2400" dirty="0" smtClean="0">
                <a:latin typeface="Century" pitchFamily="18" charset="0"/>
              </a:rPr>
              <a:t>Якщо він високо піднятий, а кінчик трохи зігнутий, то це означає, що вовк цілком </a:t>
            </a:r>
            <a:r>
              <a:rPr lang="uk-UA" sz="2400" b="1" dirty="0" smtClean="0">
                <a:latin typeface="Century" pitchFamily="18" charset="0"/>
              </a:rPr>
              <a:t>впевнений</a:t>
            </a:r>
            <a:r>
              <a:rPr lang="uk-UA" sz="2400" dirty="0" smtClean="0">
                <a:latin typeface="Century" pitchFamily="18" charset="0"/>
              </a:rPr>
              <a:t> в своїх силах. </a:t>
            </a:r>
          </a:p>
          <a:p>
            <a:r>
              <a:rPr lang="uk-UA" sz="2400" b="1" dirty="0" smtClean="0">
                <a:latin typeface="Century" pitchFamily="18" charset="0"/>
              </a:rPr>
              <a:t>Дружелюбно</a:t>
            </a:r>
            <a:r>
              <a:rPr lang="uk-UA" sz="2400" dirty="0" smtClean="0">
                <a:latin typeface="Century" pitchFamily="18" charset="0"/>
              </a:rPr>
              <a:t> налаштована тварина хвіст опускає, але самий кінчик його піднятий вгору. </a:t>
            </a:r>
          </a:p>
          <a:p>
            <a:r>
              <a:rPr lang="uk-UA" sz="2400" dirty="0" smtClean="0">
                <a:latin typeface="Century" pitchFamily="18" charset="0"/>
              </a:rPr>
              <a:t>Вовк, підтискає хвіст, або чогось </a:t>
            </a:r>
            <a:r>
              <a:rPr lang="uk-UA" sz="2400" b="1" dirty="0" smtClean="0">
                <a:latin typeface="Century" pitchFamily="18" charset="0"/>
              </a:rPr>
              <a:t>боїться</a:t>
            </a:r>
            <a:r>
              <a:rPr lang="uk-UA" sz="2400" dirty="0" smtClean="0">
                <a:latin typeface="Century" pitchFamily="18" charset="0"/>
              </a:rPr>
              <a:t>, або повідомляє про свою </a:t>
            </a:r>
            <a:r>
              <a:rPr lang="uk-UA" sz="2400" b="1" dirty="0" smtClean="0">
                <a:latin typeface="Century" pitchFamily="18" charset="0"/>
              </a:rPr>
              <a:t>покірність</a:t>
            </a:r>
            <a:r>
              <a:rPr lang="uk-UA" sz="2400" dirty="0" smtClean="0">
                <a:latin typeface="Century" pitchFamily="18" charset="0"/>
              </a:rPr>
              <a:t>.</a:t>
            </a:r>
            <a:endParaRPr lang="uk-UA" sz="2400" dirty="0">
              <a:latin typeface="Century" pitchFamily="18" charset="0"/>
            </a:endParaRPr>
          </a:p>
        </p:txBody>
      </p:sp>
      <p:pic>
        <p:nvPicPr>
          <p:cNvPr id="19458" name="Picture 2" descr="Хвост волка - 56 фото: смотреть онлайн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 rot="687951" flipH="1">
            <a:off x="6505689" y="4572234"/>
            <a:ext cx="2331260" cy="17204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 descr="C:\Users\HOME\AppData\Local\Microsoft\Windows\Temporary Internet Files\Content.Word\волчанка-волка-серого-идет-рысцой-право-пережить-зиму-поля-держат-184398564.jpg"/>
          <p:cNvPicPr/>
          <p:nvPr/>
        </p:nvPicPr>
        <p:blipFill>
          <a:blip r:embed="rId4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85720" y="4500570"/>
            <a:ext cx="2357454" cy="1643074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9460" name="Picture 4" descr="Полярний вовк — Вікіпедія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4308022"/>
            <a:ext cx="3113573" cy="2164907"/>
          </a:xfrm>
          <a:prstGeom prst="roundRect">
            <a:avLst>
              <a:gd name="adj" fmla="val 3769"/>
            </a:avLst>
          </a:prstGeom>
          <a:solidFill>
            <a:srgbClr val="FFFFFF"/>
          </a:solidFill>
          <a:ln w="28575" cap="sq">
            <a:solidFill>
              <a:schemeClr val="accent6">
                <a:lumMod val="7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strips dir="r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C:\Users\HOME\Desktop\1653676756_1-celes-club-p-fon-dlya-prezentatsii-nezhnii-delovoi-kr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428604"/>
            <a:ext cx="5072098" cy="2286015"/>
          </a:xfrm>
        </p:spPr>
        <p:txBody>
          <a:bodyPr>
            <a:normAutofit/>
          </a:bodyPr>
          <a:lstStyle/>
          <a:p>
            <a:r>
              <a:rPr lang="uk-UA" sz="2400" dirty="0" smtClean="0">
                <a:latin typeface="Century" pitchFamily="18" charset="0"/>
              </a:rPr>
              <a:t>Вовки відмінно </a:t>
            </a:r>
            <a:r>
              <a:rPr lang="uk-UA" sz="2400" b="1" dirty="0" smtClean="0">
                <a:latin typeface="Century" pitchFamily="18" charset="0"/>
              </a:rPr>
              <a:t>плавають</a:t>
            </a:r>
            <a:r>
              <a:rPr lang="uk-UA" sz="2400" dirty="0" smtClean="0">
                <a:latin typeface="Century" pitchFamily="18" charset="0"/>
              </a:rPr>
              <a:t> — вони цілком здатні подолати по воді відстань в кілька десятків кілометрів.  У цьому їм допомагають невеликі перетинки між пальцями.</a:t>
            </a:r>
            <a:endParaRPr lang="uk-UA" sz="2400" dirty="0">
              <a:latin typeface="Century" pitchFamily="18" charset="0"/>
            </a:endParaRPr>
          </a:p>
        </p:txBody>
      </p:sp>
      <p:pic>
        <p:nvPicPr>
          <p:cNvPr id="18434" name="Picture 2" descr="C:\Users\HOME\Desktop\7988-PCELL-slide2-our-mission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5290527" y="571480"/>
            <a:ext cx="3472475" cy="17859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857752" y="3143248"/>
            <a:ext cx="41434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sz="2200" dirty="0" smtClean="0">
                <a:latin typeface="Century" pitchFamily="18" charset="0"/>
              </a:rPr>
              <a:t> </a:t>
            </a:r>
            <a:r>
              <a:rPr lang="uk-UA" sz="2400" dirty="0" smtClean="0">
                <a:latin typeface="Century" pitchFamily="18" charset="0"/>
              </a:rPr>
              <a:t>Вовки здатні відчути запах на відстані півтора кілометри. У них є здатність розрізняти </a:t>
            </a:r>
          </a:p>
          <a:p>
            <a:r>
              <a:rPr lang="uk-UA" sz="2400" dirty="0" smtClean="0">
                <a:latin typeface="Century" pitchFamily="18" charset="0"/>
              </a:rPr>
              <a:t>200 мільйонів запахів, </a:t>
            </a:r>
          </a:p>
          <a:p>
            <a:r>
              <a:rPr lang="uk-UA" sz="2400" dirty="0" smtClean="0">
                <a:latin typeface="Century" pitchFamily="18" charset="0"/>
              </a:rPr>
              <a:t>а у людини – всього </a:t>
            </a:r>
          </a:p>
          <a:p>
            <a:r>
              <a:rPr lang="uk-UA" sz="2400" dirty="0" smtClean="0">
                <a:latin typeface="Century" pitchFamily="18" charset="0"/>
              </a:rPr>
              <a:t>5 мільйонів. Тому вовки - відмінні </a:t>
            </a:r>
            <a:r>
              <a:rPr lang="uk-UA" sz="2400" b="1" dirty="0" smtClean="0">
                <a:latin typeface="Century" pitchFamily="18" charset="0"/>
              </a:rPr>
              <a:t>мисливці</a:t>
            </a:r>
            <a:r>
              <a:rPr lang="uk-UA" sz="2400" dirty="0" smtClean="0">
                <a:latin typeface="Century" pitchFamily="18" charset="0"/>
              </a:rPr>
              <a:t>.</a:t>
            </a:r>
            <a:endParaRPr lang="uk-UA" sz="2400" dirty="0">
              <a:latin typeface="Century" pitchFamily="18" charset="0"/>
            </a:endParaRPr>
          </a:p>
        </p:txBody>
      </p:sp>
      <p:pic>
        <p:nvPicPr>
          <p:cNvPr id="7170" name="Picture 2" descr="Дитячі віршики про вовка"/>
          <p:cNvPicPr>
            <a:picLocks noChangeAspect="1" noChangeArrowheads="1"/>
          </p:cNvPicPr>
          <p:nvPr/>
        </p:nvPicPr>
        <p:blipFill>
          <a:blip r:embed="rId4" cstate="print"/>
          <a:srcRect l="19627"/>
          <a:stretch>
            <a:fillRect/>
          </a:stretch>
        </p:blipFill>
        <p:spPr bwMode="auto">
          <a:xfrm>
            <a:off x="323528" y="2924944"/>
            <a:ext cx="4337982" cy="36701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trips dir="r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C:\Users\HOME\Desktop\1653676756_1-celes-club-p-fon-dlya-prezentatsii-nezhnii-delovoi-kr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Century" pitchFamily="18" charset="0"/>
              </a:rPr>
              <a:t>Вовки</a:t>
            </a:r>
            <a:r>
              <a:rPr lang="ru-RU" sz="2400" dirty="0" smtClean="0">
                <a:latin typeface="Century" pitchFamily="18" charset="0"/>
              </a:rPr>
              <a:t> — </a:t>
            </a:r>
            <a:r>
              <a:rPr lang="uk-UA" sz="2400" dirty="0" smtClean="0">
                <a:latin typeface="Century" pitchFamily="18" charset="0"/>
              </a:rPr>
              <a:t>тварини, які вважають за краще жити </a:t>
            </a:r>
            <a:r>
              <a:rPr lang="uk-UA" sz="2400" b="1" dirty="0" smtClean="0">
                <a:latin typeface="Century" pitchFamily="18" charset="0"/>
              </a:rPr>
              <a:t>сім’ями</a:t>
            </a:r>
            <a:r>
              <a:rPr lang="uk-UA" sz="2400" dirty="0" smtClean="0">
                <a:latin typeface="Century" pitchFamily="18" charset="0"/>
              </a:rPr>
              <a:t>. </a:t>
            </a:r>
          </a:p>
          <a:p>
            <a:r>
              <a:rPr lang="uk-UA" sz="2400" dirty="0" smtClean="0">
                <a:latin typeface="Century" pitchFamily="18" charset="0"/>
              </a:rPr>
              <a:t>Вовчою зграєю керують </a:t>
            </a:r>
            <a:r>
              <a:rPr lang="uk-UA" sz="2400" b="1" dirty="0" smtClean="0">
                <a:latin typeface="Century" pitchFamily="18" charset="0"/>
              </a:rPr>
              <a:t>вовк і вовчиця</a:t>
            </a:r>
            <a:r>
              <a:rPr lang="uk-UA" sz="2400" dirty="0" smtClean="0">
                <a:latin typeface="Century" pitchFamily="18" charset="0"/>
              </a:rPr>
              <a:t>. Решта її членів, в основному їх потомство, їм підкоряються.</a:t>
            </a:r>
          </a:p>
          <a:p>
            <a:r>
              <a:rPr lang="uk-UA" sz="2400" dirty="0" smtClean="0">
                <a:latin typeface="Century" pitchFamily="18" charset="0"/>
              </a:rPr>
              <a:t>Одна така сім’я становить кілька десятків особин. Але можуть бути і зграї з двох-трьох вовків</a:t>
            </a:r>
            <a:r>
              <a:rPr lang="ru-RU" sz="2400" dirty="0" smtClean="0">
                <a:latin typeface="Century" pitchFamily="18" charset="0"/>
              </a:rPr>
              <a:t>.</a:t>
            </a:r>
            <a:endParaRPr lang="uk-UA" sz="2400" dirty="0" smtClean="0">
              <a:latin typeface="Century" pitchFamily="18" charset="0"/>
            </a:endParaRPr>
          </a:p>
          <a:p>
            <a:r>
              <a:rPr lang="uk-UA" sz="2400" dirty="0" smtClean="0">
                <a:latin typeface="Century" pitchFamily="18" charset="0"/>
              </a:rPr>
              <a:t>Вовча зграя виходить на полювання тільки на свою, обмежену територію</a:t>
            </a:r>
            <a:r>
              <a:rPr lang="ru-RU" sz="2400" dirty="0" smtClean="0">
                <a:latin typeface="Century" pitchFamily="18" charset="0"/>
              </a:rPr>
              <a:t>.</a:t>
            </a:r>
            <a:endParaRPr lang="uk-UA" sz="2400" dirty="0">
              <a:latin typeface="Century" pitchFamily="18" charset="0"/>
            </a:endParaRPr>
          </a:p>
        </p:txBody>
      </p:sp>
      <p:pic>
        <p:nvPicPr>
          <p:cNvPr id="20482" name="Picture 2" descr="https://tsikavi-fakty.com.ua/wp-content/uploads/2021/09/28761f2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714752"/>
            <a:ext cx="3905277" cy="29289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Закони зграї - Відкритий ліс"/>
          <p:cNvPicPr/>
          <p:nvPr/>
        </p:nvPicPr>
        <p:blipFill>
          <a:blip r:embed="rId4" cstate="print">
            <a:lum bright="-10000"/>
          </a:blip>
          <a:srcRect t="2401" r="9979"/>
          <a:stretch>
            <a:fillRect/>
          </a:stretch>
        </p:blipFill>
        <p:spPr bwMode="auto">
          <a:xfrm flipH="1">
            <a:off x="5000628" y="3717032"/>
            <a:ext cx="3747836" cy="2926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strips dir="r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" descr="C:\Users\HOME\Desktop\1653676756_1-celes-club-p-fon-dlya-prezentatsii-nezhnii-delovoi-kr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600201"/>
            <a:ext cx="4500594" cy="4000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000" b="1" i="1" u="sng" dirty="0" smtClean="0">
                <a:latin typeface="Times New Roman" pitchFamily="18" charset="0"/>
                <a:cs typeface="Times New Roman" pitchFamily="18" charset="0"/>
              </a:rPr>
              <a:t>Сторожка</a:t>
            </a:r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приміщення для сторожа</a:t>
            </a:r>
          </a:p>
          <a:p>
            <a:pPr>
              <a:buNone/>
            </a:pP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714480" y="285728"/>
            <a:ext cx="6043626" cy="1143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  <a:t>Словникова робота</a:t>
            </a:r>
            <a:endParaRPr lang="uk-UA" dirty="0"/>
          </a:p>
        </p:txBody>
      </p:sp>
      <p:pic>
        <p:nvPicPr>
          <p:cNvPr id="21506" name="Picture 2" descr="C:\Users\HOME\Desktop\21d84673cd68754596ccff561a13cfc0.jpg"/>
          <p:cNvPicPr>
            <a:picLocks noChangeAspect="1" noChangeArrowheads="1"/>
          </p:cNvPicPr>
          <p:nvPr/>
        </p:nvPicPr>
        <p:blipFill>
          <a:blip r:embed="rId3" cstate="print"/>
          <a:srcRect r="14815" b="14286"/>
          <a:stretch>
            <a:fillRect/>
          </a:stretch>
        </p:blipFill>
        <p:spPr bwMode="auto">
          <a:xfrm>
            <a:off x="500034" y="2143116"/>
            <a:ext cx="3286148" cy="2143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4357686" y="2143116"/>
            <a:ext cx="4371948" cy="1357322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 marL="342900" lvl="0" indent="-342900">
              <a:spcBef>
                <a:spcPct val="20000"/>
              </a:spcBef>
            </a:pPr>
            <a:r>
              <a:rPr kumimoji="0" lang="uk-UA" sz="3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	</a:t>
            </a:r>
            <a:r>
              <a:rPr kumimoji="0" lang="uk-UA" sz="3600" b="1" i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Клумачок</a:t>
            </a:r>
            <a:r>
              <a:rPr kumimoji="0" lang="uk-UA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– клумак, клунок – </a:t>
            </a:r>
            <a:r>
              <a:rPr kumimoji="0" lang="uk-UA" sz="360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зав’язана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 кінцями хустка, шматок тканини тощо з укладеними в ній речами, пожитками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uk-UA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uk-UA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4500570"/>
            <a:ext cx="49292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i="1" u="sng" dirty="0" smtClean="0">
                <a:latin typeface="Times New Roman" pitchFamily="18" charset="0"/>
                <a:cs typeface="Times New Roman" pitchFamily="18" charset="0"/>
              </a:rPr>
              <a:t>Хутір</a:t>
            </a:r>
            <a:r>
              <a:rPr lang="uk-UA" sz="2000" b="1" i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вид сільського населеного пункту, найчастіше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однодвірного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, де садибні і польові роботи виконувалися одноосібно чи групою споріднених або пов'язаних спільними господарчими інтересами людей</a:t>
            </a:r>
          </a:p>
          <a:p>
            <a:pPr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Users\HOME\Desktop\с.-Cтецівка-хутір-Козацький.jpg"/>
          <p:cNvPicPr/>
          <p:nvPr/>
        </p:nvPicPr>
        <p:blipFill>
          <a:blip r:embed="rId4" cstate="print">
            <a:lum bright="-10000"/>
          </a:blip>
          <a:srcRect l="5536" t="8623" r="2203"/>
          <a:stretch>
            <a:fillRect/>
          </a:stretch>
        </p:blipFill>
        <p:spPr bwMode="auto">
          <a:xfrm>
            <a:off x="5286380" y="4000504"/>
            <a:ext cx="3571900" cy="23425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C:\Users\HOME\Desktop\1653676756_1-celes-club-p-fon-dlya-prezentatsii-nezhnii-delovoi-kr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83768" y="1700808"/>
            <a:ext cx="3456384" cy="4425355"/>
          </a:xfrm>
        </p:spPr>
        <p:txBody>
          <a:bodyPr/>
          <a:lstStyle/>
          <a:p>
            <a:r>
              <a:rPr lang="uk-UA" b="1" dirty="0" smtClean="0">
                <a:latin typeface="Century" pitchFamily="18" charset="0"/>
              </a:rPr>
              <a:t>бовкнув</a:t>
            </a:r>
          </a:p>
          <a:p>
            <a:r>
              <a:rPr lang="uk-UA" b="1" dirty="0" smtClean="0">
                <a:latin typeface="Century" pitchFamily="18" charset="0"/>
              </a:rPr>
              <a:t>пожитки</a:t>
            </a:r>
          </a:p>
          <a:p>
            <a:r>
              <a:rPr lang="uk-UA" b="1" dirty="0" smtClean="0">
                <a:latin typeface="Century" pitchFamily="18" charset="0"/>
              </a:rPr>
              <a:t>примарилося</a:t>
            </a:r>
          </a:p>
          <a:p>
            <a:r>
              <a:rPr lang="uk-UA" b="1" dirty="0" smtClean="0">
                <a:latin typeface="Century" pitchFamily="18" charset="0"/>
              </a:rPr>
              <a:t>зарюмсана</a:t>
            </a:r>
          </a:p>
          <a:p>
            <a:r>
              <a:rPr lang="uk-UA" b="1" dirty="0" smtClean="0">
                <a:latin typeface="Century" pitchFamily="18" charset="0"/>
              </a:rPr>
              <a:t>лемент</a:t>
            </a:r>
          </a:p>
          <a:p>
            <a:r>
              <a:rPr lang="uk-UA" b="1" dirty="0" smtClean="0">
                <a:latin typeface="Century" pitchFamily="18" charset="0"/>
              </a:rPr>
              <a:t>прожогом</a:t>
            </a:r>
          </a:p>
          <a:p>
            <a:r>
              <a:rPr lang="uk-UA" b="1" dirty="0" smtClean="0">
                <a:latin typeface="Century" pitchFamily="18" charset="0"/>
              </a:rPr>
              <a:t>остерігатися</a:t>
            </a:r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714480" y="285728"/>
            <a:ext cx="6043626" cy="1143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  <a:t>Доберіть </a:t>
            </a:r>
            <a: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  <a:t>синоніми</a:t>
            </a:r>
            <a:endParaRPr lang="uk-UA" dirty="0"/>
          </a:p>
        </p:txBody>
      </p:sp>
      <p:pic>
        <p:nvPicPr>
          <p:cNvPr id="22530" name="Picture 2" descr="СловОпис | ЯКІ СЛОВА В УКРАЇНСЬКІЙ МОВІ МАЮТЬ НАЙБІЛЬШЕ Й НАЙМЕНШЕ СИНОНІМІ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39856">
            <a:off x="5680868" y="3014772"/>
            <a:ext cx="3125778" cy="1849943"/>
          </a:xfrm>
          <a:prstGeom prst="rect">
            <a:avLst/>
          </a:prstGeom>
          <a:noFill/>
        </p:spPr>
      </p:pic>
      <p:pic>
        <p:nvPicPr>
          <p:cNvPr id="9" name="Рисунок 8" descr="книга на прозрачном фоне • Скачать книга в 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5517232"/>
            <a:ext cx="1944216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4" name="Picture 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2232248" cy="2302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04862" y="764704"/>
            <a:ext cx="1539138" cy="13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714480" y="188640"/>
            <a:ext cx="6043626" cy="108012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  <a:t>Дорога до людей</a:t>
            </a:r>
            <a:endParaRPr lang="uk-UA" dirty="0"/>
          </a:p>
        </p:txBody>
      </p:sp>
      <p:pic>
        <p:nvPicPr>
          <p:cNvPr id="24588" name="Picture 12" descr="Картинки машина для детей на прозрачном фоне - сбор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2348880"/>
            <a:ext cx="4366852" cy="3367073"/>
          </a:xfrm>
          <a:prstGeom prst="rect">
            <a:avLst/>
          </a:prstGeom>
          <a:noFill/>
        </p:spPr>
      </p:pic>
      <p:sp>
        <p:nvSpPr>
          <p:cNvPr id="3082" name="AutoShape 10" descr="Человек думает маркируйте вопрос Иллюстрация штока - иллюстрации  насчитывающей концепция, воодушевленность: 12162481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85" name="Picture 13" descr="Иллюстрация Человек думает в PNG и 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012160" y="1556792"/>
            <a:ext cx="2400300" cy="4333875"/>
          </a:xfrm>
          <a:prstGeom prst="rect">
            <a:avLst/>
          </a:prstGeom>
          <a:noFill/>
        </p:spPr>
      </p:pic>
      <p:sp>
        <p:nvSpPr>
          <p:cNvPr id="3087" name="AutoShape 15" descr="Вектор молодая трава png газонная трава на изолированном прозрачном фоне фон  с травой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89" name="Picture 17" descr="Зеленая трава PNG фот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5272501"/>
            <a:ext cx="4630318" cy="1585499"/>
          </a:xfrm>
          <a:prstGeom prst="rect">
            <a:avLst/>
          </a:prstGeom>
          <a:noFill/>
        </p:spPr>
      </p:pic>
      <p:pic>
        <p:nvPicPr>
          <p:cNvPr id="14" name="Picture 17" descr="Зеленая трава PNG фото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4585690" y="5272501"/>
            <a:ext cx="4558310" cy="1585499"/>
          </a:xfrm>
          <a:prstGeom prst="rect">
            <a:avLst/>
          </a:prstGeom>
          <a:noFill/>
        </p:spPr>
      </p:pic>
      <p:sp>
        <p:nvSpPr>
          <p:cNvPr id="3093" name="AutoShape 21" descr="Дерево - Png (пнг) картинки и иконки без фо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100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645024"/>
            <a:ext cx="1838599" cy="1603215"/>
          </a:xfrm>
          <a:prstGeom prst="rect">
            <a:avLst/>
          </a:prstGeom>
          <a:noFill/>
        </p:spPr>
      </p:pic>
      <p:pic>
        <p:nvPicPr>
          <p:cNvPr id="24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53473" y="2996952"/>
            <a:ext cx="1190527" cy="1135501"/>
          </a:xfrm>
          <a:prstGeom prst="rect">
            <a:avLst/>
          </a:prstGeom>
          <a:noFill/>
        </p:spPr>
      </p:pic>
      <p:pic>
        <p:nvPicPr>
          <p:cNvPr id="25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11760" y="1412776"/>
            <a:ext cx="1003144" cy="715492"/>
          </a:xfrm>
          <a:prstGeom prst="rect">
            <a:avLst/>
          </a:prstGeom>
          <a:noFill/>
        </p:spPr>
      </p:pic>
      <p:pic>
        <p:nvPicPr>
          <p:cNvPr id="26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347864" y="1772816"/>
            <a:ext cx="750875" cy="499468"/>
          </a:xfrm>
          <a:prstGeom prst="rect">
            <a:avLst/>
          </a:prstGeom>
          <a:noFill/>
        </p:spPr>
      </p:pic>
      <p:pic>
        <p:nvPicPr>
          <p:cNvPr id="27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148064" y="1340768"/>
            <a:ext cx="859128" cy="792088"/>
          </a:xfrm>
          <a:prstGeom prst="rect">
            <a:avLst/>
          </a:prstGeom>
          <a:noFill/>
        </p:spPr>
      </p:pic>
      <p:pic>
        <p:nvPicPr>
          <p:cNvPr id="28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56176" y="1484784"/>
            <a:ext cx="650004" cy="499468"/>
          </a:xfrm>
          <a:prstGeom prst="rect">
            <a:avLst/>
          </a:prstGeom>
          <a:noFill/>
        </p:spPr>
      </p:pic>
      <p:pic>
        <p:nvPicPr>
          <p:cNvPr id="34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15616" y="2852936"/>
            <a:ext cx="859128" cy="571476"/>
          </a:xfrm>
          <a:prstGeom prst="rect">
            <a:avLst/>
          </a:prstGeom>
          <a:noFill/>
        </p:spPr>
      </p:pic>
      <p:pic>
        <p:nvPicPr>
          <p:cNvPr id="35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67936" y="1844824"/>
            <a:ext cx="576064" cy="427460"/>
          </a:xfrm>
          <a:prstGeom prst="rect">
            <a:avLst/>
          </a:prstGeom>
          <a:noFill/>
        </p:spPr>
      </p:pic>
      <p:pic>
        <p:nvPicPr>
          <p:cNvPr id="36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7584" y="3068960"/>
            <a:ext cx="576064" cy="427460"/>
          </a:xfrm>
          <a:prstGeom prst="rect">
            <a:avLst/>
          </a:prstGeom>
          <a:noFill/>
        </p:spPr>
      </p:pic>
      <p:pic>
        <p:nvPicPr>
          <p:cNvPr id="37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51520" y="2852936"/>
            <a:ext cx="576064" cy="427460"/>
          </a:xfrm>
          <a:prstGeom prst="rect">
            <a:avLst/>
          </a:prstGeom>
          <a:noFill/>
        </p:spPr>
      </p:pic>
      <p:pic>
        <p:nvPicPr>
          <p:cNvPr id="38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100392" y="1988840"/>
            <a:ext cx="576064" cy="427460"/>
          </a:xfrm>
          <a:prstGeom prst="rect">
            <a:avLst/>
          </a:prstGeom>
          <a:noFill/>
        </p:spPr>
      </p:pic>
      <p:pic>
        <p:nvPicPr>
          <p:cNvPr id="39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72000" y="1340768"/>
            <a:ext cx="650004" cy="499468"/>
          </a:xfrm>
          <a:prstGeom prst="rect">
            <a:avLst/>
          </a:prstGeom>
          <a:noFill/>
        </p:spPr>
      </p:pic>
      <p:pic>
        <p:nvPicPr>
          <p:cNvPr id="40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148064" y="5157192"/>
            <a:ext cx="650004" cy="499468"/>
          </a:xfrm>
          <a:prstGeom prst="rect">
            <a:avLst/>
          </a:prstGeom>
          <a:noFill/>
        </p:spPr>
      </p:pic>
      <p:pic>
        <p:nvPicPr>
          <p:cNvPr id="41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172400" y="4941168"/>
            <a:ext cx="650004" cy="49946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C:\Users\HOME\Desktop\1653676756_1-celes-club-p-fon-dlya-prezentatsii-nezhnii-delovoi-kr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uk-UA" b="1" dirty="0" smtClean="0">
                <a:latin typeface="Century" pitchFamily="18" charset="0"/>
              </a:rPr>
              <a:t>Які повадки хижої тварини </a:t>
            </a:r>
          </a:p>
          <a:p>
            <a:pPr algn="ctr">
              <a:buNone/>
            </a:pPr>
            <a:r>
              <a:rPr lang="uk-UA" b="1" dirty="0" smtClean="0">
                <a:latin typeface="Century" pitchFamily="18" charset="0"/>
              </a:rPr>
              <a:t>проявилися в Рекса?</a:t>
            </a:r>
            <a:endParaRPr lang="uk-UA" b="1" dirty="0">
              <a:latin typeface="Century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714480" y="285728"/>
            <a:ext cx="6043626" cy="1143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  <a:t>РЕКС – хижа тварина</a:t>
            </a:r>
            <a:endParaRPr lang="uk-UA" dirty="0"/>
          </a:p>
        </p:txBody>
      </p:sp>
      <p:pic>
        <p:nvPicPr>
          <p:cNvPr id="23554" name="Picture 2" descr="Виє вовк кліпарт. Безкоштовне завантаження. | Creazill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2928934"/>
            <a:ext cx="2928958" cy="3400822"/>
          </a:xfrm>
          <a:prstGeom prst="rect">
            <a:avLst/>
          </a:prstGeom>
          <a:noFill/>
        </p:spPr>
      </p:pic>
    </p:spTree>
  </p:cSld>
  <p:clrMapOvr>
    <a:masterClrMapping/>
  </p:clrMapOvr>
  <p:transition>
    <p:spli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 descr="Колоски клипарт (55 фото) » Рисунки для срисовки и не тольк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993364">
            <a:off x="1412828" y="5333292"/>
            <a:ext cx="719329" cy="787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2" descr="Малюнки олівцем казкових тварин (33 фото) | #ТЕГ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1988840"/>
            <a:ext cx="4367808" cy="4367809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6043626" cy="1143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  <a:t>Ж</a:t>
            </a:r>
            <a: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  <a:t>иття РЕКСА у людей</a:t>
            </a:r>
            <a:endParaRPr lang="uk-UA" dirty="0"/>
          </a:p>
        </p:txBody>
      </p:sp>
      <p:pic>
        <p:nvPicPr>
          <p:cNvPr id="6" name="Рисунок 5" descr="C:\Users\HOME\AppData\Local\Microsoft\Windows\Temporary Internet Files\Content.Word\casa-de-la-historieta-ilustración-del-vector-5686151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692696"/>
            <a:ext cx="158417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 descr="Курка кліпарт. Безкоштовне завантаження. | Creazill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328" y="4869160"/>
            <a:ext cx="1202174" cy="1512168"/>
          </a:xfrm>
          <a:prstGeom prst="rect">
            <a:avLst/>
          </a:prstGeom>
          <a:noFill/>
        </p:spPr>
      </p:pic>
      <p:pic>
        <p:nvPicPr>
          <p:cNvPr id="10" name="Рисунок 9" descr="Півень і курка кліпарт. Безкоштовне завантаження. | Creazilla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2564904"/>
            <a:ext cx="1523108" cy="166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Курка кліпарт-картинки. Безкоштовне завантаження в .PNG або векторному  форматі | Creazilla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899592" y="2708920"/>
            <a:ext cx="151216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Picture 8" descr="Курка кліпарт-картинки. Безкоштовне завантаження в .PNG або векторному  форматі | Creazill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317108" flipH="1">
            <a:off x="364057" y="4637082"/>
            <a:ext cx="1404424" cy="1043955"/>
          </a:xfrm>
          <a:prstGeom prst="rect">
            <a:avLst/>
          </a:prstGeom>
          <a:noFill/>
        </p:spPr>
      </p:pic>
      <p:pic>
        <p:nvPicPr>
          <p:cNvPr id="31754" name="Picture 10" descr="Картинки на прозрачном фоне природа, трава 7 фото » Шапки сайтов jpg  бесплатно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5695950"/>
            <a:ext cx="4762500" cy="1162050"/>
          </a:xfrm>
          <a:prstGeom prst="rect">
            <a:avLst/>
          </a:prstGeom>
          <a:noFill/>
        </p:spPr>
      </p:pic>
      <p:pic>
        <p:nvPicPr>
          <p:cNvPr id="31756" name="Picture 12" descr="Картинки на прозрачном фоне природа, трава 7 фото » Шапки сайтов jpg  бесплатно"/>
          <p:cNvPicPr>
            <a:picLocks noChangeAspect="1" noChangeArrowheads="1"/>
          </p:cNvPicPr>
          <p:nvPr/>
        </p:nvPicPr>
        <p:blipFill>
          <a:blip r:embed="rId9" cstate="print"/>
          <a:srcRect r="7024"/>
          <a:stretch>
            <a:fillRect/>
          </a:stretch>
        </p:blipFill>
        <p:spPr bwMode="auto">
          <a:xfrm>
            <a:off x="4716016" y="5695950"/>
            <a:ext cx="4427984" cy="1162050"/>
          </a:xfrm>
          <a:prstGeom prst="rect">
            <a:avLst/>
          </a:prstGeom>
          <a:noFill/>
        </p:spPr>
      </p:pic>
      <p:pic>
        <p:nvPicPr>
          <p:cNvPr id="15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48264" y="2204864"/>
            <a:ext cx="650004" cy="499468"/>
          </a:xfrm>
          <a:prstGeom prst="rect">
            <a:avLst/>
          </a:prstGeom>
          <a:noFill/>
        </p:spPr>
      </p:pic>
      <p:pic>
        <p:nvPicPr>
          <p:cNvPr id="16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493996" y="2276872"/>
            <a:ext cx="650004" cy="499468"/>
          </a:xfrm>
          <a:prstGeom prst="rect">
            <a:avLst/>
          </a:prstGeom>
          <a:noFill/>
        </p:spPr>
      </p:pic>
      <p:pic>
        <p:nvPicPr>
          <p:cNvPr id="17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305401" y="2564904"/>
            <a:ext cx="1838599" cy="1603215"/>
          </a:xfrm>
          <a:prstGeom prst="rect">
            <a:avLst/>
          </a:prstGeom>
          <a:noFill/>
        </p:spPr>
      </p:pic>
      <p:pic>
        <p:nvPicPr>
          <p:cNvPr id="18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1628800"/>
            <a:ext cx="1586063" cy="1603215"/>
          </a:xfrm>
          <a:prstGeom prst="rect">
            <a:avLst/>
          </a:prstGeom>
          <a:noFill/>
        </p:spPr>
      </p:pic>
      <p:pic>
        <p:nvPicPr>
          <p:cNvPr id="19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15616" y="2348880"/>
            <a:ext cx="650004" cy="49946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C:\Users\HOME\Desktop\1653676756_1-celes-club-p-fon-dlya-prezentatsii-nezhnii-delovoi-kr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714480" y="285728"/>
            <a:ext cx="6043626" cy="1143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  <a:t>Покарання </a:t>
            </a:r>
            <a:b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</a:br>
            <a: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  <a:t>від господаря</a:t>
            </a:r>
            <a:endParaRPr lang="uk-UA" dirty="0"/>
          </a:p>
        </p:txBody>
      </p:sp>
      <p:pic>
        <p:nvPicPr>
          <p:cNvPr id="1028" name="Picture 4" descr="Как превратить садовый сарай в курятник на 10-20 кур | Курочка | Пульс  Mail.ru"/>
          <p:cNvPicPr>
            <a:picLocks noChangeAspect="1" noChangeArrowheads="1"/>
          </p:cNvPicPr>
          <p:nvPr/>
        </p:nvPicPr>
        <p:blipFill>
          <a:blip r:embed="rId3" cstate="print"/>
          <a:srcRect r="20857" b="7601"/>
          <a:stretch>
            <a:fillRect/>
          </a:stretch>
        </p:blipFill>
        <p:spPr bwMode="auto">
          <a:xfrm>
            <a:off x="1955709" y="1916832"/>
            <a:ext cx="5568619" cy="4176464"/>
          </a:xfrm>
          <a:prstGeom prst="rect">
            <a:avLst/>
          </a:prstGeom>
          <a:noFill/>
        </p:spPr>
      </p:pic>
      <p:pic>
        <p:nvPicPr>
          <p:cNvPr id="6" name="Рисунок 5" descr="Вовк кліпарт. Безкоштовне завантаження. | Creazilla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3645024"/>
            <a:ext cx="230425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C:\Users\HOME\Desktop\1653676756_1-celes-club-p-fon-dlya-prezentatsii-nezhnii-delovoi-kr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691680" y="260648"/>
            <a:ext cx="6043626" cy="1143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  <a:t>Опишіть РЕКСА</a:t>
            </a:r>
            <a:endParaRPr lang="uk-UA" dirty="0"/>
          </a:p>
        </p:txBody>
      </p:sp>
      <p:pic>
        <p:nvPicPr>
          <p:cNvPr id="6" name="Рисунок 5" descr="Вовк кліпарт. Безкоштовне завантаження. | Creazilla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204864"/>
            <a:ext cx="295232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Мультяшні малюнки для срисовки дівчата (24 фото)"/>
          <p:cNvPicPr>
            <a:picLocks noChangeAspect="1" noChangeArrowheads="1"/>
          </p:cNvPicPr>
          <p:nvPr/>
        </p:nvPicPr>
        <p:blipFill>
          <a:blip r:embed="rId2" cstate="print"/>
          <a:srcRect l="20160" r="22721"/>
          <a:stretch>
            <a:fillRect/>
          </a:stretch>
        </p:blipFill>
        <p:spPr bwMode="auto">
          <a:xfrm rot="21432105" flipH="1">
            <a:off x="4644008" y="2348880"/>
            <a:ext cx="2242620" cy="392621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600201"/>
            <a:ext cx="6336704" cy="748680"/>
          </a:xfrm>
        </p:spPr>
        <p:txBody>
          <a:bodyPr/>
          <a:lstStyle/>
          <a:p>
            <a:pPr algn="ctr">
              <a:buNone/>
            </a:pPr>
            <a:r>
              <a:rPr lang="uk-UA" b="1" dirty="0" smtClean="0">
                <a:latin typeface="Century" pitchFamily="18" charset="0"/>
              </a:rPr>
              <a:t>Чому люди полюбили вовка?</a:t>
            </a:r>
            <a:endParaRPr lang="uk-UA" b="1" dirty="0">
              <a:latin typeface="Century" pitchFamily="18" charset="0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6043626" cy="1143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  <a:t>Любов людей до вовка</a:t>
            </a:r>
            <a:endParaRPr lang="uk-UA" dirty="0"/>
          </a:p>
        </p:txBody>
      </p:sp>
      <p:pic>
        <p:nvPicPr>
          <p:cNvPr id="9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800"/>
            <a:ext cx="1586063" cy="1603215"/>
          </a:xfrm>
          <a:prstGeom prst="rect">
            <a:avLst/>
          </a:prstGeom>
          <a:noFill/>
        </p:spPr>
      </p:pic>
      <p:pic>
        <p:nvPicPr>
          <p:cNvPr id="10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5401" y="2564904"/>
            <a:ext cx="1838599" cy="1603215"/>
          </a:xfrm>
          <a:prstGeom prst="rect">
            <a:avLst/>
          </a:prstGeom>
          <a:noFill/>
        </p:spPr>
      </p:pic>
      <p:pic>
        <p:nvPicPr>
          <p:cNvPr id="14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3789040"/>
            <a:ext cx="650004" cy="499468"/>
          </a:xfrm>
          <a:prstGeom prst="rect">
            <a:avLst/>
          </a:prstGeom>
          <a:noFill/>
        </p:spPr>
      </p:pic>
      <p:pic>
        <p:nvPicPr>
          <p:cNvPr id="15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93996" y="5733256"/>
            <a:ext cx="650004" cy="499468"/>
          </a:xfrm>
          <a:prstGeom prst="rect">
            <a:avLst/>
          </a:prstGeom>
          <a:noFill/>
        </p:spPr>
      </p:pic>
      <p:pic>
        <p:nvPicPr>
          <p:cNvPr id="16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5805264"/>
            <a:ext cx="650004" cy="499468"/>
          </a:xfrm>
          <a:prstGeom prst="rect">
            <a:avLst/>
          </a:prstGeom>
          <a:noFill/>
        </p:spPr>
      </p:pic>
      <p:pic>
        <p:nvPicPr>
          <p:cNvPr id="17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348880"/>
            <a:ext cx="650004" cy="499468"/>
          </a:xfrm>
          <a:prstGeom prst="rect">
            <a:avLst/>
          </a:prstGeom>
          <a:noFill/>
        </p:spPr>
      </p:pic>
      <p:pic>
        <p:nvPicPr>
          <p:cNvPr id="20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2204864"/>
            <a:ext cx="650004" cy="499468"/>
          </a:xfrm>
          <a:prstGeom prst="rect">
            <a:avLst/>
          </a:prstGeom>
          <a:noFill/>
        </p:spPr>
      </p:pic>
      <p:pic>
        <p:nvPicPr>
          <p:cNvPr id="21" name="Рисунок 20" descr="C:\Users\HOME\AppData\Local\Microsoft\Windows\Temporary Internet Files\Content.Word\casa-de-la-historieta-ilustración-del-vector-5686151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692696"/>
            <a:ext cx="158417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93996" y="2276872"/>
            <a:ext cx="650004" cy="499468"/>
          </a:xfrm>
          <a:prstGeom prst="rect">
            <a:avLst/>
          </a:prstGeom>
          <a:noFill/>
        </p:spPr>
      </p:pic>
      <p:pic>
        <p:nvPicPr>
          <p:cNvPr id="8" name="Рисунок 7" descr="Вовк кліпарт. Безкоштовне завантаження. | Creazilla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90067" flipH="1">
            <a:off x="1835696" y="2420888"/>
            <a:ext cx="2736304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140968"/>
            <a:ext cx="1838599" cy="1603215"/>
          </a:xfrm>
          <a:prstGeom prst="rect">
            <a:avLst/>
          </a:prstGeom>
          <a:noFill/>
        </p:spPr>
      </p:pic>
      <p:pic>
        <p:nvPicPr>
          <p:cNvPr id="25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437112"/>
            <a:ext cx="722012" cy="648072"/>
          </a:xfrm>
          <a:prstGeom prst="rect">
            <a:avLst/>
          </a:prstGeom>
          <a:noFill/>
        </p:spPr>
      </p:pic>
      <p:pic>
        <p:nvPicPr>
          <p:cNvPr id="26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23921" y="5157192"/>
            <a:ext cx="882459" cy="792088"/>
          </a:xfrm>
          <a:prstGeom prst="rect">
            <a:avLst/>
          </a:prstGeom>
          <a:noFill/>
        </p:spPr>
      </p:pic>
      <p:pic>
        <p:nvPicPr>
          <p:cNvPr id="26628" name="Picture 4" descr="http://dgdesign.ru/uploads/posts/2019-07/1562069036_trava-s-cvetami-na-prozrachnom-fone-usguestlv.png"/>
          <p:cNvPicPr>
            <a:picLocks noChangeAspect="1" noChangeArrowheads="1"/>
          </p:cNvPicPr>
          <p:nvPr/>
        </p:nvPicPr>
        <p:blipFill>
          <a:blip r:embed="rId7" cstate="print"/>
          <a:srcRect r="2449"/>
          <a:stretch>
            <a:fillRect/>
          </a:stretch>
        </p:blipFill>
        <p:spPr bwMode="auto">
          <a:xfrm>
            <a:off x="0" y="4320901"/>
            <a:ext cx="9144000" cy="2537099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" descr="C:\Users\HOME\Desktop\1653676756_1-celes-club-p-fon-dlya-prezentatsii-nezhnii-delovoi-kr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Овал 5"/>
          <p:cNvSpPr/>
          <p:nvPr/>
        </p:nvSpPr>
        <p:spPr>
          <a:xfrm>
            <a:off x="683568" y="2276872"/>
            <a:ext cx="3456384" cy="1224136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/>
                </a:solidFill>
              </a:rPr>
              <a:t>З природою живи у дружбі, то й буде вона тобі у службі</a:t>
            </a:r>
            <a:endParaRPr lang="uk-UA" sz="2000" b="1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55576" y="4509120"/>
            <a:ext cx="3312368" cy="129614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Овал 7"/>
          <p:cNvSpPr/>
          <p:nvPr/>
        </p:nvSpPr>
        <p:spPr>
          <a:xfrm>
            <a:off x="5076056" y="4437112"/>
            <a:ext cx="3312368" cy="136815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>
            <a:off x="1475656" y="4725144"/>
            <a:ext cx="20162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uk-UA" sz="2000" b="1" dirty="0" smtClean="0"/>
              <a:t>Життя дане на добрі справи</a:t>
            </a:r>
            <a:endParaRPr lang="uk-UA" sz="20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364088" y="4725144"/>
            <a:ext cx="28083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uk-UA" sz="2000" b="1" dirty="0" smtClean="0"/>
              <a:t>І на зло і на добро привчають змолоду</a:t>
            </a:r>
            <a:endParaRPr lang="uk-UA" sz="2000" b="1" dirty="0"/>
          </a:p>
        </p:txBody>
      </p:sp>
      <p:sp>
        <p:nvSpPr>
          <p:cNvPr id="12" name="Овал 11"/>
          <p:cNvSpPr/>
          <p:nvPr/>
        </p:nvSpPr>
        <p:spPr>
          <a:xfrm>
            <a:off x="5292080" y="2348880"/>
            <a:ext cx="3240360" cy="1296144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Прямоугольник 10"/>
          <p:cNvSpPr/>
          <p:nvPr/>
        </p:nvSpPr>
        <p:spPr>
          <a:xfrm>
            <a:off x="5580111" y="2564904"/>
            <a:ext cx="259228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/>
              <a:t>І тварина розумна, дарма, що не говорить</a:t>
            </a:r>
            <a:endParaRPr lang="uk-UA" dirty="0"/>
          </a:p>
        </p:txBody>
      </p:sp>
      <p:cxnSp>
        <p:nvCxnSpPr>
          <p:cNvPr id="15" name="Прямая со стрелкой 14"/>
          <p:cNvCxnSpPr>
            <a:stCxn id="5" idx="2"/>
          </p:cNvCxnSpPr>
          <p:nvPr/>
        </p:nvCxnSpPr>
        <p:spPr>
          <a:xfrm>
            <a:off x="4713493" y="1403648"/>
            <a:ext cx="1442683" cy="945232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5" idx="2"/>
          </p:cNvCxnSpPr>
          <p:nvPr/>
        </p:nvCxnSpPr>
        <p:spPr>
          <a:xfrm flipH="1">
            <a:off x="3275856" y="1403648"/>
            <a:ext cx="1437637" cy="945232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5" idx="2"/>
          </p:cNvCxnSpPr>
          <p:nvPr/>
        </p:nvCxnSpPr>
        <p:spPr>
          <a:xfrm flipH="1">
            <a:off x="3635896" y="1403648"/>
            <a:ext cx="1077597" cy="3304416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4716016" y="1412776"/>
            <a:ext cx="864096" cy="324036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691680" y="260648"/>
            <a:ext cx="6043626" cy="1143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  <a:t>Доберіть прислів’я</a:t>
            </a:r>
            <a:endParaRPr lang="uk-UA" dirty="0"/>
          </a:p>
        </p:txBody>
      </p:sp>
      <p:pic>
        <p:nvPicPr>
          <p:cNvPr id="27" name="Рисунок 26" descr="книга на прозрачном фоне • Скачать книга в 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5877272"/>
            <a:ext cx="1656184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amond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C:\Users\HOME\Desktop\1653676756_1-celes-club-p-fon-dlya-prezentatsii-nezhnii-delovoi-kr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1691680" y="116632"/>
            <a:ext cx="6043626" cy="86409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" pitchFamily="18" charset="0"/>
                <a:ea typeface="+mn-ea"/>
                <a:cs typeface="+mn-cs"/>
              </a:rPr>
              <a:t>ТЕСТ</a:t>
            </a:r>
            <a:endParaRPr kumimoji="0" lang="uk-UA" sz="44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124744"/>
            <a:ext cx="4392488" cy="5334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0"/>
              </a:spcBef>
              <a:spcAft>
                <a:spcPct val="0"/>
              </a:spcAft>
            </a:pPr>
            <a:r>
              <a:rPr lang="uk-UA" sz="1400" b="1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1. Що </a:t>
            </a:r>
            <a:r>
              <a:rPr lang="uk-UA" sz="1400" b="1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почув чоловік, їдучи в машині додому?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А) гудіння вітру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Б) спів птахів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В) дитячий </a:t>
            </a: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плач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400" b="1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2. Кого </a:t>
            </a:r>
            <a:r>
              <a:rPr lang="uk-UA" sz="1400" b="1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знайшов у своїй машині </a:t>
            </a:r>
            <a:r>
              <a:rPr lang="uk-UA" sz="1400" b="1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чоловік</a:t>
            </a:r>
            <a:r>
              <a:rPr lang="uk-UA" sz="1400" b="1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?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t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А) білченя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t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Б) вовченя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t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В) лисеня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400" b="1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3. Як </a:t>
            </a:r>
            <a:r>
              <a:rPr lang="uk-UA" sz="1400" b="1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назвали малого вовчика?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t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А) Сірко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t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Б) </a:t>
            </a:r>
            <a:r>
              <a:rPr lang="uk-UA" sz="1400" dirty="0" err="1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Бембі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t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В) Рекс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400" b="1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4. Від </a:t>
            </a:r>
            <a:r>
              <a:rPr lang="uk-UA" sz="1400" b="1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кого отримував прочухани малий Рекс?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t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А) від кішки </a:t>
            </a:r>
            <a:r>
              <a:rPr lang="uk-UA" sz="1400" dirty="0" err="1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Імки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Б) від господаря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В) від дівчинки Крисі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400" b="1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5. Чим </a:t>
            </a:r>
            <a:r>
              <a:rPr lang="uk-UA" sz="1400" b="1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відрізнявся Рекс від цуценят?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А) тим, що був непосидючим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Б) тим, що був страшенно худим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В) тим, що любив спати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1400" b="1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6. На </a:t>
            </a:r>
            <a:r>
              <a:rPr lang="uk-UA" sz="1400" b="1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кого полював Рекс у дворі?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t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А) на голубів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t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Б) на гусей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  <a:p>
            <a:pPr lvl="0" eaLnBrk="0" fontAlgn="t" hangingPunct="0">
              <a:spcBef>
                <a:spcPct val="0"/>
              </a:spcBef>
              <a:spcAft>
                <a:spcPct val="0"/>
              </a:spcAft>
            </a:pPr>
            <a:r>
              <a:rPr lang="uk-UA" sz="1400" dirty="0" smtClean="0">
                <a:latin typeface="Century" pitchFamily="18" charset="0"/>
                <a:ea typeface="Times New Roman" pitchFamily="18" charset="0"/>
                <a:cs typeface="Times New Roman" pitchFamily="18" charset="0"/>
              </a:rPr>
              <a:t>В) на курей</a:t>
            </a:r>
            <a:endParaRPr lang="uk-UA" sz="1400" dirty="0" smtClean="0">
              <a:latin typeface="Century" pitchFamily="18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51512" y="1124744"/>
            <a:ext cx="4392488" cy="5735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1400" b="1" dirty="0" smtClean="0">
                <a:latin typeface="Century" pitchFamily="18" charset="0"/>
              </a:rPr>
              <a:t>7. Як </a:t>
            </a:r>
            <a:r>
              <a:rPr lang="uk-UA" sz="1400" b="1" dirty="0" smtClean="0">
                <a:latin typeface="Century" pitchFamily="18" charset="0"/>
              </a:rPr>
              <a:t>господар провчив Рекса?</a:t>
            </a:r>
            <a:endParaRPr lang="uk-UA" sz="1400" dirty="0" smtClean="0">
              <a:latin typeface="Century" pitchFamily="18" charset="0"/>
            </a:endParaRPr>
          </a:p>
          <a:p>
            <a:pPr fontAlgn="t"/>
            <a:r>
              <a:rPr lang="uk-UA" sz="1400" dirty="0" smtClean="0">
                <a:latin typeface="Century" pitchFamily="18" charset="0"/>
              </a:rPr>
              <a:t>А) побив палицею</a:t>
            </a:r>
          </a:p>
          <a:p>
            <a:pPr fontAlgn="t"/>
            <a:r>
              <a:rPr lang="uk-UA" sz="1400" dirty="0" smtClean="0">
                <a:latin typeface="Century" pitchFamily="18" charset="0"/>
              </a:rPr>
              <a:t>Б) закрив у порожньому курнику</a:t>
            </a:r>
          </a:p>
          <a:p>
            <a:r>
              <a:rPr lang="uk-UA" sz="1400" dirty="0" smtClean="0">
                <a:latin typeface="Century" pitchFamily="18" charset="0"/>
              </a:rPr>
              <a:t>В) прогнав з двору до лісу</a:t>
            </a:r>
          </a:p>
          <a:p>
            <a:pPr lvl="0"/>
            <a:r>
              <a:rPr lang="uk-UA" sz="1400" b="1" dirty="0" smtClean="0">
                <a:latin typeface="Century" pitchFamily="18" charset="0"/>
              </a:rPr>
              <a:t>8. За </a:t>
            </a:r>
            <a:r>
              <a:rPr lang="uk-UA" sz="1400" b="1" dirty="0" smtClean="0">
                <a:latin typeface="Century" pitchFamily="18" charset="0"/>
              </a:rPr>
              <a:t>що помстився Рекс доберману?</a:t>
            </a:r>
            <a:endParaRPr lang="uk-UA" sz="1400" dirty="0" smtClean="0">
              <a:latin typeface="Century" pitchFamily="18" charset="0"/>
            </a:endParaRPr>
          </a:p>
          <a:p>
            <a:r>
              <a:rPr lang="uk-UA" sz="1400" dirty="0" smtClean="0">
                <a:latin typeface="Century" pitchFamily="18" charset="0"/>
              </a:rPr>
              <a:t>А) за образу фокса Чалу</a:t>
            </a:r>
          </a:p>
          <a:p>
            <a:pPr fontAlgn="t"/>
            <a:r>
              <a:rPr lang="uk-UA" sz="1400" dirty="0" smtClean="0">
                <a:latin typeface="Century" pitchFamily="18" charset="0"/>
              </a:rPr>
              <a:t>Б) за постійні завивання</a:t>
            </a:r>
          </a:p>
          <a:p>
            <a:pPr fontAlgn="t"/>
            <a:r>
              <a:rPr lang="uk-UA" sz="1400" dirty="0" smtClean="0">
                <a:latin typeface="Century" pitchFamily="18" charset="0"/>
              </a:rPr>
              <a:t>В) за напад на Крисю</a:t>
            </a:r>
          </a:p>
          <a:p>
            <a:pPr lvl="0"/>
            <a:r>
              <a:rPr lang="uk-UA" sz="1400" b="1" dirty="0" smtClean="0">
                <a:latin typeface="Century" pitchFamily="18" charset="0"/>
              </a:rPr>
              <a:t>9. Навіщо </a:t>
            </a:r>
            <a:r>
              <a:rPr lang="uk-UA" sz="1400" b="1" dirty="0" smtClean="0">
                <a:latin typeface="Century" pitchFamily="18" charset="0"/>
              </a:rPr>
              <a:t>посадили Рекса на ланцюг?</a:t>
            </a:r>
            <a:endParaRPr lang="uk-UA" sz="1400" dirty="0" smtClean="0">
              <a:latin typeface="Century" pitchFamily="18" charset="0"/>
            </a:endParaRPr>
          </a:p>
          <a:p>
            <a:pPr fontAlgn="t"/>
            <a:r>
              <a:rPr lang="uk-UA" sz="1400" dirty="0" smtClean="0">
                <a:latin typeface="Century" pitchFamily="18" charset="0"/>
              </a:rPr>
              <a:t>А) щоб не давив худобу</a:t>
            </a:r>
          </a:p>
          <a:p>
            <a:r>
              <a:rPr lang="uk-UA" sz="1400" dirty="0" smtClean="0">
                <a:latin typeface="Century" pitchFamily="18" charset="0"/>
              </a:rPr>
              <a:t>Б) щоб не нападав на чужих собак</a:t>
            </a:r>
          </a:p>
          <a:p>
            <a:r>
              <a:rPr lang="uk-UA" sz="1400" dirty="0" smtClean="0">
                <a:latin typeface="Century" pitchFamily="18" charset="0"/>
              </a:rPr>
              <a:t>В) щоб не кидався на дітей</a:t>
            </a:r>
          </a:p>
          <a:p>
            <a:pPr lvl="0"/>
            <a:r>
              <a:rPr lang="uk-UA" sz="1400" b="1" dirty="0" smtClean="0">
                <a:latin typeface="Century" pitchFamily="18" charset="0"/>
              </a:rPr>
              <a:t>10. Куди </a:t>
            </a:r>
            <a:r>
              <a:rPr lang="uk-UA" sz="1400" b="1" dirty="0" smtClean="0">
                <a:latin typeface="Century" pitchFamily="18" charset="0"/>
              </a:rPr>
              <a:t>хотіли віддати Рекса?</a:t>
            </a:r>
            <a:endParaRPr lang="uk-UA" sz="1400" dirty="0" smtClean="0">
              <a:latin typeface="Century" pitchFamily="18" charset="0"/>
            </a:endParaRPr>
          </a:p>
          <a:p>
            <a:pPr fontAlgn="t"/>
            <a:r>
              <a:rPr lang="uk-UA" sz="1400" dirty="0" smtClean="0">
                <a:latin typeface="Century" pitchFamily="18" charset="0"/>
              </a:rPr>
              <a:t>А) у зоологічний сад</a:t>
            </a:r>
          </a:p>
          <a:p>
            <a:r>
              <a:rPr lang="uk-UA" sz="1400" dirty="0" smtClean="0">
                <a:latin typeface="Century" pitchFamily="18" charset="0"/>
              </a:rPr>
              <a:t>Б) у господу далекого родича</a:t>
            </a:r>
          </a:p>
          <a:p>
            <a:pPr fontAlgn="t"/>
            <a:r>
              <a:rPr lang="uk-UA" sz="1400" dirty="0" smtClean="0">
                <a:latin typeface="Century" pitchFamily="18" charset="0"/>
              </a:rPr>
              <a:t>В) у зоопарк</a:t>
            </a:r>
          </a:p>
          <a:p>
            <a:pPr lvl="0"/>
            <a:r>
              <a:rPr lang="uk-UA" sz="1400" b="1" dirty="0" smtClean="0">
                <a:latin typeface="Century" pitchFamily="18" charset="0"/>
              </a:rPr>
              <a:t>11. Що </a:t>
            </a:r>
            <a:r>
              <a:rPr lang="uk-UA" sz="1400" b="1" dirty="0" smtClean="0">
                <a:latin typeface="Century" pitchFamily="18" charset="0"/>
              </a:rPr>
              <a:t>зробив Рекс, коли Крися поїхала додому?</a:t>
            </a:r>
            <a:r>
              <a:rPr lang="uk-UA" sz="1400" dirty="0" smtClean="0">
                <a:latin typeface="Century" pitchFamily="18" charset="0"/>
              </a:rPr>
              <a:t> </a:t>
            </a:r>
          </a:p>
          <a:p>
            <a:pPr fontAlgn="t"/>
            <a:r>
              <a:rPr lang="uk-UA" sz="1400" dirty="0" smtClean="0">
                <a:latin typeface="Century" pitchFamily="18" charset="0"/>
              </a:rPr>
              <a:t>А) пішов на пошуки Крисі і не повернувся</a:t>
            </a:r>
          </a:p>
          <a:p>
            <a:pPr fontAlgn="t"/>
            <a:r>
              <a:rPr lang="uk-UA" sz="1400" dirty="0" smtClean="0">
                <a:latin typeface="Century" pitchFamily="18" charset="0"/>
              </a:rPr>
              <a:t>Б) лежав біля хвіртки і чекав Крисю</a:t>
            </a:r>
          </a:p>
          <a:p>
            <a:r>
              <a:rPr lang="uk-UA" sz="1400" dirty="0" smtClean="0">
                <a:latin typeface="Century" pitchFamily="18" charset="0"/>
              </a:rPr>
              <a:t>В) сумно завивав біля хвіртки</a:t>
            </a:r>
          </a:p>
          <a:p>
            <a:pPr lvl="0"/>
            <a:r>
              <a:rPr lang="uk-UA" sz="1400" b="1" dirty="0" smtClean="0">
                <a:latin typeface="Century" pitchFamily="18" charset="0"/>
              </a:rPr>
              <a:t>12. Про </a:t>
            </a:r>
            <a:r>
              <a:rPr lang="uk-UA" sz="1400" b="1" dirty="0" smtClean="0">
                <a:latin typeface="Century" pitchFamily="18" charset="0"/>
              </a:rPr>
              <a:t>кого любив писати оповідання Ян Грабовський?</a:t>
            </a:r>
            <a:endParaRPr lang="uk-UA" sz="1400" dirty="0" smtClean="0">
              <a:latin typeface="Century" pitchFamily="18" charset="0"/>
            </a:endParaRPr>
          </a:p>
          <a:p>
            <a:pPr fontAlgn="t"/>
            <a:r>
              <a:rPr lang="uk-UA" sz="1400" dirty="0" smtClean="0">
                <a:latin typeface="Century" pitchFamily="18" charset="0"/>
              </a:rPr>
              <a:t>А) про подорожі у часі</a:t>
            </a:r>
          </a:p>
          <a:p>
            <a:pPr fontAlgn="t"/>
            <a:r>
              <a:rPr lang="uk-UA" sz="1400" dirty="0" smtClean="0">
                <a:latin typeface="Century" pitchFamily="18" charset="0"/>
              </a:rPr>
              <a:t>Б) про тварин</a:t>
            </a:r>
          </a:p>
          <a:p>
            <a:pPr fontAlgn="t"/>
            <a:r>
              <a:rPr lang="uk-UA" sz="1400" dirty="0" smtClean="0">
                <a:latin typeface="Century" pitchFamily="18" charset="0"/>
              </a:rPr>
              <a:t>В) про дітей</a:t>
            </a:r>
          </a:p>
          <a:p>
            <a:pPr marL="342900" lvl="0" indent="-342900" fontAlgn="base">
              <a:spcBef>
                <a:spcPct val="0"/>
              </a:spcBef>
              <a:spcAft>
                <a:spcPct val="0"/>
              </a:spcAft>
            </a:pPr>
            <a:endParaRPr lang="uk-UA" sz="1400" dirty="0" smtClean="0">
              <a:latin typeface="Century" pitchFamily="18" charset="0"/>
              <a:cs typeface="Arial" pitchFamily="34" charset="0"/>
            </a:endParaRPr>
          </a:p>
        </p:txBody>
      </p:sp>
      <p:pic>
        <p:nvPicPr>
          <p:cNvPr id="9" name="Рисунок 8" descr="книга на прозрачном фоне • Скачать книга в 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5877272"/>
            <a:ext cx="1656184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C:\Users\HOME\Desktop\1653676756_1-celes-club-p-fon-dlya-prezentatsii-nezhnii-delovoi-kr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00809"/>
            <a:ext cx="8229600" cy="720080"/>
          </a:xfrm>
        </p:spPr>
        <p:txBody>
          <a:bodyPr/>
          <a:lstStyle/>
          <a:p>
            <a:pPr algn="ctr">
              <a:buNone/>
            </a:pPr>
            <a:r>
              <a:rPr lang="uk-UA" b="1" dirty="0" smtClean="0">
                <a:latin typeface="Century" pitchFamily="18" charset="0"/>
              </a:rPr>
              <a:t>Як би ви продовжили це оповідання?</a:t>
            </a:r>
            <a:endParaRPr lang="uk-UA" b="1" dirty="0">
              <a:latin typeface="Century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691680" y="260648"/>
            <a:ext cx="6043626" cy="1143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Century" pitchFamily="18" charset="0"/>
              </a:rPr>
              <a:t>Пофантазуйте</a:t>
            </a:r>
            <a:endParaRPr lang="uk-UA" dirty="0"/>
          </a:p>
        </p:txBody>
      </p:sp>
      <p:sp>
        <p:nvSpPr>
          <p:cNvPr id="30722" name="AutoShape 2" descr="Лесной волк Зображення, стокові фотографії та картинки Лесной вол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708920"/>
            <a:ext cx="5705500" cy="31903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heel spokes="8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C:\Users\HOME\Desktop\1653676756_1-celes-club-p-fon-dlya-prezentatsii-nezhnii-delovoi-kra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915816" y="404664"/>
            <a:ext cx="381642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Молодці!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51720" y="5013176"/>
            <a:ext cx="5546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 за роботу!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2772" name="AutoShape 4" descr="смайлик без фона класс без фона для презентации: 1 тыс изображений найдено  в Яндекс Картинк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2774" name="AutoShape 6" descr="смайлик показывает класс с виселицей: 1 тыс изображений найдено в Яндекс  Картинк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2780" name="Picture 12" descr="Смайлик прозрачный фон | PNG Pla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556792"/>
            <a:ext cx="4156720" cy="34909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740</Words>
  <Application>Microsoft Office PowerPoint</Application>
  <PresentationFormat>Экран (4:3)</PresentationFormat>
  <Paragraphs>110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Ян ГРАБОВСЬКИЙ</vt:lpstr>
      <vt:lpstr>Ян Антоні Грабовський</vt:lpstr>
      <vt:lpstr>Ян Антоні Грабовський</vt:lpstr>
      <vt:lpstr>Відгадайте</vt:lpstr>
      <vt:lpstr>Цікаво знати!</vt:lpstr>
      <vt:lpstr>Слайд 6</vt:lpstr>
      <vt:lpstr>Слайд 7</vt:lpstr>
      <vt:lpstr>Слайд 8</vt:lpstr>
      <vt:lpstr>Словникова робота</vt:lpstr>
      <vt:lpstr>Доберіть синоніми</vt:lpstr>
      <vt:lpstr>Дорога до людей</vt:lpstr>
      <vt:lpstr>РЕКС – хижа тварина</vt:lpstr>
      <vt:lpstr>Життя РЕКСА у людей</vt:lpstr>
      <vt:lpstr>Покарання  від господаря</vt:lpstr>
      <vt:lpstr>Опишіть РЕКСА</vt:lpstr>
      <vt:lpstr>Любов людей до вовка</vt:lpstr>
      <vt:lpstr>Доберіть прислів’я</vt:lpstr>
      <vt:lpstr>Слайд 18</vt:lpstr>
      <vt:lpstr>Пофантазуйте</vt:lpstr>
      <vt:lpstr>Слайд 20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Ян ГРАБОВСЬКИЙ</dc:title>
  <dc:creator>HOME</dc:creator>
  <cp:lastModifiedBy>HOME</cp:lastModifiedBy>
  <cp:revision>39</cp:revision>
  <dcterms:created xsi:type="dcterms:W3CDTF">2023-04-20T06:25:26Z</dcterms:created>
  <dcterms:modified xsi:type="dcterms:W3CDTF">2023-04-20T16:03:00Z</dcterms:modified>
</cp:coreProperties>
</file>