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3" r:id="rId7"/>
    <p:sldId id="275" r:id="rId8"/>
    <p:sldId id="266" r:id="rId9"/>
    <p:sldId id="264" r:id="rId10"/>
    <p:sldId id="265" r:id="rId11"/>
    <p:sldId id="267" r:id="rId12"/>
    <p:sldId id="272" r:id="rId13"/>
    <p:sldId id="276" r:id="rId14"/>
    <p:sldId id="273" r:id="rId15"/>
    <p:sldId id="268" r:id="rId16"/>
    <p:sldId id="269" r:id="rId17"/>
    <p:sldId id="271" r:id="rId18"/>
    <p:sldId id="277" r:id="rId19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19F3B"/>
    <a:srgbClr val="43682A"/>
    <a:srgbClr val="0033CC"/>
    <a:srgbClr val="0000FF"/>
    <a:srgbClr val="3F914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1803C4-176C-4182-A285-205FBA730F69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E6E133B6-B16B-4B74-962B-2BA2D25BDFC9}">
      <dgm:prSet phldrT="[Текст]" custT="1"/>
      <dgm:spPr/>
      <dgm:t>
        <a:bodyPr/>
        <a:lstStyle/>
        <a:p>
          <a:r>
            <a:rPr lang="uk-UA" sz="2200" b="1" i="0" noProof="0" dirty="0" smtClean="0">
              <a:solidFill>
                <a:schemeClr val="bg1"/>
              </a:solidFill>
            </a:rPr>
            <a:t>До доброї криниці стежка утоптана</a:t>
          </a:r>
          <a:endParaRPr lang="uk-UA" sz="2200" b="1" noProof="0" dirty="0">
            <a:solidFill>
              <a:schemeClr val="bg1"/>
            </a:solidFill>
          </a:endParaRPr>
        </a:p>
      </dgm:t>
    </dgm:pt>
    <dgm:pt modelId="{E4EDBC0C-241D-4644-8FED-E7D80D9EAAF2}" type="parTrans" cxnId="{167FE253-F612-4F56-A70D-FFE2D79F298E}">
      <dgm:prSet/>
      <dgm:spPr/>
      <dgm:t>
        <a:bodyPr/>
        <a:lstStyle/>
        <a:p>
          <a:endParaRPr lang="uk-UA"/>
        </a:p>
      </dgm:t>
    </dgm:pt>
    <dgm:pt modelId="{5B7A58D4-3562-49AC-9A86-3BE0868904F0}" type="sibTrans" cxnId="{167FE253-F612-4F56-A70D-FFE2D79F298E}">
      <dgm:prSet/>
      <dgm:spPr/>
      <dgm:t>
        <a:bodyPr/>
        <a:lstStyle/>
        <a:p>
          <a:endParaRPr lang="uk-UA"/>
        </a:p>
      </dgm:t>
    </dgm:pt>
    <dgm:pt modelId="{C5D98632-BE06-4BCB-83FC-DBC48CC7D7CE}">
      <dgm:prSet phldrT="[Текст]" custT="1"/>
      <dgm:spPr/>
      <dgm:t>
        <a:bodyPr/>
        <a:lstStyle/>
        <a:p>
          <a:r>
            <a:rPr lang="uk-UA" sz="2200" b="1" i="0" dirty="0" smtClean="0"/>
            <a:t>Доброму гостю господар радий</a:t>
          </a:r>
          <a:endParaRPr lang="uk-UA" sz="2200" b="1" dirty="0"/>
        </a:p>
      </dgm:t>
    </dgm:pt>
    <dgm:pt modelId="{AAC8D994-F2A0-4E2C-BCCE-76F96790216C}" type="parTrans" cxnId="{10ACD33C-3FE2-4F0A-91B4-BA5764F51726}">
      <dgm:prSet/>
      <dgm:spPr/>
      <dgm:t>
        <a:bodyPr/>
        <a:lstStyle/>
        <a:p>
          <a:endParaRPr lang="uk-UA"/>
        </a:p>
      </dgm:t>
    </dgm:pt>
    <dgm:pt modelId="{10F4FFC4-6510-4EB2-B5B0-F42996172C9F}" type="sibTrans" cxnId="{10ACD33C-3FE2-4F0A-91B4-BA5764F51726}">
      <dgm:prSet/>
      <dgm:spPr/>
      <dgm:t>
        <a:bodyPr/>
        <a:lstStyle/>
        <a:p>
          <a:endParaRPr lang="uk-UA"/>
        </a:p>
      </dgm:t>
    </dgm:pt>
    <dgm:pt modelId="{F71F6E3E-949D-407B-8AE5-780428592A30}">
      <dgm:prSet phldrT="[Текст]" custT="1"/>
      <dgm:spPr/>
      <dgm:t>
        <a:bodyPr/>
        <a:lstStyle/>
        <a:p>
          <a:r>
            <a:rPr lang="uk-UA" sz="2200" b="1" i="0" dirty="0" smtClean="0"/>
            <a:t>Добре братство краще багатства</a:t>
          </a:r>
          <a:endParaRPr lang="uk-UA" sz="2200" b="1" dirty="0"/>
        </a:p>
      </dgm:t>
    </dgm:pt>
    <dgm:pt modelId="{B1F6DD1B-9DFA-4950-A35D-DAF217F15EB8}" type="parTrans" cxnId="{EECCA099-66F3-435E-A57B-2E36F58254C8}">
      <dgm:prSet/>
      <dgm:spPr/>
      <dgm:t>
        <a:bodyPr/>
        <a:lstStyle/>
        <a:p>
          <a:endParaRPr lang="uk-UA"/>
        </a:p>
      </dgm:t>
    </dgm:pt>
    <dgm:pt modelId="{CB207428-93E5-49A9-8B3E-0EBB3EB8E122}" type="sibTrans" cxnId="{EECCA099-66F3-435E-A57B-2E36F58254C8}">
      <dgm:prSet/>
      <dgm:spPr/>
      <dgm:t>
        <a:bodyPr/>
        <a:lstStyle/>
        <a:p>
          <a:endParaRPr lang="uk-UA"/>
        </a:p>
      </dgm:t>
    </dgm:pt>
    <dgm:pt modelId="{03F540B4-FEA8-41A6-A4C7-B6CA77A0E612}" type="pres">
      <dgm:prSet presAssocID="{BC1803C4-176C-4182-A285-205FBA730F6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348DE6C0-BF1E-4931-8EDF-30E012934ED1}" type="pres">
      <dgm:prSet presAssocID="{E6E133B6-B16B-4B74-962B-2BA2D25BDFC9}" presName="parentLin" presStyleCnt="0"/>
      <dgm:spPr/>
    </dgm:pt>
    <dgm:pt modelId="{B0265EDE-ED05-4009-8015-EED23BC0C570}" type="pres">
      <dgm:prSet presAssocID="{E6E133B6-B16B-4B74-962B-2BA2D25BDFC9}" presName="parentLeftMargin" presStyleLbl="node1" presStyleIdx="0" presStyleCnt="3"/>
      <dgm:spPr/>
      <dgm:t>
        <a:bodyPr/>
        <a:lstStyle/>
        <a:p>
          <a:endParaRPr lang="uk-UA"/>
        </a:p>
      </dgm:t>
    </dgm:pt>
    <dgm:pt modelId="{ECD54B1C-F20D-4C51-8BC6-DD90440AC4E8}" type="pres">
      <dgm:prSet presAssocID="{E6E133B6-B16B-4B74-962B-2BA2D25BDFC9}" presName="parentText" presStyleLbl="node1" presStyleIdx="0" presStyleCnt="3" custScaleX="110924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017AA0C-780B-4644-BFFA-30D6DFE5F836}" type="pres">
      <dgm:prSet presAssocID="{E6E133B6-B16B-4B74-962B-2BA2D25BDFC9}" presName="negativeSpace" presStyleCnt="0"/>
      <dgm:spPr/>
    </dgm:pt>
    <dgm:pt modelId="{69229CA5-224E-449E-9121-F7CB7E4F59F9}" type="pres">
      <dgm:prSet presAssocID="{E6E133B6-B16B-4B74-962B-2BA2D25BDFC9}" presName="childText" presStyleLbl="conFgAcc1" presStyleIdx="0" presStyleCnt="3">
        <dgm:presLayoutVars>
          <dgm:bulletEnabled val="1"/>
        </dgm:presLayoutVars>
      </dgm:prSet>
      <dgm:spPr/>
    </dgm:pt>
    <dgm:pt modelId="{E1D01BA7-2E97-4D56-83DA-0FE21CBB59CC}" type="pres">
      <dgm:prSet presAssocID="{5B7A58D4-3562-49AC-9A86-3BE0868904F0}" presName="spaceBetweenRectangles" presStyleCnt="0"/>
      <dgm:spPr/>
    </dgm:pt>
    <dgm:pt modelId="{BDB620CF-DB9C-4F4E-BCC2-A3DDD19C3429}" type="pres">
      <dgm:prSet presAssocID="{C5D98632-BE06-4BCB-83FC-DBC48CC7D7CE}" presName="parentLin" presStyleCnt="0"/>
      <dgm:spPr/>
    </dgm:pt>
    <dgm:pt modelId="{2105C207-A8DE-42A9-99CB-130F359B6160}" type="pres">
      <dgm:prSet presAssocID="{C5D98632-BE06-4BCB-83FC-DBC48CC7D7CE}" presName="parentLeftMargin" presStyleLbl="node1" presStyleIdx="0" presStyleCnt="3"/>
      <dgm:spPr/>
      <dgm:t>
        <a:bodyPr/>
        <a:lstStyle/>
        <a:p>
          <a:endParaRPr lang="uk-UA"/>
        </a:p>
      </dgm:t>
    </dgm:pt>
    <dgm:pt modelId="{A981149D-FF3E-402E-9E75-0413922CF8AE}" type="pres">
      <dgm:prSet presAssocID="{C5D98632-BE06-4BCB-83FC-DBC48CC7D7CE}" presName="parentText" presStyleLbl="node1" presStyleIdx="1" presStyleCnt="3" custScaleX="110084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F7AD82A-655B-43B2-89E0-BED9307DF494}" type="pres">
      <dgm:prSet presAssocID="{C5D98632-BE06-4BCB-83FC-DBC48CC7D7CE}" presName="negativeSpace" presStyleCnt="0"/>
      <dgm:spPr/>
    </dgm:pt>
    <dgm:pt modelId="{A5B3EC53-7CFA-4E24-A543-04D20A1C0758}" type="pres">
      <dgm:prSet presAssocID="{C5D98632-BE06-4BCB-83FC-DBC48CC7D7CE}" presName="childText" presStyleLbl="conFgAcc1" presStyleIdx="1" presStyleCnt="3">
        <dgm:presLayoutVars>
          <dgm:bulletEnabled val="1"/>
        </dgm:presLayoutVars>
      </dgm:prSet>
      <dgm:spPr/>
    </dgm:pt>
    <dgm:pt modelId="{FB56BE43-E501-4C9D-92C1-5E18C3CB9CBB}" type="pres">
      <dgm:prSet presAssocID="{10F4FFC4-6510-4EB2-B5B0-F42996172C9F}" presName="spaceBetweenRectangles" presStyleCnt="0"/>
      <dgm:spPr/>
    </dgm:pt>
    <dgm:pt modelId="{5AD423AF-FE3B-448C-83CF-D4C4792B766F}" type="pres">
      <dgm:prSet presAssocID="{F71F6E3E-949D-407B-8AE5-780428592A30}" presName="parentLin" presStyleCnt="0"/>
      <dgm:spPr/>
    </dgm:pt>
    <dgm:pt modelId="{BC3B0A4B-A8A5-404A-B78F-454DAA538166}" type="pres">
      <dgm:prSet presAssocID="{F71F6E3E-949D-407B-8AE5-780428592A30}" presName="parentLeftMargin" presStyleLbl="node1" presStyleIdx="1" presStyleCnt="3"/>
      <dgm:spPr/>
      <dgm:t>
        <a:bodyPr/>
        <a:lstStyle/>
        <a:p>
          <a:endParaRPr lang="uk-UA"/>
        </a:p>
      </dgm:t>
    </dgm:pt>
    <dgm:pt modelId="{4199E919-019E-4094-92AE-EBA15C9A2421}" type="pres">
      <dgm:prSet presAssocID="{F71F6E3E-949D-407B-8AE5-780428592A30}" presName="parentText" presStyleLbl="node1" presStyleIdx="2" presStyleCnt="3" custScaleX="107564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9833CE1-8F77-4E3C-BB4E-FD9C61BAE42C}" type="pres">
      <dgm:prSet presAssocID="{F71F6E3E-949D-407B-8AE5-780428592A30}" presName="negativeSpace" presStyleCnt="0"/>
      <dgm:spPr/>
    </dgm:pt>
    <dgm:pt modelId="{BE3D10B0-49EA-450B-9B57-88642E7F59A6}" type="pres">
      <dgm:prSet presAssocID="{F71F6E3E-949D-407B-8AE5-780428592A30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8CEBDE9E-783A-46AC-873E-C0FA59B15B6A}" type="presOf" srcId="{C5D98632-BE06-4BCB-83FC-DBC48CC7D7CE}" destId="{2105C207-A8DE-42A9-99CB-130F359B6160}" srcOrd="0" destOrd="0" presId="urn:microsoft.com/office/officeart/2005/8/layout/list1"/>
    <dgm:cxn modelId="{B6A0999F-94E7-41E7-ABC9-4BC47F6CDA5D}" type="presOf" srcId="{E6E133B6-B16B-4B74-962B-2BA2D25BDFC9}" destId="{ECD54B1C-F20D-4C51-8BC6-DD90440AC4E8}" srcOrd="1" destOrd="0" presId="urn:microsoft.com/office/officeart/2005/8/layout/list1"/>
    <dgm:cxn modelId="{10ACD33C-3FE2-4F0A-91B4-BA5764F51726}" srcId="{BC1803C4-176C-4182-A285-205FBA730F69}" destId="{C5D98632-BE06-4BCB-83FC-DBC48CC7D7CE}" srcOrd="1" destOrd="0" parTransId="{AAC8D994-F2A0-4E2C-BCCE-76F96790216C}" sibTransId="{10F4FFC4-6510-4EB2-B5B0-F42996172C9F}"/>
    <dgm:cxn modelId="{0139F04F-1A4A-411D-86DD-8D049F97D855}" type="presOf" srcId="{F71F6E3E-949D-407B-8AE5-780428592A30}" destId="{4199E919-019E-4094-92AE-EBA15C9A2421}" srcOrd="1" destOrd="0" presId="urn:microsoft.com/office/officeart/2005/8/layout/list1"/>
    <dgm:cxn modelId="{DB25020A-95A0-4A83-8AB5-F3673BACCB6C}" type="presOf" srcId="{E6E133B6-B16B-4B74-962B-2BA2D25BDFC9}" destId="{B0265EDE-ED05-4009-8015-EED23BC0C570}" srcOrd="0" destOrd="0" presId="urn:microsoft.com/office/officeart/2005/8/layout/list1"/>
    <dgm:cxn modelId="{60E0967E-C1AE-4BEB-8BDE-36280CFA5176}" type="presOf" srcId="{BC1803C4-176C-4182-A285-205FBA730F69}" destId="{03F540B4-FEA8-41A6-A4C7-B6CA77A0E612}" srcOrd="0" destOrd="0" presId="urn:microsoft.com/office/officeart/2005/8/layout/list1"/>
    <dgm:cxn modelId="{167FE253-F612-4F56-A70D-FFE2D79F298E}" srcId="{BC1803C4-176C-4182-A285-205FBA730F69}" destId="{E6E133B6-B16B-4B74-962B-2BA2D25BDFC9}" srcOrd="0" destOrd="0" parTransId="{E4EDBC0C-241D-4644-8FED-E7D80D9EAAF2}" sibTransId="{5B7A58D4-3562-49AC-9A86-3BE0868904F0}"/>
    <dgm:cxn modelId="{398B955B-6279-43E8-924F-1715EFC64C0C}" type="presOf" srcId="{C5D98632-BE06-4BCB-83FC-DBC48CC7D7CE}" destId="{A981149D-FF3E-402E-9E75-0413922CF8AE}" srcOrd="1" destOrd="0" presId="urn:microsoft.com/office/officeart/2005/8/layout/list1"/>
    <dgm:cxn modelId="{EECCA099-66F3-435E-A57B-2E36F58254C8}" srcId="{BC1803C4-176C-4182-A285-205FBA730F69}" destId="{F71F6E3E-949D-407B-8AE5-780428592A30}" srcOrd="2" destOrd="0" parTransId="{B1F6DD1B-9DFA-4950-A35D-DAF217F15EB8}" sibTransId="{CB207428-93E5-49A9-8B3E-0EBB3EB8E122}"/>
    <dgm:cxn modelId="{AF8B7682-A3F4-41BE-81B9-6C7036227EE3}" type="presOf" srcId="{F71F6E3E-949D-407B-8AE5-780428592A30}" destId="{BC3B0A4B-A8A5-404A-B78F-454DAA538166}" srcOrd="0" destOrd="0" presId="urn:microsoft.com/office/officeart/2005/8/layout/list1"/>
    <dgm:cxn modelId="{C784D8EE-D16A-4F04-893A-C00E850CFD48}" type="presParOf" srcId="{03F540B4-FEA8-41A6-A4C7-B6CA77A0E612}" destId="{348DE6C0-BF1E-4931-8EDF-30E012934ED1}" srcOrd="0" destOrd="0" presId="urn:microsoft.com/office/officeart/2005/8/layout/list1"/>
    <dgm:cxn modelId="{F4CD9CEF-463C-4BCC-A2F8-635485C1870A}" type="presParOf" srcId="{348DE6C0-BF1E-4931-8EDF-30E012934ED1}" destId="{B0265EDE-ED05-4009-8015-EED23BC0C570}" srcOrd="0" destOrd="0" presId="urn:microsoft.com/office/officeart/2005/8/layout/list1"/>
    <dgm:cxn modelId="{3B118A88-C2E1-4359-A746-2DA97815F05D}" type="presParOf" srcId="{348DE6C0-BF1E-4931-8EDF-30E012934ED1}" destId="{ECD54B1C-F20D-4C51-8BC6-DD90440AC4E8}" srcOrd="1" destOrd="0" presId="urn:microsoft.com/office/officeart/2005/8/layout/list1"/>
    <dgm:cxn modelId="{7B8FA24B-2926-4081-918F-7C43AEF288E1}" type="presParOf" srcId="{03F540B4-FEA8-41A6-A4C7-B6CA77A0E612}" destId="{D017AA0C-780B-4644-BFFA-30D6DFE5F836}" srcOrd="1" destOrd="0" presId="urn:microsoft.com/office/officeart/2005/8/layout/list1"/>
    <dgm:cxn modelId="{E296CA98-1C43-48C6-87BE-953A95C284A6}" type="presParOf" srcId="{03F540B4-FEA8-41A6-A4C7-B6CA77A0E612}" destId="{69229CA5-224E-449E-9121-F7CB7E4F59F9}" srcOrd="2" destOrd="0" presId="urn:microsoft.com/office/officeart/2005/8/layout/list1"/>
    <dgm:cxn modelId="{A5A202B5-1755-4560-8AC2-EBF48257835E}" type="presParOf" srcId="{03F540B4-FEA8-41A6-A4C7-B6CA77A0E612}" destId="{E1D01BA7-2E97-4D56-83DA-0FE21CBB59CC}" srcOrd="3" destOrd="0" presId="urn:microsoft.com/office/officeart/2005/8/layout/list1"/>
    <dgm:cxn modelId="{86360CBA-D676-472B-A0B6-09F17059D648}" type="presParOf" srcId="{03F540B4-FEA8-41A6-A4C7-B6CA77A0E612}" destId="{BDB620CF-DB9C-4F4E-BCC2-A3DDD19C3429}" srcOrd="4" destOrd="0" presId="urn:microsoft.com/office/officeart/2005/8/layout/list1"/>
    <dgm:cxn modelId="{A6287AEB-DDE6-4BE8-91B6-07EE9DCE9767}" type="presParOf" srcId="{BDB620CF-DB9C-4F4E-BCC2-A3DDD19C3429}" destId="{2105C207-A8DE-42A9-99CB-130F359B6160}" srcOrd="0" destOrd="0" presId="urn:microsoft.com/office/officeart/2005/8/layout/list1"/>
    <dgm:cxn modelId="{62EDE942-0CA7-4E6B-B8B6-D868F7D0B8F8}" type="presParOf" srcId="{BDB620CF-DB9C-4F4E-BCC2-A3DDD19C3429}" destId="{A981149D-FF3E-402E-9E75-0413922CF8AE}" srcOrd="1" destOrd="0" presId="urn:microsoft.com/office/officeart/2005/8/layout/list1"/>
    <dgm:cxn modelId="{CAB757FF-1404-489B-AF2C-A2544FFC646B}" type="presParOf" srcId="{03F540B4-FEA8-41A6-A4C7-B6CA77A0E612}" destId="{4F7AD82A-655B-43B2-89E0-BED9307DF494}" srcOrd="5" destOrd="0" presId="urn:microsoft.com/office/officeart/2005/8/layout/list1"/>
    <dgm:cxn modelId="{E57F3026-6CA2-441B-8692-A553D5F022B5}" type="presParOf" srcId="{03F540B4-FEA8-41A6-A4C7-B6CA77A0E612}" destId="{A5B3EC53-7CFA-4E24-A543-04D20A1C0758}" srcOrd="6" destOrd="0" presId="urn:microsoft.com/office/officeart/2005/8/layout/list1"/>
    <dgm:cxn modelId="{FF44D174-0F42-4E13-8FF1-98C7F3FAE17D}" type="presParOf" srcId="{03F540B4-FEA8-41A6-A4C7-B6CA77A0E612}" destId="{FB56BE43-E501-4C9D-92C1-5E18C3CB9CBB}" srcOrd="7" destOrd="0" presId="urn:microsoft.com/office/officeart/2005/8/layout/list1"/>
    <dgm:cxn modelId="{A699E8E6-2315-4CCB-8A4B-BBB401D57888}" type="presParOf" srcId="{03F540B4-FEA8-41A6-A4C7-B6CA77A0E612}" destId="{5AD423AF-FE3B-448C-83CF-D4C4792B766F}" srcOrd="8" destOrd="0" presId="urn:microsoft.com/office/officeart/2005/8/layout/list1"/>
    <dgm:cxn modelId="{866C029F-2ECE-4D6F-B6F1-F00AA946C837}" type="presParOf" srcId="{5AD423AF-FE3B-448C-83CF-D4C4792B766F}" destId="{BC3B0A4B-A8A5-404A-B78F-454DAA538166}" srcOrd="0" destOrd="0" presId="urn:microsoft.com/office/officeart/2005/8/layout/list1"/>
    <dgm:cxn modelId="{708849AE-84EF-43B2-8141-C9DDF79108CB}" type="presParOf" srcId="{5AD423AF-FE3B-448C-83CF-D4C4792B766F}" destId="{4199E919-019E-4094-92AE-EBA15C9A2421}" srcOrd="1" destOrd="0" presId="urn:microsoft.com/office/officeart/2005/8/layout/list1"/>
    <dgm:cxn modelId="{030E4E61-663C-42F9-8989-1C9964F091E6}" type="presParOf" srcId="{03F540B4-FEA8-41A6-A4C7-B6CA77A0E612}" destId="{E9833CE1-8F77-4E3C-BB4E-FD9C61BAE42C}" srcOrd="9" destOrd="0" presId="urn:microsoft.com/office/officeart/2005/8/layout/list1"/>
    <dgm:cxn modelId="{701C7F3F-90E3-46F8-886A-EA96400EE35E}" type="presParOf" srcId="{03F540B4-FEA8-41A6-A4C7-B6CA77A0E612}" destId="{BE3D10B0-49EA-450B-9B57-88642E7F59A6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9229CA5-224E-449E-9121-F7CB7E4F59F9}">
      <dsp:nvSpPr>
        <dsp:cNvPr id="0" name=""/>
        <dsp:cNvSpPr/>
      </dsp:nvSpPr>
      <dsp:spPr>
        <a:xfrm>
          <a:off x="0" y="563961"/>
          <a:ext cx="6120680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D54B1C-F20D-4C51-8BC6-DD90440AC4E8}">
      <dsp:nvSpPr>
        <dsp:cNvPr id="0" name=""/>
        <dsp:cNvSpPr/>
      </dsp:nvSpPr>
      <dsp:spPr>
        <a:xfrm>
          <a:off x="306034" y="62120"/>
          <a:ext cx="4752512" cy="1003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943" tIns="0" rIns="161943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b="1" i="0" kern="1200" noProof="0" dirty="0" smtClean="0">
              <a:solidFill>
                <a:schemeClr val="bg1"/>
              </a:solidFill>
            </a:rPr>
            <a:t>До доброї криниці стежка утоптана</a:t>
          </a:r>
          <a:endParaRPr lang="uk-UA" sz="2200" b="1" kern="1200" noProof="0" dirty="0">
            <a:solidFill>
              <a:schemeClr val="bg1"/>
            </a:solidFill>
          </a:endParaRPr>
        </a:p>
      </dsp:txBody>
      <dsp:txXfrm>
        <a:off x="306034" y="62120"/>
        <a:ext cx="4752512" cy="1003680"/>
      </dsp:txXfrm>
    </dsp:sp>
    <dsp:sp modelId="{A5B3EC53-7CFA-4E24-A543-04D20A1C0758}">
      <dsp:nvSpPr>
        <dsp:cNvPr id="0" name=""/>
        <dsp:cNvSpPr/>
      </dsp:nvSpPr>
      <dsp:spPr>
        <a:xfrm>
          <a:off x="0" y="2106201"/>
          <a:ext cx="6120680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81149D-FF3E-402E-9E75-0413922CF8AE}">
      <dsp:nvSpPr>
        <dsp:cNvPr id="0" name=""/>
        <dsp:cNvSpPr/>
      </dsp:nvSpPr>
      <dsp:spPr>
        <a:xfrm>
          <a:off x="306034" y="1604361"/>
          <a:ext cx="4716522" cy="1003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943" tIns="0" rIns="161943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b="1" i="0" kern="1200" dirty="0" smtClean="0"/>
            <a:t>Доброму гостю господар радий</a:t>
          </a:r>
          <a:endParaRPr lang="uk-UA" sz="2200" b="1" kern="1200" dirty="0"/>
        </a:p>
      </dsp:txBody>
      <dsp:txXfrm>
        <a:off x="306034" y="1604361"/>
        <a:ext cx="4716522" cy="1003680"/>
      </dsp:txXfrm>
    </dsp:sp>
    <dsp:sp modelId="{BE3D10B0-49EA-450B-9B57-88642E7F59A6}">
      <dsp:nvSpPr>
        <dsp:cNvPr id="0" name=""/>
        <dsp:cNvSpPr/>
      </dsp:nvSpPr>
      <dsp:spPr>
        <a:xfrm>
          <a:off x="0" y="3648441"/>
          <a:ext cx="6120680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99E919-019E-4094-92AE-EBA15C9A2421}">
      <dsp:nvSpPr>
        <dsp:cNvPr id="0" name=""/>
        <dsp:cNvSpPr/>
      </dsp:nvSpPr>
      <dsp:spPr>
        <a:xfrm>
          <a:off x="306034" y="3146600"/>
          <a:ext cx="4608553" cy="1003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943" tIns="0" rIns="161943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b="1" i="0" kern="1200" dirty="0" smtClean="0"/>
            <a:t>Добре братство краще багатства</a:t>
          </a:r>
          <a:endParaRPr lang="uk-UA" sz="2200" b="1" kern="1200" dirty="0"/>
        </a:p>
      </dsp:txBody>
      <dsp:txXfrm>
        <a:off x="306034" y="3146600"/>
        <a:ext cx="4608553" cy="10036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E63C8-2A5B-4016-A3FC-1E0CED083377}" type="datetimeFigureOut">
              <a:rPr lang="uk-UA" smtClean="0"/>
              <a:pPr/>
              <a:t>18.12.2022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D34B6-F930-4401-BD4A-20CCB44612C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943914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E63C8-2A5B-4016-A3FC-1E0CED083377}" type="datetimeFigureOut">
              <a:rPr lang="uk-UA" smtClean="0"/>
              <a:pPr/>
              <a:t>18.12.2022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D34B6-F930-4401-BD4A-20CCB44612C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455464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E63C8-2A5B-4016-A3FC-1E0CED083377}" type="datetimeFigureOut">
              <a:rPr lang="uk-UA" smtClean="0"/>
              <a:pPr/>
              <a:t>18.12.2022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D34B6-F930-4401-BD4A-20CCB44612C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852076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E63C8-2A5B-4016-A3FC-1E0CED083377}" type="datetimeFigureOut">
              <a:rPr lang="uk-UA" smtClean="0"/>
              <a:pPr/>
              <a:t>18.12.2022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D34B6-F930-4401-BD4A-20CCB44612C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65074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E63C8-2A5B-4016-A3FC-1E0CED083377}" type="datetimeFigureOut">
              <a:rPr lang="uk-UA" smtClean="0"/>
              <a:pPr/>
              <a:t>18.12.2022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D34B6-F930-4401-BD4A-20CCB44612C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171097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E63C8-2A5B-4016-A3FC-1E0CED083377}" type="datetimeFigureOut">
              <a:rPr lang="uk-UA" smtClean="0"/>
              <a:pPr/>
              <a:t>18.12.2022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D34B6-F930-4401-BD4A-20CCB44612C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391073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E63C8-2A5B-4016-A3FC-1E0CED083377}" type="datetimeFigureOut">
              <a:rPr lang="uk-UA" smtClean="0"/>
              <a:pPr/>
              <a:t>18.12.2022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D34B6-F930-4401-BD4A-20CCB44612C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246137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E63C8-2A5B-4016-A3FC-1E0CED083377}" type="datetimeFigureOut">
              <a:rPr lang="uk-UA" smtClean="0"/>
              <a:pPr/>
              <a:t>18.12.2022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D34B6-F930-4401-BD4A-20CCB44612C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748878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E63C8-2A5B-4016-A3FC-1E0CED083377}" type="datetimeFigureOut">
              <a:rPr lang="uk-UA" smtClean="0"/>
              <a:pPr/>
              <a:t>18.12.2022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D34B6-F930-4401-BD4A-20CCB44612C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167276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E63C8-2A5B-4016-A3FC-1E0CED083377}" type="datetimeFigureOut">
              <a:rPr lang="uk-UA" smtClean="0"/>
              <a:pPr/>
              <a:t>18.12.2022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D34B6-F930-4401-BD4A-20CCB44612C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41494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E63C8-2A5B-4016-A3FC-1E0CED083377}" type="datetimeFigureOut">
              <a:rPr lang="uk-UA" smtClean="0"/>
              <a:pPr/>
              <a:t>18.12.2022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D34B6-F930-4401-BD4A-20CCB44612C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788002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CE63C8-2A5B-4016-A3FC-1E0CED083377}" type="datetimeFigureOut">
              <a:rPr lang="uk-UA" smtClean="0"/>
              <a:pPr/>
              <a:t>18.12.2022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3D34B6-F930-4401-BD4A-20CCB44612C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857459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11.png"/><Relationship Id="rId7" Type="http://schemas.openxmlformats.org/officeDocument/2006/relationships/image" Target="../media/image8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11" Type="http://schemas.openxmlformats.org/officeDocument/2006/relationships/image" Target="../media/image17.jpeg"/><Relationship Id="rId5" Type="http://schemas.openxmlformats.org/officeDocument/2006/relationships/image" Target="../media/image13.jpeg"/><Relationship Id="rId10" Type="http://schemas.openxmlformats.org/officeDocument/2006/relationships/image" Target="../media/image16.jpeg"/><Relationship Id="rId4" Type="http://schemas.openxmlformats.org/officeDocument/2006/relationships/image" Target="../media/image12.jpeg"/><Relationship Id="rId9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48681"/>
            <a:ext cx="7772400" cy="2232248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tx2"/>
                  </a:solidFill>
                </a:ln>
                <a:solidFill>
                  <a:srgbClr val="3F9149"/>
                </a:solidFill>
                <a:latin typeface="Arial Black" pitchFamily="34" charset="0"/>
              </a:rPr>
              <a:t>Ангел КАРАЛІЙЧЕВ</a:t>
            </a:r>
            <a:endParaRPr lang="uk-UA" b="1" dirty="0">
              <a:ln>
                <a:solidFill>
                  <a:schemeClr val="tx2"/>
                </a:solidFill>
              </a:ln>
              <a:solidFill>
                <a:srgbClr val="3F9149"/>
              </a:solidFill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59832" y="2852936"/>
            <a:ext cx="4797152" cy="2404864"/>
          </a:xfrm>
        </p:spPr>
        <p:txBody>
          <a:bodyPr>
            <a:normAutofit/>
          </a:bodyPr>
          <a:lstStyle/>
          <a:p>
            <a:r>
              <a:rPr lang="uk-UA" sz="4400" b="1" dirty="0" smtClean="0">
                <a:ln w="1905">
                  <a:solidFill>
                    <a:schemeClr val="tx2"/>
                  </a:solidFill>
                </a:ln>
                <a:solidFill>
                  <a:srgbClr val="319F3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rowalliaUPC" pitchFamily="34" charset="-34"/>
              </a:rPr>
              <a:t>“ Сорок братів </a:t>
            </a:r>
            <a:endParaRPr lang="uk-UA" sz="4400" b="1" dirty="0" smtClean="0">
              <a:ln w="1905">
                <a:solidFill>
                  <a:schemeClr val="tx2"/>
                </a:solidFill>
              </a:ln>
              <a:solidFill>
                <a:srgbClr val="319F3B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rowalliaUPC" pitchFamily="34" charset="-34"/>
            </a:endParaRPr>
          </a:p>
          <a:p>
            <a:r>
              <a:rPr lang="uk-UA" sz="4400" b="1" dirty="0" smtClean="0">
                <a:ln w="1905">
                  <a:solidFill>
                    <a:schemeClr val="tx2"/>
                  </a:solidFill>
                </a:ln>
                <a:solidFill>
                  <a:srgbClr val="319F3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rowalliaUPC" pitchFamily="34" charset="-34"/>
              </a:rPr>
              <a:t>та </a:t>
            </a:r>
            <a:r>
              <a:rPr lang="uk-UA" sz="4400" b="1" dirty="0" smtClean="0">
                <a:ln w="1905">
                  <a:solidFill>
                    <a:schemeClr val="tx2"/>
                  </a:solidFill>
                </a:ln>
                <a:solidFill>
                  <a:srgbClr val="319F3B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rowalliaUPC" pitchFamily="34" charset="-34"/>
              </a:rPr>
              <a:t>їхня сестричка ”</a:t>
            </a:r>
            <a:endParaRPr lang="uk-UA" sz="4400" b="1" dirty="0">
              <a:ln w="1905">
                <a:solidFill>
                  <a:schemeClr val="tx2"/>
                </a:solidFill>
              </a:ln>
              <a:solidFill>
                <a:srgbClr val="319F3B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rowalliaUPC" pitchFamily="34" charset="-34"/>
            </a:endParaRPr>
          </a:p>
        </p:txBody>
      </p:sp>
      <p:pic>
        <p:nvPicPr>
          <p:cNvPr id="13314" name="Picture 2" descr="Ангел Каралийчев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323528" y="3356992"/>
            <a:ext cx="2427966" cy="33123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3316" name="AutoShape 4" descr="⬇ Скачать картинки Открытая книга, стоковые фото Открытая книга в хорошем  качестве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3" cstate="print"/>
          <a:srcRect l="8333" t="4167" r="8333" b="4167"/>
          <a:stretch>
            <a:fillRect/>
          </a:stretch>
        </p:blipFill>
        <p:spPr bwMode="auto">
          <a:xfrm>
            <a:off x="323528" y="260648"/>
            <a:ext cx="1440160" cy="1584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3" cstate="print"/>
          <a:srcRect l="8333" t="4167" r="8333" b="4167"/>
          <a:stretch>
            <a:fillRect/>
          </a:stretch>
        </p:blipFill>
        <p:spPr bwMode="auto">
          <a:xfrm>
            <a:off x="7308304" y="332656"/>
            <a:ext cx="1440160" cy="1584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4221088"/>
            <a:ext cx="2376264" cy="242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5" cstate="print"/>
          <a:srcRect t="17262" b="16589"/>
          <a:stretch>
            <a:fillRect/>
          </a:stretch>
        </p:blipFill>
        <p:spPr bwMode="auto">
          <a:xfrm rot="458960">
            <a:off x="6466149" y="4948158"/>
            <a:ext cx="2373869" cy="1570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88641"/>
            <a:ext cx="7886700" cy="936104"/>
          </a:xfrm>
        </p:spPr>
        <p:txBody>
          <a:bodyPr/>
          <a:lstStyle/>
          <a:p>
            <a:pPr algn="ctr"/>
            <a:r>
              <a:rPr lang="uk-UA" b="1" dirty="0" smtClean="0">
                <a:ln>
                  <a:solidFill>
                    <a:schemeClr val="tx2"/>
                  </a:solidFill>
                </a:ln>
                <a:solidFill>
                  <a:srgbClr val="3F9149"/>
                </a:solidFill>
                <a:latin typeface="Arial Black" pitchFamily="34" charset="0"/>
              </a:rPr>
              <a:t>Ангел КАРАЛІЙЧЕВ</a:t>
            </a:r>
            <a:endParaRPr lang="uk-UA" dirty="0">
              <a:ln>
                <a:solidFill>
                  <a:schemeClr val="tx2"/>
                </a:solidFill>
              </a:ln>
            </a:endParaRPr>
          </a:p>
        </p:txBody>
      </p:sp>
      <p:pic>
        <p:nvPicPr>
          <p:cNvPr id="15362" name="Picture 2" descr="Карта Болгарии с городами и регионами. Где находится Болгария на карте мира  – tripmydream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 t="5738" r="7176" b="5322"/>
          <a:stretch>
            <a:fillRect/>
          </a:stretch>
        </p:blipFill>
        <p:spPr bwMode="auto">
          <a:xfrm>
            <a:off x="323528" y="4293097"/>
            <a:ext cx="2808312" cy="17950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536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lum bright="10000" contrast="10000"/>
          </a:blip>
          <a:srcRect/>
          <a:stretch>
            <a:fillRect/>
          </a:stretch>
        </p:blipFill>
        <p:spPr bwMode="auto">
          <a:xfrm>
            <a:off x="395536" y="1124744"/>
            <a:ext cx="2195388" cy="2899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3059832" y="1196753"/>
            <a:ext cx="59046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Ангел 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Каралійчев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– один із кращих казкарів Болгарії.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Народився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в селі Стражниця Великотирнівської області. Закінчив Тирнівську гімназію і хімічний факультет Софійського університету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base"/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Залюблений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у народну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пісню, казки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Андерсена, Ангел дуже рано почав писати власні твори. Вже під час навчання у гімназії друкував вірші та оповідання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419872" y="4581128"/>
            <a:ext cx="54726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  Уславили ж Ангела Каралійчева твори для дітей. Він переказував для них народні болгарські казки і писав свої, літературні.</a:t>
            </a:r>
            <a:endParaRPr lang="uk-UA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88641"/>
            <a:ext cx="7886700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43682A"/>
                </a:solidFill>
                <a:latin typeface="Cambria" pitchFamily="18" charset="0"/>
              </a:rPr>
              <a:t>Творчість Ангела Каралійчева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43682A"/>
              </a:solidFill>
              <a:latin typeface="Cambria" pitchFamily="18" charset="0"/>
            </a:endParaRPr>
          </a:p>
        </p:txBody>
      </p:sp>
      <p:sp>
        <p:nvSpPr>
          <p:cNvPr id="14343" name="AutoShape 7" descr="Български народни приказки - Ангел Каралийчев - 📕 детска книга - store.b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4350" name="Picture 14" descr="Българска класика за деца 2: Български народни приказки - том 2. Ангел  Каралийчев (Пан) | Ozone.b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4932040" y="2708920"/>
            <a:ext cx="2367066" cy="3456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352" name="Picture 16" descr="Българска класика за деца 1: Български народни приказки - том 1 (Пан) |  Ozone.bg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1763688" y="2636912"/>
            <a:ext cx="2448272" cy="35456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360" name="AutoShape 24" descr="Най-хубавите приказки - Ангел Каралийчев ≫ описание и цена ≫ Книги |  Booktrading.b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8" name="Содержимое 17"/>
          <p:cNvSpPr>
            <a:spLocks noGrp="1"/>
          </p:cNvSpPr>
          <p:nvPr>
            <p:ph idx="1"/>
          </p:nvPr>
        </p:nvSpPr>
        <p:spPr>
          <a:xfrm>
            <a:off x="628650" y="1340768"/>
            <a:ext cx="7886700" cy="4836195"/>
          </a:xfrm>
        </p:spPr>
        <p:txBody>
          <a:bodyPr/>
          <a:lstStyle/>
          <a:p>
            <a:pPr algn="ctr"/>
            <a:r>
              <a:rPr lang="uk-UA" b="1" dirty="0" smtClean="0"/>
              <a:t>Ангел Каралійчев обробив і надрукував </a:t>
            </a:r>
          </a:p>
          <a:p>
            <a:pPr algn="ctr">
              <a:buNone/>
            </a:pPr>
            <a:r>
              <a:rPr lang="uk-UA" b="1" dirty="0" smtClean="0"/>
              <a:t>у двох книгах “ Болгарські народні казки ”.</a:t>
            </a:r>
            <a:endParaRPr lang="uk-UA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88641"/>
            <a:ext cx="7886700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43682A"/>
                </a:solidFill>
                <a:latin typeface="Cambria" pitchFamily="18" charset="0"/>
              </a:rPr>
              <a:t>Творчість Ангела Каралійчева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43682A"/>
              </a:solidFill>
              <a:latin typeface="Cambria" pitchFamily="18" charset="0"/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1245100">
            <a:off x="171918" y="1489923"/>
            <a:ext cx="1619592" cy="2368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89524">
            <a:off x="382967" y="4112188"/>
            <a:ext cx="1514001" cy="2245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41" name="Picture 5" descr="Светът на приказките: Ангел Каралийчев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1412776"/>
            <a:ext cx="1694957" cy="2376264"/>
          </a:xfrm>
          <a:prstGeom prst="rect">
            <a:avLst/>
          </a:prstGeom>
          <a:noFill/>
        </p:spPr>
      </p:pic>
      <p:sp>
        <p:nvSpPr>
          <p:cNvPr id="14343" name="AutoShape 7" descr="Български народни приказки - Ангел Каралийчев - 📕 детска книга - store.b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4346" name="Picture 10" descr="Библиотека на ученика: Разкази за деца. Ангел Каралийчев (Скорпио) | Ангел  Каралийчев | Цена | Ozone.bg"/>
          <p:cNvPicPr>
            <a:picLocks noChangeAspect="1" noChangeArrowheads="1"/>
          </p:cNvPicPr>
          <p:nvPr/>
        </p:nvPicPr>
        <p:blipFill>
          <a:blip r:embed="rId5" cstate="print"/>
          <a:srcRect l="7560" r="7391"/>
          <a:stretch>
            <a:fillRect/>
          </a:stretch>
        </p:blipFill>
        <p:spPr bwMode="auto">
          <a:xfrm>
            <a:off x="5436096" y="1412776"/>
            <a:ext cx="1672471" cy="2376264"/>
          </a:xfrm>
          <a:prstGeom prst="rect">
            <a:avLst/>
          </a:prstGeom>
          <a:noFill/>
        </p:spPr>
      </p:pic>
      <p:pic>
        <p:nvPicPr>
          <p:cNvPr id="14348" name="Picture 12" descr="Майчина сълза - Ангел Каралийчев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492216">
            <a:off x="7230222" y="4076636"/>
            <a:ext cx="1506628" cy="2317390"/>
          </a:xfrm>
          <a:prstGeom prst="rect">
            <a:avLst/>
          </a:prstGeom>
          <a:noFill/>
        </p:spPr>
      </p:pic>
      <p:pic>
        <p:nvPicPr>
          <p:cNvPr id="14350" name="Picture 14" descr="Българска класика за деца 2: Български народни приказки - том 2. Ангел  Каралийчев (Пан) | Ozone.bg"/>
          <p:cNvPicPr>
            <a:picLocks noChangeAspect="1" noChangeArrowheads="1"/>
          </p:cNvPicPr>
          <p:nvPr/>
        </p:nvPicPr>
        <p:blipFill>
          <a:blip r:embed="rId7" cstate="print">
            <a:lum contrast="10000"/>
          </a:blip>
          <a:srcRect/>
          <a:stretch>
            <a:fillRect/>
          </a:stretch>
        </p:blipFill>
        <p:spPr bwMode="auto">
          <a:xfrm>
            <a:off x="3851920" y="4005064"/>
            <a:ext cx="1528730" cy="2232248"/>
          </a:xfrm>
          <a:prstGeom prst="rect">
            <a:avLst/>
          </a:prstGeom>
          <a:noFill/>
        </p:spPr>
      </p:pic>
      <p:pic>
        <p:nvPicPr>
          <p:cNvPr id="14352" name="Picture 16" descr="Българска класика за деца 1: Български народни приказки - том 1 (Пан) |  Ozone.bg"/>
          <p:cNvPicPr>
            <a:picLocks noChangeAspect="1" noChangeArrowheads="1"/>
          </p:cNvPicPr>
          <p:nvPr/>
        </p:nvPicPr>
        <p:blipFill>
          <a:blip r:embed="rId8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2123728" y="4005064"/>
            <a:ext cx="1541360" cy="2232248"/>
          </a:xfrm>
          <a:prstGeom prst="rect">
            <a:avLst/>
          </a:prstGeom>
          <a:noFill/>
        </p:spPr>
      </p:pic>
      <p:pic>
        <p:nvPicPr>
          <p:cNvPr id="14354" name="Picture 18" descr="Голяма книга на приказките: Ангел Каралийчев - 📕 - store.bg"/>
          <p:cNvPicPr>
            <a:picLocks noChangeAspect="1" noChangeArrowheads="1"/>
          </p:cNvPicPr>
          <p:nvPr/>
        </p:nvPicPr>
        <p:blipFill>
          <a:blip r:embed="rId9" cstate="print"/>
          <a:srcRect l="6287" r="9114" b="1202"/>
          <a:stretch>
            <a:fillRect/>
          </a:stretch>
        </p:blipFill>
        <p:spPr bwMode="auto">
          <a:xfrm>
            <a:off x="1979712" y="1412776"/>
            <a:ext cx="1656184" cy="2376264"/>
          </a:xfrm>
          <a:prstGeom prst="rect">
            <a:avLst/>
          </a:prstGeom>
          <a:noFill/>
        </p:spPr>
      </p:pic>
      <p:pic>
        <p:nvPicPr>
          <p:cNvPr id="14356" name="Picture 20" descr="Най-хубавите приказки - Ангел Каралийчев - 📕 книга - store.bg"/>
          <p:cNvPicPr>
            <a:picLocks noChangeAspect="1" noChangeArrowheads="1"/>
          </p:cNvPicPr>
          <p:nvPr/>
        </p:nvPicPr>
        <p:blipFill>
          <a:blip r:embed="rId10" cstate="print"/>
          <a:srcRect l="9000" r="10001" b="1839"/>
          <a:stretch>
            <a:fillRect/>
          </a:stretch>
        </p:blipFill>
        <p:spPr bwMode="auto">
          <a:xfrm rot="226631">
            <a:off x="7243144" y="1392273"/>
            <a:ext cx="1644362" cy="2448272"/>
          </a:xfrm>
          <a:prstGeom prst="rect">
            <a:avLst/>
          </a:prstGeom>
          <a:noFill/>
        </p:spPr>
      </p:pic>
      <p:sp>
        <p:nvSpPr>
          <p:cNvPr id="14360" name="AutoShape 24" descr="Най-хубавите приказки - Ангел Каралийчев ≫ описание и цена ≫ Книги |  Booktrading.b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4362" name="Picture 26" descr="Тримата братя и златната ябълка. Събрани приказки и разкази&quot; 21.50 лв.  автор Ангел Каралийчев, Сиела, Приказки ISBN 978954282923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580112" y="4005064"/>
            <a:ext cx="1484445" cy="23042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64088" y="1628800"/>
            <a:ext cx="1368152" cy="3600399"/>
          </a:xfrm>
        </p:spPr>
        <p:txBody>
          <a:bodyPr>
            <a:normAutofit/>
          </a:bodyPr>
          <a:lstStyle/>
          <a:p>
            <a:pPr fontAlgn="base">
              <a:buNone/>
            </a:pPr>
            <a:r>
              <a:rPr lang="ru-RU" sz="4000" b="1" dirty="0" smtClean="0"/>
              <a:t>Та</a:t>
            </a:r>
          </a:p>
          <a:p>
            <a:pPr fontAlgn="base">
              <a:buNone/>
            </a:pPr>
            <a:r>
              <a:rPr lang="ru-RU" sz="4000" b="1" dirty="0" smtClean="0"/>
              <a:t>Бра</a:t>
            </a:r>
          </a:p>
          <a:p>
            <a:pPr fontAlgn="base">
              <a:buNone/>
            </a:pPr>
            <a:r>
              <a:rPr lang="ru-RU" sz="4000" b="1" dirty="0" err="1" smtClean="0"/>
              <a:t>Рич</a:t>
            </a:r>
            <a:endParaRPr lang="ru-RU" sz="4000" b="1" dirty="0" smtClean="0"/>
          </a:p>
          <a:p>
            <a:pPr fontAlgn="base">
              <a:buNone/>
            </a:pPr>
            <a:r>
              <a:rPr lang="ru-RU" sz="4000" b="1" dirty="0" err="1" smtClean="0"/>
              <a:t>Сест</a:t>
            </a:r>
            <a:endParaRPr lang="ru-RU" sz="4000" b="1" dirty="0" smtClean="0"/>
          </a:p>
          <a:p>
            <a:endParaRPr lang="uk-UA" sz="3600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903634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43682A"/>
                </a:solidFill>
                <a:latin typeface="Cambria" pitchFamily="18" charset="0"/>
              </a:rPr>
              <a:t>Прочитай назву казки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43682A"/>
              </a:solidFill>
              <a:latin typeface="Cambria" pitchFamily="18" charset="0"/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 cstate="print"/>
          <a:srcRect t="17262" b="16589"/>
          <a:stretch>
            <a:fillRect/>
          </a:stretch>
        </p:blipFill>
        <p:spPr bwMode="auto">
          <a:xfrm rot="458960">
            <a:off x="6250124" y="4804141"/>
            <a:ext cx="2373869" cy="1570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3203848" y="1628800"/>
            <a:ext cx="1584176" cy="3960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Со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Тів</a:t>
            </a: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Рок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Їхня</a:t>
            </a: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</a:t>
            </a: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uk-UA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939879"/>
            <a:ext cx="2736304" cy="3729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1268760"/>
            <a:ext cx="7886700" cy="4908203"/>
          </a:xfrm>
        </p:spPr>
        <p:txBody>
          <a:bodyPr/>
          <a:lstStyle/>
          <a:p>
            <a:r>
              <a:rPr lang="uk-UA" b="1" i="1" u="sng" dirty="0" smtClean="0"/>
              <a:t>Кизил</a:t>
            </a:r>
            <a:r>
              <a:rPr lang="uk-UA" dirty="0" smtClean="0"/>
              <a:t> – </a:t>
            </a:r>
            <a:r>
              <a:rPr lang="uk-UA" b="1" dirty="0" smtClean="0"/>
              <a:t>ягоди терпкого смаку, дуже корисні</a:t>
            </a:r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endParaRPr lang="uk-UA" dirty="0" smtClean="0"/>
          </a:p>
          <a:p>
            <a:r>
              <a:rPr lang="uk-UA" b="1" i="1" u="sng" dirty="0" smtClean="0"/>
              <a:t>Борозна</a:t>
            </a:r>
            <a:r>
              <a:rPr lang="uk-UA" dirty="0" smtClean="0"/>
              <a:t> </a:t>
            </a:r>
            <a:r>
              <a:rPr lang="uk-UA" dirty="0" smtClean="0"/>
              <a:t>– </a:t>
            </a:r>
            <a:r>
              <a:rPr lang="ru-RU" dirty="0" smtClean="0"/>
              <a:t> </a:t>
            </a:r>
            <a:r>
              <a:rPr lang="uk-UA" b="1" dirty="0" smtClean="0"/>
              <a:t>довга, рівна заглибина в землі, проведена плугом</a:t>
            </a:r>
            <a:endParaRPr lang="uk-UA" b="1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28650" y="188641"/>
            <a:ext cx="7886700" cy="936104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43682A"/>
                </a:solidFill>
                <a:latin typeface="Cambria" pitchFamily="18" charset="0"/>
              </a:rPr>
              <a:t>Чи знаєш ти?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43682A"/>
              </a:solidFill>
              <a:latin typeface="Cambria" pitchFamily="18" charset="0"/>
            </a:endParaRPr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700808"/>
            <a:ext cx="2438172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Рисунок 8" descr="C:\Users\HOME\Desktop\17042559526d0e7cc53c5fba80ef737d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3861048"/>
            <a:ext cx="4032448" cy="2664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332656"/>
            <a:ext cx="8191822" cy="5844307"/>
          </a:xfrm>
        </p:spPr>
        <p:txBody>
          <a:bodyPr/>
          <a:lstStyle/>
          <a:p>
            <a:r>
              <a:rPr lang="uk-UA" b="1" i="1" u="sng" dirty="0" smtClean="0"/>
              <a:t>Соха</a:t>
            </a:r>
            <a:r>
              <a:rPr lang="uk-UA" dirty="0" smtClean="0"/>
              <a:t> – </a:t>
            </a:r>
            <a:r>
              <a:rPr lang="uk-UA" b="1" dirty="0" smtClean="0"/>
              <a:t>примітивне землеробське знаряддя для орання землі</a:t>
            </a:r>
          </a:p>
          <a:p>
            <a:pPr>
              <a:buNone/>
            </a:pPr>
            <a:endParaRPr lang="uk-UA" b="1" dirty="0" smtClean="0"/>
          </a:p>
          <a:p>
            <a:pPr>
              <a:buNone/>
            </a:pPr>
            <a:endParaRPr lang="uk-UA" b="1" dirty="0" smtClean="0"/>
          </a:p>
          <a:p>
            <a:pPr>
              <a:buNone/>
            </a:pPr>
            <a:endParaRPr lang="uk-UA" b="1" dirty="0" smtClean="0"/>
          </a:p>
          <a:p>
            <a:pPr>
              <a:buNone/>
            </a:pPr>
            <a:endParaRPr lang="uk-UA" b="1" dirty="0" smtClean="0"/>
          </a:p>
          <a:p>
            <a:pPr>
              <a:buNone/>
            </a:pPr>
            <a:endParaRPr lang="uk-UA" sz="800" b="1" dirty="0" smtClean="0"/>
          </a:p>
          <a:p>
            <a:r>
              <a:rPr lang="uk-UA" b="1" i="1" u="sng" dirty="0" smtClean="0"/>
              <a:t>Кріт</a:t>
            </a:r>
            <a:r>
              <a:rPr lang="uk-UA" dirty="0" smtClean="0"/>
              <a:t> </a:t>
            </a:r>
            <a:r>
              <a:rPr lang="uk-UA" dirty="0" smtClean="0"/>
              <a:t>- </a:t>
            </a:r>
            <a:r>
              <a:rPr lang="uk-UA" b="1" dirty="0" smtClean="0"/>
              <a:t>невелика комахоїдна дика тваринка, яка живе під землею, має чудовий слух і нюх; цінна своїм хутром</a:t>
            </a:r>
            <a:endParaRPr lang="uk-UA" b="1" dirty="0"/>
          </a:p>
        </p:txBody>
      </p:sp>
      <p:pic>
        <p:nvPicPr>
          <p:cNvPr id="30722" name="Picture 2" descr="От сохи – Dslov.ru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3024" t="8129" r="6257"/>
          <a:stretch>
            <a:fillRect/>
          </a:stretch>
        </p:blipFill>
        <p:spPr bwMode="auto">
          <a:xfrm>
            <a:off x="4355976" y="836712"/>
            <a:ext cx="3342346" cy="25182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0724" name="AutoShape 4" descr="Соха | Устаревшие слова от А до 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072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340768"/>
            <a:ext cx="21336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7" name="Picture 7" descr="Як позбутися кротів на дачній ділянці"/>
          <p:cNvPicPr>
            <a:picLocks noChangeAspect="1" noChangeArrowheads="1"/>
          </p:cNvPicPr>
          <p:nvPr/>
        </p:nvPicPr>
        <p:blipFill>
          <a:blip r:embed="rId4" cstate="print">
            <a:lum contrast="20000"/>
          </a:blip>
          <a:srcRect l="4124" t="18588" r="1034" b="3611"/>
          <a:stretch>
            <a:fillRect/>
          </a:stretch>
        </p:blipFill>
        <p:spPr bwMode="auto">
          <a:xfrm>
            <a:off x="3203848" y="4437112"/>
            <a:ext cx="3816424" cy="22768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35896" y="1268760"/>
            <a:ext cx="5328592" cy="5256584"/>
          </a:xfrm>
        </p:spPr>
        <p:txBody>
          <a:bodyPr>
            <a:normAutofit lnSpcReduction="10000"/>
          </a:bodyPr>
          <a:lstStyle/>
          <a:p>
            <a:r>
              <a:rPr lang="uk-UA" dirty="0" smtClean="0"/>
              <a:t>поле</a:t>
            </a:r>
          </a:p>
          <a:p>
            <a:r>
              <a:rPr lang="uk-UA" dirty="0" smtClean="0"/>
              <a:t>відро</a:t>
            </a:r>
          </a:p>
          <a:p>
            <a:r>
              <a:rPr lang="uk-UA" dirty="0" smtClean="0"/>
              <a:t>плуг</a:t>
            </a:r>
          </a:p>
          <a:p>
            <a:r>
              <a:rPr lang="uk-UA" dirty="0" smtClean="0"/>
              <a:t>окрема будівля для зберігання зерна, хлібних злаків</a:t>
            </a:r>
          </a:p>
          <a:p>
            <a:r>
              <a:rPr lang="uk-UA" dirty="0" smtClean="0"/>
              <a:t>знаряддя праці, що має вигляд вигнутого дугоподібного зазубленого ножа з короткою ручкою</a:t>
            </a:r>
          </a:p>
          <a:p>
            <a:r>
              <a:rPr lang="uk-UA" dirty="0" smtClean="0"/>
              <a:t>виоране поле</a:t>
            </a:r>
          </a:p>
          <a:p>
            <a:r>
              <a:rPr lang="uk-UA" dirty="0" smtClean="0"/>
              <a:t>довга, рівна заглибина в землі, зроблена плугом</a:t>
            </a:r>
          </a:p>
          <a:p>
            <a:endParaRPr lang="uk-UA" dirty="0" smtClean="0"/>
          </a:p>
          <a:p>
            <a:endParaRPr lang="uk-UA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28650" y="116633"/>
            <a:ext cx="7886700" cy="936104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43682A"/>
                </a:solidFill>
                <a:latin typeface="Cambria" pitchFamily="18" charset="0"/>
              </a:rPr>
              <a:t>З’єднай ліву і праву сторону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43682A"/>
              </a:solidFill>
              <a:latin typeface="Cambria" pitchFamily="18" charset="0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683568" y="1556792"/>
            <a:ext cx="237626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Нива –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uk-UA" sz="2800" b="1" dirty="0" smtClean="0"/>
              <a:t>Рілля -</a:t>
            </a:r>
            <a:endParaRPr kumimoji="0" lang="uk-UA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uk-UA" sz="2800" b="1" dirty="0" smtClean="0"/>
              <a:t>Соха –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Борозна –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Серп </a:t>
            </a: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–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uk-UA" sz="2800" b="1" dirty="0" smtClean="0"/>
              <a:t>Цеберко –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uk-UA" sz="2800" b="1" dirty="0" smtClean="0"/>
              <a:t>Комірчина -  </a:t>
            </a:r>
            <a:endParaRPr kumimoji="0" lang="uk-UA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uk-UA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print"/>
          <a:srcRect t="17262" b="16589"/>
          <a:stretch>
            <a:fillRect/>
          </a:stretch>
        </p:blipFill>
        <p:spPr bwMode="auto">
          <a:xfrm rot="21040221">
            <a:off x="772907" y="5233916"/>
            <a:ext cx="2200139" cy="1455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47864" y="1556792"/>
            <a:ext cx="5599534" cy="4620171"/>
          </a:xfrm>
        </p:spPr>
        <p:txBody>
          <a:bodyPr>
            <a:normAutofit/>
          </a:bodyPr>
          <a:lstStyle/>
          <a:p>
            <a:r>
              <a:rPr lang="uk-UA" sz="3200" b="1" dirty="0" smtClean="0"/>
              <a:t>знесилений, найсолодший,</a:t>
            </a:r>
          </a:p>
          <a:p>
            <a:r>
              <a:rPr lang="uk-UA" sz="3200" b="1" dirty="0" smtClean="0"/>
              <a:t>востаннє, чималеньку,</a:t>
            </a:r>
          </a:p>
          <a:p>
            <a:r>
              <a:rPr lang="uk-UA" sz="3200" b="1" dirty="0" smtClean="0"/>
              <a:t>заходилися, заслав,</a:t>
            </a:r>
          </a:p>
          <a:p>
            <a:r>
              <a:rPr lang="uk-UA" sz="3200" b="1" dirty="0" smtClean="0"/>
              <a:t>зчепилися, лупцюють,</a:t>
            </a:r>
          </a:p>
          <a:p>
            <a:r>
              <a:rPr lang="uk-UA" sz="3200" b="1" dirty="0" smtClean="0"/>
              <a:t>потрощили, обернетесь,</a:t>
            </a:r>
          </a:p>
          <a:p>
            <a:r>
              <a:rPr lang="uk-UA" sz="3200" b="1" dirty="0" smtClean="0"/>
              <a:t>обтрусила, караються,</a:t>
            </a:r>
          </a:p>
          <a:p>
            <a:r>
              <a:rPr lang="uk-UA" sz="3200" b="1" dirty="0" smtClean="0"/>
              <a:t>невимовно, простувала,</a:t>
            </a:r>
          </a:p>
          <a:p>
            <a:r>
              <a:rPr lang="uk-UA" sz="3200" b="1" dirty="0" smtClean="0"/>
              <a:t>прозріла, заколосилась</a:t>
            </a:r>
            <a:endParaRPr lang="uk-UA" sz="3200" b="1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28650" y="188641"/>
            <a:ext cx="7886700" cy="936104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43682A"/>
                </a:solidFill>
                <a:latin typeface="Cambria" pitchFamily="18" charset="0"/>
              </a:rPr>
              <a:t>Прочитай правильно слова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43682A"/>
              </a:solidFill>
              <a:latin typeface="Cambria" pitchFamily="18" charset="0"/>
            </a:endParaRPr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420888"/>
            <a:ext cx="3059832" cy="417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15616" y="1825625"/>
            <a:ext cx="3744416" cy="4351338"/>
          </a:xfrm>
        </p:spPr>
        <p:txBody>
          <a:bodyPr>
            <a:normAutofit/>
          </a:bodyPr>
          <a:lstStyle/>
          <a:p>
            <a:r>
              <a:rPr lang="uk-UA" sz="3600" b="1" dirty="0" smtClean="0"/>
              <a:t>Лупцюють – </a:t>
            </a:r>
          </a:p>
          <a:p>
            <a:r>
              <a:rPr lang="uk-UA" sz="3600" b="1" dirty="0" smtClean="0"/>
              <a:t>Потрощили – </a:t>
            </a:r>
          </a:p>
          <a:p>
            <a:r>
              <a:rPr lang="uk-UA" sz="3600" b="1" dirty="0" smtClean="0"/>
              <a:t>Знесилений -</a:t>
            </a:r>
          </a:p>
          <a:p>
            <a:r>
              <a:rPr lang="uk-UA" sz="3600" b="1" dirty="0" smtClean="0"/>
              <a:t>Заслаб – </a:t>
            </a:r>
          </a:p>
          <a:p>
            <a:r>
              <a:rPr lang="uk-UA" sz="3600" b="1" dirty="0" smtClean="0"/>
              <a:t>Простувала - </a:t>
            </a:r>
            <a:endParaRPr lang="uk-UA" sz="3600" b="1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903634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43682A"/>
                </a:solidFill>
                <a:latin typeface="Cambria" pitchFamily="18" charset="0"/>
              </a:rPr>
              <a:t>Добери до слів синоніми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43682A"/>
              </a:solidFill>
              <a:latin typeface="Cambria" pitchFamily="18" charset="0"/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 cstate="print"/>
          <a:srcRect t="17262" b="16589"/>
          <a:stretch>
            <a:fillRect/>
          </a:stretch>
        </p:blipFill>
        <p:spPr bwMode="auto">
          <a:xfrm rot="320312">
            <a:off x="2117605" y="5045018"/>
            <a:ext cx="2303396" cy="152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2492896"/>
            <a:ext cx="3059832" cy="417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3641559"/>
            <a:ext cx="3073929" cy="2999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print"/>
          <a:srcRect t="17262" b="16589"/>
          <a:stretch>
            <a:fillRect/>
          </a:stretch>
        </p:blipFill>
        <p:spPr bwMode="auto">
          <a:xfrm rot="320312">
            <a:off x="1871383" y="4900241"/>
            <a:ext cx="2490277" cy="1647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1556793"/>
            <a:ext cx="7886700" cy="3528392"/>
          </a:xfrm>
        </p:spPr>
        <p:txBody>
          <a:bodyPr>
            <a:normAutofit/>
          </a:bodyPr>
          <a:lstStyle/>
          <a:p>
            <a:r>
              <a:rPr lang="uk-UA" sz="3600" b="1" dirty="0" smtClean="0"/>
              <a:t>… сорок синів і одну донечку.</a:t>
            </a:r>
          </a:p>
          <a:p>
            <a:r>
              <a:rPr lang="uk-UA" sz="3600" b="1" dirty="0" smtClean="0"/>
              <a:t>… і зникли під землею.</a:t>
            </a:r>
          </a:p>
          <a:p>
            <a:r>
              <a:rPr lang="uk-UA" sz="3600" b="1" dirty="0" smtClean="0"/>
              <a:t>… наливає їм по чашці води.</a:t>
            </a:r>
          </a:p>
          <a:p>
            <a:r>
              <a:rPr lang="uk-UA" sz="3600" b="1" dirty="0" smtClean="0"/>
              <a:t>…з підземного царства.</a:t>
            </a:r>
          </a:p>
          <a:p>
            <a:r>
              <a:rPr lang="uk-UA" sz="3600" b="1" dirty="0" smtClean="0"/>
              <a:t>… жити рідними братами.</a:t>
            </a:r>
            <a:endParaRPr lang="uk-UA" sz="3600" b="1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8047806" cy="975641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ln>
                  <a:solidFill>
                    <a:schemeClr val="bg1"/>
                  </a:solidFill>
                </a:ln>
                <a:solidFill>
                  <a:srgbClr val="43682A"/>
                </a:solidFill>
                <a:latin typeface="Cambria" pitchFamily="18" charset="0"/>
              </a:rPr>
              <a:t>Гра “ Знайди речення за початком ”</a:t>
            </a:r>
            <a:endParaRPr lang="uk-UA" sz="3600" b="1" dirty="0">
              <a:ln>
                <a:solidFill>
                  <a:schemeClr val="bg1"/>
                </a:solidFill>
              </a:ln>
              <a:solidFill>
                <a:srgbClr val="43682A"/>
              </a:solidFill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3224" y="0"/>
            <a:ext cx="2790777" cy="3789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4161" r="7217" b="4177"/>
          <a:stretch>
            <a:fillRect/>
          </a:stretch>
        </p:blipFill>
        <p:spPr bwMode="auto">
          <a:xfrm>
            <a:off x="0" y="1340768"/>
            <a:ext cx="3750589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979712" y="365127"/>
            <a:ext cx="6535638" cy="903634"/>
          </a:xfrm>
        </p:spPr>
        <p:txBody>
          <a:bodyPr>
            <a:normAutofit/>
          </a:bodyPr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43682A"/>
                </a:solidFill>
                <a:latin typeface="Cambria" pitchFamily="18" charset="0"/>
              </a:rPr>
              <a:t>Знайди зайве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43682A"/>
              </a:solidFill>
              <a:latin typeface="Cambria" pitchFamily="18" charset="0"/>
            </a:endParaRPr>
          </a:p>
        </p:txBody>
      </p:sp>
      <p:sp>
        <p:nvSpPr>
          <p:cNvPr id="18436" name="AutoShape 4" descr="Струмок - Урок розвитку зв'язного мовлення. Тема «Дружба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8438" name="AutoShape 6" descr="Струмок - Урок розвитку зв'язного мовлення. Тема «Дружба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4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179512" y="5273824"/>
            <a:ext cx="348424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40" name="Picture 8"/>
          <p:cNvPicPr>
            <a:picLocks noChangeAspect="1" noChangeArrowheads="1"/>
          </p:cNvPicPr>
          <p:nvPr/>
        </p:nvPicPr>
        <p:blipFill>
          <a:blip r:embed="rId5" cstate="print"/>
          <a:srcRect l="13187" t="30769" r="15934" b="27473"/>
          <a:stretch>
            <a:fillRect/>
          </a:stretch>
        </p:blipFill>
        <p:spPr bwMode="auto">
          <a:xfrm>
            <a:off x="3779912" y="5076811"/>
            <a:ext cx="1720611" cy="1520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41" name="Picture 9"/>
          <p:cNvPicPr>
            <a:picLocks noChangeAspect="1" noChangeArrowheads="1"/>
          </p:cNvPicPr>
          <p:nvPr/>
        </p:nvPicPr>
        <p:blipFill>
          <a:blip r:embed="rId6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5652121" y="4077072"/>
            <a:ext cx="3491880" cy="2623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42" name="Picture 10"/>
          <p:cNvPicPr>
            <a:picLocks noChangeAspect="1" noChangeArrowheads="1"/>
          </p:cNvPicPr>
          <p:nvPr/>
        </p:nvPicPr>
        <p:blipFill>
          <a:blip r:embed="rId7" cstate="print">
            <a:lum contrast="20000"/>
          </a:blip>
          <a:srcRect/>
          <a:stretch>
            <a:fillRect/>
          </a:stretch>
        </p:blipFill>
        <p:spPr bwMode="auto">
          <a:xfrm rot="21313244">
            <a:off x="3524144" y="4180534"/>
            <a:ext cx="2520280" cy="879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 descr="ᐈ Бідний гуцул і старий опришок — українська казка | Читати на Дерево Казок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35896" y="1340768"/>
            <a:ext cx="2714882" cy="2448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 cstate="print"/>
          <a:srcRect t="17262" b="16589"/>
          <a:stretch>
            <a:fillRect/>
          </a:stretch>
        </p:blipFill>
        <p:spPr bwMode="auto">
          <a:xfrm rot="320312">
            <a:off x="3701674" y="5225617"/>
            <a:ext cx="2456803" cy="1528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1268760"/>
            <a:ext cx="8191822" cy="4908203"/>
          </a:xfrm>
        </p:spPr>
        <p:txBody>
          <a:bodyPr/>
          <a:lstStyle/>
          <a:p>
            <a:r>
              <a:rPr lang="uk-UA" dirty="0" smtClean="0"/>
              <a:t>Мав один чоловік сорок доньок і одного сина.</a:t>
            </a:r>
          </a:p>
          <a:p>
            <a:r>
              <a:rPr lang="uk-UA" dirty="0" smtClean="0"/>
              <a:t>Листя на яблуньці зазеленіло, і вперше вродили на ній червоні яблука.</a:t>
            </a:r>
          </a:p>
          <a:p>
            <a:r>
              <a:rPr lang="uk-UA" dirty="0" smtClean="0"/>
              <a:t> За місяць засіяли всю ниву.</a:t>
            </a:r>
          </a:p>
          <a:p>
            <a:r>
              <a:rPr lang="uk-UA" dirty="0" smtClean="0"/>
              <a:t>Провалились аж у синє море.</a:t>
            </a:r>
          </a:p>
          <a:p>
            <a:r>
              <a:rPr lang="uk-UA" dirty="0" smtClean="0"/>
              <a:t>По дну струмку бігла маленька польова мишка.</a:t>
            </a:r>
          </a:p>
          <a:p>
            <a:r>
              <a:rPr lang="uk-UA" dirty="0" smtClean="0"/>
              <a:t>Полічила – аж яблук якраз 50.</a:t>
            </a:r>
          </a:p>
          <a:p>
            <a:r>
              <a:rPr lang="uk-UA" dirty="0" smtClean="0"/>
              <a:t>Дівчинка дала кожному кротові по грушці.</a:t>
            </a:r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endParaRPr lang="uk-UA" dirty="0" smtClean="0"/>
          </a:p>
          <a:p>
            <a:endParaRPr lang="uk-UA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28650" y="188641"/>
            <a:ext cx="7886700" cy="936104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43682A"/>
                </a:solidFill>
                <a:latin typeface="Cambria" pitchFamily="18" charset="0"/>
              </a:rPr>
              <a:t>Гра “ Ми віримо і не віримо ”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43682A"/>
              </a:solidFill>
              <a:latin typeface="Cambria" pitchFamily="18" charset="0"/>
            </a:endParaRPr>
          </a:p>
        </p:txBody>
      </p:sp>
      <p:pic>
        <p:nvPicPr>
          <p:cNvPr id="6" name="Picture 5" descr="Детские рисунки и простые срисовки с изображением ручек"/>
          <p:cNvPicPr>
            <a:picLocks noChangeAspect="1" noChangeArrowheads="1"/>
          </p:cNvPicPr>
          <p:nvPr/>
        </p:nvPicPr>
        <p:blipFill>
          <a:blip r:embed="rId3" cstate="print"/>
          <a:srcRect l="11538" r="3846" b="6845"/>
          <a:stretch>
            <a:fillRect/>
          </a:stretch>
        </p:blipFill>
        <p:spPr bwMode="auto">
          <a:xfrm>
            <a:off x="7310565" y="4581128"/>
            <a:ext cx="1401387" cy="16561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908720"/>
            <a:ext cx="2616969" cy="2813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323528" y="1772816"/>
          <a:ext cx="6120680" cy="45673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28650" y="188641"/>
            <a:ext cx="7886700" cy="864096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43682A"/>
                </a:solidFill>
                <a:latin typeface="Cambria" pitchFamily="18" charset="0"/>
              </a:rPr>
              <a:t>Добери прислів’я до казки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43682A"/>
              </a:solidFill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4233217"/>
            <a:ext cx="2541927" cy="248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28650" y="188641"/>
            <a:ext cx="7886700" cy="864096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43682A"/>
                </a:solidFill>
                <a:latin typeface="Cambria" pitchFamily="18" charset="0"/>
              </a:rPr>
              <a:t>Розгадай кросворд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43682A"/>
              </a:solidFill>
              <a:latin typeface="Cambria" pitchFamily="18" charset="0"/>
            </a:endParaRPr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1331640" y="1412776"/>
            <a:ext cx="4939838" cy="4851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 descr="Детские рисунки и простые срисовки с изображением ручек"/>
          <p:cNvPicPr>
            <a:picLocks noChangeAspect="1" noChangeArrowheads="1"/>
          </p:cNvPicPr>
          <p:nvPr/>
        </p:nvPicPr>
        <p:blipFill>
          <a:blip r:embed="rId4" cstate="print"/>
          <a:srcRect l="11538" r="3846" b="6845"/>
          <a:stretch>
            <a:fillRect/>
          </a:stretch>
        </p:blipFill>
        <p:spPr bwMode="auto">
          <a:xfrm>
            <a:off x="6876256" y="1844824"/>
            <a:ext cx="1584176" cy="18722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 cstate="print"/>
          <a:srcRect t="17262" b="16589"/>
          <a:stretch>
            <a:fillRect/>
          </a:stretch>
        </p:blipFill>
        <p:spPr bwMode="auto">
          <a:xfrm rot="320312">
            <a:off x="6082857" y="4908584"/>
            <a:ext cx="2471594" cy="1634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1340768"/>
            <a:ext cx="7886700" cy="4320481"/>
          </a:xfrm>
        </p:spPr>
        <p:txBody>
          <a:bodyPr>
            <a:normAutofit/>
          </a:bodyPr>
          <a:lstStyle/>
          <a:p>
            <a:pPr fontAlgn="base">
              <a:buNone/>
            </a:pPr>
            <a:r>
              <a:rPr lang="uk-UA" dirty="0" smtClean="0"/>
              <a:t>1) Що попросив батько </a:t>
            </a:r>
            <a:r>
              <a:rPr lang="uk-UA" dirty="0" smtClean="0"/>
              <a:t>у синів</a:t>
            </a:r>
            <a:r>
              <a:rPr lang="uk-UA" dirty="0" smtClean="0"/>
              <a:t>? </a:t>
            </a:r>
          </a:p>
          <a:p>
            <a:pPr fontAlgn="base">
              <a:buNone/>
            </a:pPr>
            <a:r>
              <a:rPr lang="uk-UA" dirty="0" smtClean="0"/>
              <a:t>2) На яку істоту перетворилися брати? </a:t>
            </a:r>
          </a:p>
          <a:p>
            <a:pPr fontAlgn="base">
              <a:buNone/>
            </a:pPr>
            <a:r>
              <a:rPr lang="uk-UA" dirty="0" smtClean="0"/>
              <a:t>3) </a:t>
            </a:r>
            <a:r>
              <a:rPr lang="uk-UA" dirty="0" smtClean="0"/>
              <a:t>Кого зустріла сліпенька дівчинка біля струмка? </a:t>
            </a:r>
            <a:endParaRPr lang="uk-UA" dirty="0" smtClean="0"/>
          </a:p>
          <a:p>
            <a:pPr fontAlgn="base">
              <a:buNone/>
            </a:pPr>
            <a:r>
              <a:rPr lang="uk-UA" dirty="0" smtClean="0"/>
              <a:t>4) Що взяла </a:t>
            </a:r>
            <a:r>
              <a:rPr lang="uk-UA" dirty="0" smtClean="0"/>
              <a:t>з собою дівчинка </a:t>
            </a:r>
            <a:r>
              <a:rPr lang="uk-UA" dirty="0" smtClean="0"/>
              <a:t>для братів? </a:t>
            </a:r>
          </a:p>
          <a:p>
            <a:pPr fontAlgn="base">
              <a:buNone/>
            </a:pPr>
            <a:r>
              <a:rPr lang="uk-UA" dirty="0" smtClean="0"/>
              <a:t>5) Хто замкнув у комірчині братів? </a:t>
            </a:r>
          </a:p>
          <a:p>
            <a:pPr fontAlgn="base">
              <a:buNone/>
            </a:pPr>
            <a:r>
              <a:rPr lang="uk-UA" dirty="0" smtClean="0"/>
              <a:t>6) Хто допоміг дівчинці </a:t>
            </a:r>
            <a:r>
              <a:rPr lang="uk-UA" dirty="0" smtClean="0"/>
              <a:t>зустрітися з братами? </a:t>
            </a:r>
            <a:endParaRPr lang="uk-UA" dirty="0" smtClean="0"/>
          </a:p>
          <a:p>
            <a:pPr fontAlgn="base">
              <a:buNone/>
            </a:pPr>
            <a:r>
              <a:rPr lang="uk-UA" dirty="0" smtClean="0"/>
              <a:t>7) Що роздала дівчинка бідним </a:t>
            </a:r>
            <a:r>
              <a:rPr lang="uk-UA" dirty="0" smtClean="0"/>
              <a:t>людям на помин її померлого батька? </a:t>
            </a:r>
            <a:endParaRPr lang="uk-UA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903634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43682A"/>
                </a:solidFill>
                <a:latin typeface="Cambria" pitchFamily="18" charset="0"/>
              </a:rPr>
              <a:t>Кросворд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43682A"/>
              </a:solidFill>
              <a:latin typeface="Cambria" pitchFamily="18" charset="0"/>
            </a:endParaRPr>
          </a:p>
        </p:txBody>
      </p:sp>
      <p:pic>
        <p:nvPicPr>
          <p:cNvPr id="6" name="Picture 5" descr="Детские рисунки и простые срисовки с изображением ручек"/>
          <p:cNvPicPr>
            <a:picLocks noChangeAspect="1" noChangeArrowheads="1"/>
          </p:cNvPicPr>
          <p:nvPr/>
        </p:nvPicPr>
        <p:blipFill>
          <a:blip r:embed="rId3" cstate="print"/>
          <a:srcRect l="11538" r="3846" b="6845"/>
          <a:stretch>
            <a:fillRect/>
          </a:stretch>
        </p:blipFill>
        <p:spPr bwMode="auto">
          <a:xfrm>
            <a:off x="3851920" y="5013176"/>
            <a:ext cx="1340457" cy="15841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35896" y="1556792"/>
            <a:ext cx="2304256" cy="4104456"/>
          </a:xfrm>
        </p:spPr>
        <p:txBody>
          <a:bodyPr>
            <a:normAutofit/>
          </a:bodyPr>
          <a:lstStyle/>
          <a:p>
            <a:pPr fontAlgn="base">
              <a:buNone/>
            </a:pPr>
            <a:r>
              <a:rPr lang="uk-UA" sz="3200" b="1" dirty="0" smtClean="0"/>
              <a:t>1) Води</a:t>
            </a:r>
          </a:p>
          <a:p>
            <a:pPr fontAlgn="base">
              <a:buNone/>
            </a:pPr>
            <a:r>
              <a:rPr lang="uk-UA" sz="3200" b="1" dirty="0" smtClean="0"/>
              <a:t>2) Кріт</a:t>
            </a:r>
          </a:p>
          <a:p>
            <a:pPr fontAlgn="base">
              <a:buNone/>
            </a:pPr>
            <a:r>
              <a:rPr lang="uk-UA" sz="3200" b="1" dirty="0" smtClean="0"/>
              <a:t>3) Ящірка</a:t>
            </a:r>
          </a:p>
          <a:p>
            <a:pPr fontAlgn="base">
              <a:buNone/>
            </a:pPr>
            <a:r>
              <a:rPr lang="uk-UA" sz="3200" b="1" dirty="0" smtClean="0"/>
              <a:t>4) Яблука</a:t>
            </a:r>
          </a:p>
          <a:p>
            <a:pPr fontAlgn="base">
              <a:buNone/>
            </a:pPr>
            <a:r>
              <a:rPr lang="uk-UA" sz="3200" b="1" dirty="0" smtClean="0"/>
              <a:t>5) Чаклун</a:t>
            </a:r>
          </a:p>
          <a:p>
            <a:pPr fontAlgn="base">
              <a:buNone/>
            </a:pPr>
            <a:r>
              <a:rPr lang="uk-UA" sz="3200" b="1" dirty="0" smtClean="0"/>
              <a:t>6)Бабуся</a:t>
            </a:r>
          </a:p>
          <a:p>
            <a:pPr fontAlgn="base">
              <a:buNone/>
            </a:pPr>
            <a:r>
              <a:rPr lang="uk-UA" sz="3200" b="1" dirty="0" smtClean="0"/>
              <a:t>7)Хліб</a:t>
            </a:r>
            <a:endParaRPr lang="uk-UA" sz="3200" b="1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28650" y="260649"/>
            <a:ext cx="7886700" cy="936104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43682A"/>
                </a:solidFill>
                <a:latin typeface="Cambria" pitchFamily="18" charset="0"/>
              </a:rPr>
              <a:t>Кросворд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43682A"/>
              </a:solidFill>
              <a:latin typeface="Cambria" pitchFamily="18" charset="0"/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 cstate="print"/>
          <a:srcRect t="17262" b="16589"/>
          <a:stretch>
            <a:fillRect/>
          </a:stretch>
        </p:blipFill>
        <p:spPr bwMode="auto">
          <a:xfrm rot="320312">
            <a:off x="5960884" y="4537854"/>
            <a:ext cx="2749957" cy="181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5" descr="Детские рисунки и простые срисовки с изображением ручек"/>
          <p:cNvPicPr>
            <a:picLocks noChangeAspect="1" noChangeArrowheads="1"/>
          </p:cNvPicPr>
          <p:nvPr/>
        </p:nvPicPr>
        <p:blipFill>
          <a:blip r:embed="rId3" cstate="print"/>
          <a:srcRect l="11538" r="3846" b="6845"/>
          <a:stretch>
            <a:fillRect/>
          </a:stretch>
        </p:blipFill>
        <p:spPr bwMode="auto">
          <a:xfrm>
            <a:off x="7524328" y="3212976"/>
            <a:ext cx="1224136" cy="1446706"/>
          </a:xfrm>
          <a:prstGeom prst="rect">
            <a:avLst/>
          </a:prstGeom>
          <a:noFill/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2492896"/>
            <a:ext cx="3059832" cy="417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059832" y="404664"/>
            <a:ext cx="30569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Молодці!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5616" y="5085184"/>
            <a:ext cx="72639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Дякую за гарну роботу!</a:t>
            </a:r>
            <a:endParaRPr lang="uk-UA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1746" name="AutoShape 2" descr="Брат и сестра - векторные изображения, Брат и сестра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1748" name="AutoShape 4" descr="Брат и сестра - векторные изображения, Брат и сестра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174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1628800"/>
            <a:ext cx="3337049" cy="3337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powerpointbase.com-823</Template>
  <TotalTime>268</TotalTime>
  <Words>477</Words>
  <Application>Microsoft Office PowerPoint</Application>
  <PresentationFormat>Экран (4:3)</PresentationFormat>
  <Paragraphs>110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Ангел КАРАЛІЙЧЕВ</vt:lpstr>
      <vt:lpstr>Ангел КАРАЛІЙЧЕВ</vt:lpstr>
      <vt:lpstr>Творчість Ангела Каралійчева</vt:lpstr>
      <vt:lpstr>Творчість Ангела Каралійчева</vt:lpstr>
      <vt:lpstr>Прочитай назву казки</vt:lpstr>
      <vt:lpstr>Чи знаєш ти?</vt:lpstr>
      <vt:lpstr>Слайд 7</vt:lpstr>
      <vt:lpstr>З’єднай ліву і праву сторону</vt:lpstr>
      <vt:lpstr>Прочитай правильно слова</vt:lpstr>
      <vt:lpstr>Добери до слів синоніми</vt:lpstr>
      <vt:lpstr>Гра “ Знайди речення за початком ”</vt:lpstr>
      <vt:lpstr>Знайди зайве</vt:lpstr>
      <vt:lpstr>Гра “ Ми віримо і не віримо ”</vt:lpstr>
      <vt:lpstr>Добери прислів’я до казки</vt:lpstr>
      <vt:lpstr>Розгадай кросворд</vt:lpstr>
      <vt:lpstr>Кросворд</vt:lpstr>
      <vt:lpstr>Кросворд</vt:lpstr>
      <vt:lpstr>Слайд 18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Ангел КААРАЛІЙЧЕВ</dc:title>
  <dc:creator>HOME</dc:creator>
  <cp:lastModifiedBy>HOME</cp:lastModifiedBy>
  <cp:revision>59</cp:revision>
  <dcterms:created xsi:type="dcterms:W3CDTF">2022-12-15T18:10:11Z</dcterms:created>
  <dcterms:modified xsi:type="dcterms:W3CDTF">2022-12-18T18:09:47Z</dcterms:modified>
</cp:coreProperties>
</file>