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8" r:id="rId5"/>
    <p:sldId id="269" r:id="rId6"/>
    <p:sldId id="270" r:id="rId7"/>
    <p:sldId id="271" r:id="rId8"/>
    <p:sldId id="272" r:id="rId9"/>
    <p:sldId id="273" r:id="rId10"/>
    <p:sldId id="275" r:id="rId11"/>
    <p:sldId id="276" r:id="rId12"/>
    <p:sldId id="277" r:id="rId13"/>
    <p:sldId id="274" r:id="rId14"/>
    <p:sldId id="267" r:id="rId1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FAEE9-6AFA-40A5-9E6E-AAD889FACDDB}" type="datetimeFigureOut">
              <a:rPr lang="uk-UA" smtClean="0"/>
              <a:pPr/>
              <a:t>16.03.2023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8C66-481C-49F1-8CCB-B0600AD535B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FAEE9-6AFA-40A5-9E6E-AAD889FACDDB}" type="datetimeFigureOut">
              <a:rPr lang="uk-UA" smtClean="0"/>
              <a:pPr/>
              <a:t>16.03.2023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8C66-481C-49F1-8CCB-B0600AD535B9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FAEE9-6AFA-40A5-9E6E-AAD889FACDDB}" type="datetimeFigureOut">
              <a:rPr lang="uk-UA" smtClean="0"/>
              <a:pPr/>
              <a:t>16.03.2023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8C66-481C-49F1-8CCB-B0600AD535B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FAEE9-6AFA-40A5-9E6E-AAD889FACDDB}" type="datetimeFigureOut">
              <a:rPr lang="uk-UA" smtClean="0"/>
              <a:pPr/>
              <a:t>16.03.2023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8C66-481C-49F1-8CCB-B0600AD535B9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FAEE9-6AFA-40A5-9E6E-AAD889FACDDB}" type="datetimeFigureOut">
              <a:rPr lang="uk-UA" smtClean="0"/>
              <a:pPr/>
              <a:t>16.03.2023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8C66-481C-49F1-8CCB-B0600AD535B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FAEE9-6AFA-40A5-9E6E-AAD889FACDDB}" type="datetimeFigureOut">
              <a:rPr lang="uk-UA" smtClean="0"/>
              <a:pPr/>
              <a:t>16.03.2023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8C66-481C-49F1-8CCB-B0600AD535B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FAEE9-6AFA-40A5-9E6E-AAD889FACDDB}" type="datetimeFigureOut">
              <a:rPr lang="uk-UA" smtClean="0"/>
              <a:pPr/>
              <a:t>16.03.2023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8C66-481C-49F1-8CCB-B0600AD535B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FAEE9-6AFA-40A5-9E6E-AAD889FACDDB}" type="datetimeFigureOut">
              <a:rPr lang="uk-UA" smtClean="0"/>
              <a:pPr/>
              <a:t>16.03.2023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8C66-481C-49F1-8CCB-B0600AD535B9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FAEE9-6AFA-40A5-9E6E-AAD889FACDDB}" type="datetimeFigureOut">
              <a:rPr lang="uk-UA" smtClean="0"/>
              <a:pPr/>
              <a:t>16.03.2023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8C66-481C-49F1-8CCB-B0600AD535B9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FAEE9-6AFA-40A5-9E6E-AAD889FACDDB}" type="datetimeFigureOut">
              <a:rPr lang="uk-UA" smtClean="0"/>
              <a:pPr/>
              <a:t>16.03.2023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8C66-481C-49F1-8CCB-B0600AD535B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FAEE9-6AFA-40A5-9E6E-AAD889FACDDB}" type="datetimeFigureOut">
              <a:rPr lang="uk-UA" smtClean="0"/>
              <a:pPr/>
              <a:t>16.03.2023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8C66-481C-49F1-8CCB-B0600AD535B9}" type="slidenum">
              <a:rPr lang="uk-UA" smtClean="0"/>
              <a:pPr/>
              <a:t>‹#›</a:t>
            </a:fld>
            <a:endParaRPr lang="uk-UA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076FAEE9-6AFA-40A5-9E6E-AAD889FACDDB}" type="datetimeFigureOut">
              <a:rPr lang="uk-UA" smtClean="0"/>
              <a:pPr/>
              <a:t>16.03.2023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F0B68C66-481C-49F1-8CCB-B0600AD535B9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12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1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27784" y="404664"/>
            <a:ext cx="5830416" cy="1656184"/>
          </a:xfrm>
        </p:spPr>
        <p:txBody>
          <a:bodyPr>
            <a:normAutofit/>
          </a:bodyPr>
          <a:lstStyle/>
          <a:p>
            <a:r>
              <a:rPr lang="uk-UA" sz="5400" b="1" dirty="0" smtClean="0">
                <a:ln>
                  <a:solidFill>
                    <a:schemeClr val="bg1"/>
                  </a:solidFill>
                </a:ln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Януш Корчак</a:t>
            </a:r>
            <a:endParaRPr lang="uk-UA" sz="5400" b="1" dirty="0">
              <a:ln>
                <a:solidFill>
                  <a:schemeClr val="bg1"/>
                </a:solidFill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251520" y="3861048"/>
            <a:ext cx="5688632" cy="1601191"/>
          </a:xfrm>
        </p:spPr>
        <p:txBody>
          <a:bodyPr>
            <a:noAutofit/>
          </a:bodyPr>
          <a:lstStyle/>
          <a:p>
            <a:r>
              <a:rPr lang="uk-UA" sz="4400" b="1" dirty="0" err="1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r>
              <a:rPr lang="uk-UA" sz="4400" b="1" dirty="0" err="1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Коли</a:t>
            </a:r>
            <a:r>
              <a:rPr lang="uk-UA" sz="4400" b="1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я знову стану </a:t>
            </a:r>
            <a:r>
              <a:rPr lang="uk-UA" sz="4400" b="1" dirty="0" err="1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маленьким</a:t>
            </a:r>
            <a:r>
              <a:rPr lang="uk-UA" sz="4400" b="1" dirty="0" err="1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</a:t>
            </a:r>
            <a:endParaRPr lang="uk-UA" sz="4400" b="1" dirty="0" smtClean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k-UA" sz="4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2160240" cy="29595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Купить книгу Коли я знову стану малим: Повість - Януш Корчак  (978-617-07-0619-5) в Киеве, Украине - цена в интернет-магазине Аконит,  доставка почтой"/>
          <p:cNvPicPr>
            <a:picLocks noChangeAspect="1" noChangeArrowheads="1"/>
          </p:cNvPicPr>
          <p:nvPr/>
        </p:nvPicPr>
        <p:blipFill>
          <a:blip r:embed="rId3" cstate="print"/>
          <a:srcRect l="16949" r="16949"/>
          <a:stretch>
            <a:fillRect/>
          </a:stretch>
        </p:blipFill>
        <p:spPr bwMode="auto">
          <a:xfrm>
            <a:off x="6084168" y="2636912"/>
            <a:ext cx="2475122" cy="3744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85096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5805264"/>
            <a:ext cx="85689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vi-VN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правжнє ім</a:t>
            </a:r>
            <a:r>
              <a:rPr lang="uk-UA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vi-VN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vi-V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vi-VN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Генрик </a:t>
            </a:r>
            <a:r>
              <a:rPr lang="vi-VN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Ґольдшм</a:t>
            </a:r>
            <a:r>
              <a:rPr lang="vi-VN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ідт</a:t>
            </a:r>
            <a:r>
              <a:rPr lang="uk-UA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vi-VN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ідомий </a:t>
            </a:r>
            <a:r>
              <a:rPr lang="vi-V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також як </a:t>
            </a:r>
            <a:r>
              <a:rPr lang="vi-VN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Старий </a:t>
            </a:r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Лікар </a:t>
            </a:r>
            <a:r>
              <a:rPr lang="vi-VN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vi-V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vi-VN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Пан </a:t>
            </a:r>
            <a:r>
              <a:rPr lang="vi-VN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Лікар</a:t>
            </a:r>
            <a:r>
              <a:rPr lang="uk-UA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12290" name="Picture 2" descr="Януш Корчак - отдавший жизнь за детей | IFO | Дзен"/>
          <p:cNvPicPr>
            <a:picLocks noChangeAspect="1" noChangeArrowheads="1"/>
          </p:cNvPicPr>
          <p:nvPr/>
        </p:nvPicPr>
        <p:blipFill>
          <a:blip r:embed="rId2" cstate="print"/>
          <a:srcRect l="22306" r="20474"/>
          <a:stretch>
            <a:fillRect/>
          </a:stretch>
        </p:blipFill>
        <p:spPr bwMode="auto">
          <a:xfrm>
            <a:off x="2843808" y="1988840"/>
            <a:ext cx="3672408" cy="3610163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843808" y="260648"/>
            <a:ext cx="342681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4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Я́нуш Ко́рчак</a:t>
            </a:r>
            <a:endParaRPr lang="uk-UA" sz="4000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980728"/>
            <a:ext cx="84249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польський лікар, педагог, письменник, публіцист, </a:t>
            </a:r>
            <a:endParaRPr lang="uk-UA" sz="20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громадський діяч єврейського походження, </a:t>
            </a:r>
            <a:endParaRPr lang="uk-UA" sz="20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офіцер російської та польської армій</a:t>
            </a:r>
            <a:endParaRPr lang="uk-UA" sz="2000" b="1" dirty="0"/>
          </a:p>
        </p:txBody>
      </p:sp>
    </p:spTree>
    <p:extLst>
      <p:ext uri="{BB962C8B-B14F-4D97-AF65-F5344CB8AC3E}">
        <p14:creationId xmlns:p14="http://schemas.microsoft.com/office/powerpoint/2010/main" xmlns="" val="382309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720080"/>
          </a:xfrm>
        </p:spPr>
        <p:txBody>
          <a:bodyPr>
            <a:noAutofit/>
          </a:bodyPr>
          <a:lstStyle/>
          <a:p>
            <a:r>
              <a:rPr lang="uk-UA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332656"/>
            <a:ext cx="872455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vi-VN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Я́нуш Ко́рчак</a:t>
            </a:r>
            <a:endParaRPr lang="uk-UA" sz="4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2348880"/>
            <a:ext cx="4752528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Свою першу освіту юний </a:t>
            </a:r>
            <a:r>
              <a:rPr lang="uk-UA" sz="2200" dirty="0" err="1" smtClean="0">
                <a:latin typeface="Times New Roman" pitchFamily="18" charset="0"/>
                <a:cs typeface="Times New Roman" pitchFamily="18" charset="0"/>
              </a:rPr>
              <a:t>Гольдшмідт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отримував в російській гімназії у Варшаві. Головними постулатами закладу були строгість і дисципліна. Найменше відхилення від встановленого розпорядку дня без письмового дозволу директора жорстоко каралося.</a:t>
            </a:r>
          </a:p>
          <a:p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Вже з першого класу школярі вивчали підручники з латині, а з другого – з французької, німецької та грецької. </a:t>
            </a:r>
            <a:endParaRPr lang="uk-UA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http://cs630228.vk.me/v630228769/2f30/0dJvfFwO3TY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060848"/>
            <a:ext cx="2770223" cy="41044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42660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707904" y="1772816"/>
            <a:ext cx="5256584" cy="48245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Закінчивши гімназію, юний </a:t>
            </a:r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Гольдшмідт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вирішує стати лікарем і вступає у Варшавський університет на медичний факультет. Під час практики працює в госпіталях, лікарнях, дитячих таборах. Спілкування з дітьми приносить йому величезне задоволення, в </a:t>
            </a:r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лікареві-Гольдшмідті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прокидається педагог. Повернувшись зі служби, </a:t>
            </a:r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Генрик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твердо вирішив: так, він буде лікувати, але не тіла, а душі.</a:t>
            </a:r>
            <a:endParaRPr lang="uk-UA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4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Я́нуш Ко́рчак</a:t>
            </a:r>
            <a:endParaRPr lang="uk-UA" sz="4000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602" name="Picture 2" descr="https://msmb.org.ua/media/msmb/images/content/bibliorafiya/2018-07-23/3.jpg"/>
          <p:cNvPicPr>
            <a:picLocks noChangeAspect="1" noChangeArrowheads="1"/>
          </p:cNvPicPr>
          <p:nvPr/>
        </p:nvPicPr>
        <p:blipFill>
          <a:blip r:embed="rId2" cstate="print"/>
          <a:srcRect l="15697" t="33035" r="4903" b="1640"/>
          <a:stretch>
            <a:fillRect/>
          </a:stretch>
        </p:blipFill>
        <p:spPr bwMode="auto">
          <a:xfrm>
            <a:off x="899592" y="4290523"/>
            <a:ext cx="2195589" cy="2234821"/>
          </a:xfrm>
          <a:prstGeom prst="rect">
            <a:avLst/>
          </a:prstGeom>
          <a:noFill/>
        </p:spPr>
      </p:pic>
      <p:pic>
        <p:nvPicPr>
          <p:cNvPr id="25604" name="Picture 4" descr="Фото Януша Корчака - Редкие и уникальны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916832"/>
            <a:ext cx="3241151" cy="2304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72067" y="1556793"/>
            <a:ext cx="7408333" cy="864096"/>
          </a:xfrm>
        </p:spPr>
        <p:txBody>
          <a:bodyPr/>
          <a:lstStyle/>
          <a:p>
            <a:pPr algn="ctr">
              <a:buNone/>
            </a:pPr>
            <a:r>
              <a:rPr lang="uk-UA" b="1" dirty="0" smtClean="0">
                <a:solidFill>
                  <a:schemeClr val="tx1"/>
                </a:solidFill>
              </a:rPr>
              <a:t>У будинку номер 92 на вулиці Крохмальний у Варшаві засновує «Будинок сиріт»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Я́нуш Ко́рчак</a:t>
            </a:r>
            <a:endParaRPr lang="uk-UA" dirty="0"/>
          </a:p>
        </p:txBody>
      </p:sp>
      <p:pic>
        <p:nvPicPr>
          <p:cNvPr id="26626" name="Picture 2" descr="https://msmb.org.ua/media/msmb/images/content/bibliorafiya/2018-07-23/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852936"/>
            <a:ext cx="7776864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99592" y="3933056"/>
            <a:ext cx="7300333" cy="2376264"/>
          </a:xfrm>
        </p:spPr>
        <p:txBody>
          <a:bodyPr/>
          <a:lstStyle/>
          <a:p>
            <a:pPr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Свій перший доробок, педагогічну працю, книгу «Як любити дітей» Корчак написав в Україні під час роботи в київських притулках для безпритульних. Протягом 10 років створив ще три науково-популярних роботи: «Право дитини на повагу», «Правило життя» і «Жартівлива педагогіка».</a:t>
            </a:r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Я́нуш Ко́рчак</a:t>
            </a:r>
            <a:endParaRPr lang="uk-UA" dirty="0"/>
          </a:p>
        </p:txBody>
      </p:sp>
      <p:pic>
        <p:nvPicPr>
          <p:cNvPr id="27650" name="Picture 2" descr="Теперь мне остается легкая задача — умереть». Дневник Януша Корча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628800"/>
            <a:ext cx="3600399" cy="1440160"/>
          </a:xfrm>
          <a:prstGeom prst="rect">
            <a:avLst/>
          </a:prstGeom>
          <a:noFill/>
        </p:spPr>
      </p:pic>
      <p:pic>
        <p:nvPicPr>
          <p:cNvPr id="5" name="Picture 16" descr="Право на повагу. Вибрані твори | Krytyka, Юлія Бент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412776"/>
            <a:ext cx="1752985" cy="2443493"/>
          </a:xfrm>
          <a:prstGeom prst="rect">
            <a:avLst/>
          </a:prstGeom>
          <a:noFill/>
        </p:spPr>
      </p:pic>
      <p:pic>
        <p:nvPicPr>
          <p:cNvPr id="27652" name="Picture 4" descr="Видавництво Фоліо | Книжка «Правила життя: педагогіка для дітей та  дорослих» Януш Корчак купити на сайті Видавництво Фоліо folio.com.ua |  978-966-03-7633-5"/>
          <p:cNvPicPr>
            <a:picLocks noChangeAspect="1" noChangeArrowheads="1"/>
          </p:cNvPicPr>
          <p:nvPr/>
        </p:nvPicPr>
        <p:blipFill>
          <a:blip r:embed="rId4" cstate="print"/>
          <a:srcRect l="8230" t="10667" r="9465" b="10667"/>
          <a:stretch>
            <a:fillRect/>
          </a:stretch>
        </p:blipFill>
        <p:spPr bwMode="auto">
          <a:xfrm>
            <a:off x="395536" y="620688"/>
            <a:ext cx="1855121" cy="27363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3491880" y="116632"/>
            <a:ext cx="1825429" cy="24021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726" name="Picture 30" descr="Корчак — Кинопоис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548680"/>
            <a:ext cx="1537189" cy="2183135"/>
          </a:xfrm>
          <a:prstGeom prst="rect">
            <a:avLst/>
          </a:prstGeom>
          <a:noFill/>
        </p:spPr>
      </p:pic>
      <p:pic>
        <p:nvPicPr>
          <p:cNvPr id="29698" name="Picture 2" descr="https://msmb.org.ua/media/msmb/images/content/bibliorafiya/2018-07-23/11.jpg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 l="3724" t="3048" r="3174" b="2453"/>
          <a:stretch>
            <a:fillRect/>
          </a:stretch>
        </p:blipFill>
        <p:spPr bwMode="auto">
          <a:xfrm>
            <a:off x="179512" y="2492896"/>
            <a:ext cx="1786263" cy="2284184"/>
          </a:xfrm>
          <a:prstGeom prst="rect">
            <a:avLst/>
          </a:prstGeom>
          <a:noFill/>
        </p:spPr>
      </p:pic>
      <p:pic>
        <p:nvPicPr>
          <p:cNvPr id="29700" name="Picture 4" descr="https://msmb.org.ua/media/msmb/images/content/bibliorafiya/2018-07-23/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2320" y="332656"/>
            <a:ext cx="1344149" cy="2016224"/>
          </a:xfrm>
          <a:prstGeom prst="rect">
            <a:avLst/>
          </a:prstGeom>
          <a:noFill/>
        </p:spPr>
      </p:pic>
      <p:sp>
        <p:nvSpPr>
          <p:cNvPr id="29702" name="AutoShape 6" descr="Електронна книга «Пригоди Короля Мацюся» – Януш Корчак – купити за ціною 30  грн. на YAKABO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9706" name="Picture 10" descr="Януш Корчак - virtualni-podoroji"/>
          <p:cNvPicPr>
            <a:picLocks noChangeAspect="1" noChangeArrowheads="1"/>
          </p:cNvPicPr>
          <p:nvPr/>
        </p:nvPicPr>
        <p:blipFill>
          <a:blip r:embed="rId6" cstate="print">
            <a:lum bright="-10000" contrast="10000"/>
          </a:blip>
          <a:srcRect t="5436"/>
          <a:stretch>
            <a:fillRect/>
          </a:stretch>
        </p:blipFill>
        <p:spPr bwMode="auto">
          <a:xfrm>
            <a:off x="2843808" y="2420888"/>
            <a:ext cx="1664765" cy="2376264"/>
          </a:xfrm>
          <a:prstGeom prst="rect">
            <a:avLst/>
          </a:prstGeom>
          <a:noFill/>
        </p:spPr>
      </p:pic>
      <p:sp>
        <p:nvSpPr>
          <p:cNvPr id="29708" name="AutoShape 12" descr="Книга «Коли я знову стану малим» – Януш Корчак, купити за ціною 76 на  YAKABOO: 978-617-07-0619-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9710" name="Picture 14" descr="Януш Корчак Дитя Людське — Купити Недорого на Bigl.ua (1717882600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64288" y="3068960"/>
            <a:ext cx="1816021" cy="2455130"/>
          </a:xfrm>
          <a:prstGeom prst="rect">
            <a:avLst/>
          </a:prstGeom>
          <a:noFill/>
        </p:spPr>
      </p:pic>
      <p:pic>
        <p:nvPicPr>
          <p:cNvPr id="29704" name="Picture 8" descr="Пригоди короля Мацюся"/>
          <p:cNvPicPr>
            <a:picLocks noChangeAspect="1" noChangeArrowheads="1"/>
          </p:cNvPicPr>
          <p:nvPr/>
        </p:nvPicPr>
        <p:blipFill>
          <a:blip r:embed="rId8" cstate="print">
            <a:lum contrast="10000"/>
          </a:blip>
          <a:srcRect b="5501"/>
          <a:stretch>
            <a:fillRect/>
          </a:stretch>
        </p:blipFill>
        <p:spPr bwMode="auto">
          <a:xfrm>
            <a:off x="1403648" y="4221088"/>
            <a:ext cx="1658471" cy="2304256"/>
          </a:xfrm>
          <a:prstGeom prst="rect">
            <a:avLst/>
          </a:prstGeom>
          <a:noFill/>
        </p:spPr>
      </p:pic>
      <p:pic>
        <p:nvPicPr>
          <p:cNvPr id="29714" name="Picture 18" descr="Януш Корчак Дитя Людське — Купити Недорого на Bigl.ua (1717882600)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28184" y="836712"/>
            <a:ext cx="1459898" cy="2088232"/>
          </a:xfrm>
          <a:prstGeom prst="rect">
            <a:avLst/>
          </a:prstGeom>
          <a:noFill/>
        </p:spPr>
      </p:pic>
      <p:sp>
        <p:nvSpPr>
          <p:cNvPr id="29716" name="AutoShape 20" descr="Януш Корчак - ВСІ КНИГИ, біографія автора, рецензії купити і завантажити в  інтернет-магазині Yakaboo.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9718" name="AutoShape 22" descr="downloadable «Як любити дитину», автора Януш Корчак– фото №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9720" name="AutoShape 24" descr="Последние издания книг Януша Корча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9722" name="AutoShape 26" descr="Последние издания книг Януша Корча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9724" name="AutoShape 28" descr="Последние издания книг Януша Корча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9728" name="AutoShape 32" descr="Лучшие книги Януша Корча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9730" name="Picture 34" descr="Марек Яворский. Януш Корчак: продажа, цена в Харькове. Учебная и справочная  литература от &quot;Интернет-магазин &quot;Гармония&quot;&quot; - 910973582"/>
          <p:cNvPicPr>
            <a:picLocks noChangeAspect="1" noChangeArrowheads="1"/>
          </p:cNvPicPr>
          <p:nvPr/>
        </p:nvPicPr>
        <p:blipFill>
          <a:blip r:embed="rId10" cstate="print">
            <a:lum bright="-10000" contrast="10000"/>
          </a:blip>
          <a:srcRect l="15873" t="4762" r="15873" b="3571"/>
          <a:stretch>
            <a:fillRect/>
          </a:stretch>
        </p:blipFill>
        <p:spPr bwMode="auto">
          <a:xfrm>
            <a:off x="4788024" y="2420888"/>
            <a:ext cx="1665185" cy="2664296"/>
          </a:xfrm>
          <a:prstGeom prst="rect">
            <a:avLst/>
          </a:prstGeom>
          <a:noFill/>
        </p:spPr>
      </p:pic>
      <p:pic>
        <p:nvPicPr>
          <p:cNvPr id="29712" name="Picture 16" descr="Право на повагу. Вибрані твори | Krytyka, Юлія Бентя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868144" y="4293096"/>
            <a:ext cx="1752985" cy="2443493"/>
          </a:xfrm>
          <a:prstGeom prst="rect">
            <a:avLst/>
          </a:prstGeom>
          <a:noFill/>
        </p:spPr>
      </p:pic>
      <p:pic>
        <p:nvPicPr>
          <p:cNvPr id="29732" name="Picture 36" descr="Януш Корчак, «Король Матіуш Перший» | #мова і література | Culture.pl"/>
          <p:cNvPicPr>
            <a:picLocks noChangeAspect="1" noChangeArrowheads="1"/>
          </p:cNvPicPr>
          <p:nvPr/>
        </p:nvPicPr>
        <p:blipFill>
          <a:blip r:embed="rId12" cstate="print">
            <a:lum contrast="10000"/>
          </a:blip>
          <a:srcRect/>
          <a:stretch>
            <a:fillRect/>
          </a:stretch>
        </p:blipFill>
        <p:spPr bwMode="auto">
          <a:xfrm>
            <a:off x="3779912" y="4509120"/>
            <a:ext cx="1656185" cy="21876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Вшанування пам’яті </a:t>
            </a:r>
            <a:b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vi-VN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Я́нуш</a:t>
            </a:r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vi-VN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Ко́рчак</a:t>
            </a:r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uk-UA" dirty="0"/>
          </a:p>
        </p:txBody>
      </p:sp>
      <p:pic>
        <p:nvPicPr>
          <p:cNvPr id="30722" name="Picture 2" descr="https://msmb.org.ua/media/msmb/images/content/bibliorafiya/2018-07-23/14.jpg"/>
          <p:cNvPicPr>
            <a:picLocks noChangeAspect="1" noChangeArrowheads="1"/>
          </p:cNvPicPr>
          <p:nvPr/>
        </p:nvPicPr>
        <p:blipFill>
          <a:blip r:embed="rId2" cstate="print"/>
          <a:srcRect l="18748" t="7042" r="4385" b="12676"/>
          <a:stretch>
            <a:fillRect/>
          </a:stretch>
        </p:blipFill>
        <p:spPr bwMode="auto">
          <a:xfrm>
            <a:off x="323528" y="1844824"/>
            <a:ext cx="2900533" cy="3960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24" name="Picture 4" descr="https://msmb.org.ua/media/msmb/images/content/bibliorafiya/2018-07-23/15.jpg"/>
          <p:cNvPicPr>
            <a:picLocks noChangeAspect="1" noChangeArrowheads="1"/>
          </p:cNvPicPr>
          <p:nvPr/>
        </p:nvPicPr>
        <p:blipFill>
          <a:blip r:embed="rId3" cstate="print"/>
          <a:srcRect l="12195" r="21951"/>
          <a:stretch>
            <a:fillRect/>
          </a:stretch>
        </p:blipFill>
        <p:spPr bwMode="auto">
          <a:xfrm rot="256863">
            <a:off x="2699792" y="1772816"/>
            <a:ext cx="1704276" cy="19442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0726" name="Picture 6" descr="https://msmb.org.ua/media/msmb/images/content/bibliorafiya/2018-07-23/16.jpg"/>
          <p:cNvPicPr>
            <a:picLocks noChangeAspect="1" noChangeArrowheads="1"/>
          </p:cNvPicPr>
          <p:nvPr/>
        </p:nvPicPr>
        <p:blipFill>
          <a:blip r:embed="rId4" cstate="print"/>
          <a:srcRect r="9595" b="8949"/>
          <a:stretch>
            <a:fillRect/>
          </a:stretch>
        </p:blipFill>
        <p:spPr bwMode="auto">
          <a:xfrm>
            <a:off x="6012160" y="1988840"/>
            <a:ext cx="2808312" cy="3771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395536" y="6021288"/>
            <a:ext cx="29199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Варшава (Польща)</a:t>
            </a:r>
            <a:endParaRPr lang="uk-UA" b="1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940152" y="6021288"/>
            <a:ext cx="29199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Гюнцбург (Німеччина)</a:t>
            </a:r>
            <a:endParaRPr lang="uk-UA" b="1" i="1" dirty="0"/>
          </a:p>
        </p:txBody>
      </p:sp>
      <p:pic>
        <p:nvPicPr>
          <p:cNvPr id="30728" name="Picture 8" descr="https://msmb.org.ua/media/msmb/images/content/bibliorafiya/2018-07-23/7.jpg"/>
          <p:cNvPicPr>
            <a:picLocks noChangeAspect="1" noChangeArrowheads="1"/>
          </p:cNvPicPr>
          <p:nvPr/>
        </p:nvPicPr>
        <p:blipFill>
          <a:blip r:embed="rId5" cstate="print"/>
          <a:srcRect l="15955" t="7875" r="6683" b="2351"/>
          <a:stretch>
            <a:fillRect/>
          </a:stretch>
        </p:blipFill>
        <p:spPr bwMode="auto">
          <a:xfrm>
            <a:off x="3203848" y="3717032"/>
            <a:ext cx="2915816" cy="25377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3131840" y="6309320"/>
            <a:ext cx="29199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Януш Корчак і діти</a:t>
            </a:r>
            <a:endParaRPr lang="uk-UA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91264" cy="858424"/>
          </a:xfrm>
        </p:spPr>
        <p:txBody>
          <a:bodyPr>
            <a:normAutofit fontScale="90000"/>
          </a:bodyPr>
          <a:lstStyle/>
          <a:p>
            <a:r>
              <a:rPr lang="uk-UA" b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“Коли</a:t>
            </a:r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я знову стану </a:t>
            </a:r>
            <a:r>
              <a:rPr lang="uk-UA" b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маленьким”</a:t>
            </a:r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195736" y="1052736"/>
            <a:ext cx="49685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Словникова робота</a:t>
            </a:r>
            <a:endParaRPr lang="uk-UA" sz="3200" b="1" dirty="0"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chemeClr val="accent5"/>
              </a:solidFill>
            </a:endParaRPr>
          </a:p>
        </p:txBody>
      </p:sp>
      <p:sp>
        <p:nvSpPr>
          <p:cNvPr id="9" name="Содержимое 1"/>
          <p:cNvSpPr>
            <a:spLocks noGrp="1"/>
          </p:cNvSpPr>
          <p:nvPr>
            <p:ph idx="1"/>
          </p:nvPr>
        </p:nvSpPr>
        <p:spPr>
          <a:xfrm>
            <a:off x="899593" y="2348880"/>
            <a:ext cx="2880320" cy="388843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насправді</a:t>
            </a:r>
          </a:p>
          <a:p>
            <a:pPr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розплющені</a:t>
            </a:r>
          </a:p>
          <a:p>
            <a:pPr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найбідніший</a:t>
            </a:r>
          </a:p>
          <a:p>
            <a:pPr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вигріється</a:t>
            </a:r>
          </a:p>
          <a:p>
            <a:pPr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озирнулися</a:t>
            </a:r>
          </a:p>
          <a:p>
            <a:pPr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спробував</a:t>
            </a:r>
          </a:p>
          <a:p>
            <a:pPr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кліпнуть</a:t>
            </a:r>
          </a:p>
          <a:p>
            <a:pPr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зчинився</a:t>
            </a:r>
          </a:p>
          <a:p>
            <a:pPr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посхоплювались</a:t>
            </a:r>
          </a:p>
          <a:p>
            <a:pPr>
              <a:buNone/>
            </a:pPr>
            <a:endParaRPr lang="uk-UA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dirty="0"/>
          </a:p>
        </p:txBody>
      </p:sp>
      <p:sp>
        <p:nvSpPr>
          <p:cNvPr id="10" name="Содержимое 1"/>
          <p:cNvSpPr txBox="1">
            <a:spLocks/>
          </p:cNvSpPr>
          <p:nvPr/>
        </p:nvSpPr>
        <p:spPr>
          <a:xfrm>
            <a:off x="4211960" y="2348880"/>
            <a:ext cx="2880320" cy="396044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заспокояться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повернуться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оголошеннями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теревенимо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природознавство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незграбні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приємніше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висолоплювали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пустувати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endParaRPr kumimoji="0" lang="uk-UA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endParaRPr kumimoji="0" lang="uk-UA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endParaRPr kumimoji="0" lang="uk-UA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Picture 4" descr="Купить книгу Коли я знову стану малим: Повість - Януш Корчак  (978-617-07-0619-5) в Киеве, Украине - цена в интернет-магазине Аконит,  доставка почтой"/>
          <p:cNvPicPr>
            <a:picLocks noChangeAspect="1" noChangeArrowheads="1"/>
          </p:cNvPicPr>
          <p:nvPr/>
        </p:nvPicPr>
        <p:blipFill>
          <a:blip r:embed="rId2" cstate="print">
            <a:lum bright="-10000" contrast="-10000"/>
          </a:blip>
          <a:srcRect l="16949" r="16949"/>
          <a:stretch>
            <a:fillRect/>
          </a:stretch>
        </p:blipFill>
        <p:spPr bwMode="auto">
          <a:xfrm>
            <a:off x="6948264" y="3645024"/>
            <a:ext cx="1856342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2" name="Picture 10" descr="Iglú: Pasos para construir u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5013176"/>
            <a:ext cx="2929508" cy="1672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1124744"/>
            <a:ext cx="8496944" cy="1296144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uk-UA" sz="8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Ескімос</a:t>
            </a:r>
            <a:r>
              <a:rPr lang="uk-UA" sz="8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uk-UA" sz="8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народність, що живе в Гренландії, на полярному узбережжі Північної Америки і в північно-східній частині Азії. Харчуються переважно продуктами, отриманими в результаті полювання і збирання: м’ясо моржів, білух, оленів, білих ведмедів, вівцебиків, птахів. </a:t>
            </a:r>
          </a:p>
          <a:p>
            <a:pPr>
              <a:buNone/>
            </a:pPr>
            <a:endParaRPr lang="uk-UA" dirty="0" smtClean="0"/>
          </a:p>
          <a:p>
            <a:endParaRPr lang="uk-UA" dirty="0" smtClean="0"/>
          </a:p>
          <a:p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36104"/>
          </a:xfrm>
        </p:spPr>
        <p:txBody>
          <a:bodyPr>
            <a:normAutofit/>
          </a:bodyPr>
          <a:lstStyle/>
          <a:p>
            <a:r>
              <a:rPr lang="uk-UA" b="1" dirty="0" smtClean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Чи знаєш ти?</a:t>
            </a:r>
            <a:endParaRPr lang="uk-UA" dirty="0"/>
          </a:p>
        </p:txBody>
      </p:sp>
      <p:pic>
        <p:nvPicPr>
          <p:cNvPr id="23554" name="Picture 2" descr="Житло ескімосів: чому вхід в голку завжди відкритий і розташований так  низько"/>
          <p:cNvPicPr>
            <a:picLocks noChangeAspect="1" noChangeArrowheads="1"/>
          </p:cNvPicPr>
          <p:nvPr/>
        </p:nvPicPr>
        <p:blipFill>
          <a:blip r:embed="rId3" cstate="print"/>
          <a:srcRect l="9057" r="10940"/>
          <a:stretch>
            <a:fillRect/>
          </a:stretch>
        </p:blipFill>
        <p:spPr bwMode="auto">
          <a:xfrm>
            <a:off x="467544" y="2348880"/>
            <a:ext cx="2798711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6" name="Picture 4" descr="Іглу — Вікіпедія"/>
          <p:cNvPicPr>
            <a:picLocks noChangeAspect="1" noChangeArrowheads="1"/>
          </p:cNvPicPr>
          <p:nvPr/>
        </p:nvPicPr>
        <p:blipFill>
          <a:blip r:embed="rId4" cstate="print"/>
          <a:srcRect l="4545" t="18182" r="9091" b="6061"/>
          <a:stretch>
            <a:fillRect/>
          </a:stretch>
        </p:blipFill>
        <p:spPr bwMode="auto">
          <a:xfrm rot="21273565">
            <a:off x="3427042" y="4778801"/>
            <a:ext cx="2736304" cy="1800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3558" name="AutoShape 6" descr="Secretos del Polo Norte: cómo se construye un iglú - Infoba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3560" name="AutoShape 8" descr="Secretos del Polo Norte: cómo se construye un iglú - Infoba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2" name="Прямоугольник 11"/>
          <p:cNvSpPr/>
          <p:nvPr/>
        </p:nvSpPr>
        <p:spPr>
          <a:xfrm>
            <a:off x="3707904" y="2492896"/>
            <a:ext cx="518457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Хижка </a:t>
            </a:r>
            <a:r>
              <a:rPr lang="uk-UA" sz="2000" b="1" i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“іглу”</a:t>
            </a:r>
            <a:r>
              <a:rPr lang="uk-UA" sz="2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зимова куполоподібна хатина з прямокутних і трапецієподібних плит снігу або льоду, діаметром 3-4 м і висотою близько 2 м. Внутрішня температура нагрівається до кімнатної, стіни стоплюються, але конструкція не тане, через сніг, який виводить зайве тепло назовні хижки в мороз.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1"/>
          <p:cNvSpPr txBox="1">
            <a:spLocks/>
          </p:cNvSpPr>
          <p:nvPr/>
        </p:nvSpPr>
        <p:spPr>
          <a:xfrm>
            <a:off x="611560" y="1412776"/>
            <a:ext cx="4320480" cy="129614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274320" lvl="0" indent="-274320">
              <a:spcBef>
                <a:spcPct val="20000"/>
              </a:spcBef>
              <a:buClr>
                <a:schemeClr val="accent1"/>
              </a:buClr>
              <a:buSzPct val="100000"/>
            </a:pPr>
            <a:r>
              <a:rPr kumimoji="0" lang="uk-UA" sz="2000" b="1" i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Північне сяйво</a:t>
            </a:r>
            <a:r>
              <a:rPr kumimoji="0" lang="uk-UA" sz="2000" b="1" i="1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uk-UA" sz="2000" b="1" i="1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-</a:t>
            </a:r>
            <a:r>
              <a:rPr kumimoji="0" lang="uk-UA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оптичне явище у верхніх шарах атмосфери, світіння окремих ділянок нічного неба, що швидко змінюється</a:t>
            </a:r>
            <a:endParaRPr kumimoji="0" lang="uk-UA" sz="200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tabLst/>
              <a:defRPr/>
            </a:pPr>
            <a:endParaRPr kumimoji="0" lang="uk-UA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tabLst/>
              <a:defRPr/>
            </a:pPr>
            <a:endParaRPr kumimoji="0" lang="uk-UA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>
            <a:normAutofit/>
          </a:bodyPr>
          <a:lstStyle/>
          <a:p>
            <a:r>
              <a:rPr lang="uk-UA" b="1" dirty="0" smtClean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Чи знаєш ти?</a:t>
            </a:r>
            <a:endParaRPr lang="uk-UA" dirty="0"/>
          </a:p>
        </p:txBody>
      </p:sp>
      <p:sp>
        <p:nvSpPr>
          <p:cNvPr id="7" name="Содержимое 1"/>
          <p:cNvSpPr txBox="1">
            <a:spLocks/>
          </p:cNvSpPr>
          <p:nvPr/>
        </p:nvSpPr>
        <p:spPr>
          <a:xfrm>
            <a:off x="395536" y="4509120"/>
            <a:ext cx="4536504" cy="4320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uk-UA" sz="2000" b="1" i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Браунінг </a:t>
            </a:r>
            <a:r>
              <a:rPr kumimoji="0" lang="uk-UA" sz="2000" b="1" i="1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–</a:t>
            </a:r>
            <a:r>
              <a:rPr kumimoji="0" lang="uk-UA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uk-UA" sz="200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пістолет особливої системи</a:t>
            </a:r>
            <a:endParaRPr kumimoji="0" lang="uk-UA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5602" name="Picture 2" descr="Полярне сяйво — Вікіпеді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4804">
            <a:off x="5438535" y="1254721"/>
            <a:ext cx="3100443" cy="18905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604" name="Picture 4" descr="Пістолет Браунінг, Бельгія, 1935 р. (макет) Denix 1235"/>
          <p:cNvPicPr>
            <a:picLocks noChangeAspect="1" noChangeArrowheads="1"/>
          </p:cNvPicPr>
          <p:nvPr/>
        </p:nvPicPr>
        <p:blipFill>
          <a:blip r:embed="rId3" cstate="print"/>
          <a:srcRect t="7806" b="6322"/>
          <a:stretch>
            <a:fillRect/>
          </a:stretch>
        </p:blipFill>
        <p:spPr bwMode="auto">
          <a:xfrm>
            <a:off x="1475656" y="5085184"/>
            <a:ext cx="2069773" cy="1481119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539552" y="3212976"/>
            <a:ext cx="38322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0" indent="-274320">
              <a:spcBef>
                <a:spcPct val="20000"/>
              </a:spcBef>
              <a:buClr>
                <a:schemeClr val="accent1"/>
              </a:buClr>
              <a:buSzPct val="100000"/>
              <a:defRPr/>
            </a:pPr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Людожер –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те саме, що людоїд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508104" y="3501008"/>
            <a:ext cx="32758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0" indent="-274320">
              <a:spcBef>
                <a:spcPct val="20000"/>
              </a:spcBef>
              <a:buClr>
                <a:schemeClr val="accent1"/>
              </a:buClr>
              <a:buSzPct val="100000"/>
              <a:defRPr/>
            </a:pPr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Детектив –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фахівець із розслідування злочинів</a:t>
            </a:r>
          </a:p>
        </p:txBody>
      </p:sp>
      <p:sp>
        <p:nvSpPr>
          <p:cNvPr id="25606" name="AutoShape 6" descr="Профессия - частный детектив: как развивается частный сыск в Украин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5608" name="Picture 8" descr="Профессия - частный детектив: как развивается частный сыск в Украин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4437112"/>
            <a:ext cx="2846090" cy="21314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72067" y="1785926"/>
            <a:ext cx="7408333" cy="4340237"/>
          </a:xfrm>
        </p:spPr>
        <p:txBody>
          <a:bodyPr>
            <a:normAutofit lnSpcReduction="10000"/>
          </a:bodyPr>
          <a:lstStyle/>
          <a:p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Знайди запитання, які діти поставили учителю. Доповніть їх своїми запитаннями.</a:t>
            </a:r>
          </a:p>
          <a:p>
            <a:endParaRPr lang="uk-UA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Зачитайте уривок з тексту, де йдеться про те, як поводилися учні під час читання вчителем твору.</a:t>
            </a:r>
          </a:p>
          <a:p>
            <a:endParaRPr lang="uk-UA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Доведіть рядками з тексту, чому так добре бути орлом.</a:t>
            </a:r>
          </a:p>
          <a:p>
            <a:endParaRPr lang="uk-UA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Знайдіть рядки, в яких говориться про те, де та в яких будинках живуть ескімоси?</a:t>
            </a:r>
            <a:endParaRPr lang="uk-UA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000132"/>
          </a:xfrm>
        </p:spPr>
        <p:txBody>
          <a:bodyPr>
            <a:normAutofit/>
          </a:bodyPr>
          <a:lstStyle/>
          <a:p>
            <a:r>
              <a:rPr lang="uk-UA" b="1" dirty="0" smtClean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Відшукай у тексті</a:t>
            </a:r>
            <a:endParaRPr lang="uk-UA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Коли Я Знову Стану Маленьким. Януш Корчак — Купити Недорого на Bigl.ua  (1259349363)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l="5670" t="9187" r="52751" b="14689"/>
          <a:stretch>
            <a:fillRect/>
          </a:stretch>
        </p:blipFill>
        <p:spPr bwMode="auto">
          <a:xfrm>
            <a:off x="785786" y="1691757"/>
            <a:ext cx="3429024" cy="4520077"/>
          </a:xfrm>
          <a:prstGeom prst="rect">
            <a:avLst/>
          </a:prstGeom>
          <a:noFill/>
        </p:spPr>
      </p:pic>
      <p:pic>
        <p:nvPicPr>
          <p:cNvPr id="1028" name="Picture 4" descr="Коли я знову стану маленьким. Януш Корчак, ціна 290 грн — Prom.ua  (ID#1259349363)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l="51974" t="5250" r="4556" b="14689"/>
          <a:stretch>
            <a:fillRect/>
          </a:stretch>
        </p:blipFill>
        <p:spPr bwMode="auto">
          <a:xfrm>
            <a:off x="4857752" y="1694300"/>
            <a:ext cx="3524402" cy="4673664"/>
          </a:xfrm>
          <a:prstGeom prst="rect">
            <a:avLst/>
          </a:prstGeom>
          <a:noFill/>
        </p:spPr>
      </p:pic>
      <p:sp>
        <p:nvSpPr>
          <p:cNvPr id="7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91264" cy="858424"/>
          </a:xfrm>
        </p:spPr>
        <p:txBody>
          <a:bodyPr>
            <a:normAutofit/>
          </a:bodyPr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Перекажи стисло</a:t>
            </a:r>
            <a:endParaRPr lang="uk-UA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63688" y="5157192"/>
            <a:ext cx="5760640" cy="811533"/>
          </a:xfrm>
        </p:spPr>
        <p:txBody>
          <a:bodyPr/>
          <a:lstStyle/>
          <a:p>
            <a:r>
              <a:rPr lang="uk-UA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Дякую за роботу!</a:t>
            </a:r>
            <a:endParaRPr lang="uk-UA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87824" y="620688"/>
            <a:ext cx="30219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Молодці</a:t>
            </a:r>
            <a:r>
              <a:rPr lang="ru-RU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!</a:t>
            </a:r>
            <a:endParaRPr lang="ru-RU" sz="5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0" name="Picture 2" descr="Несподівана ознака старіння: якщо ви використовуєте ці смайлики, то молодь  вас точно не зрозуміє - ForumDail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988840"/>
            <a:ext cx="5001035" cy="30963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39070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221</TotalTime>
  <Words>356</Words>
  <Application>Microsoft Office PowerPoint</Application>
  <PresentationFormat>Экран (4:3)</PresentationFormat>
  <Paragraphs>68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Волна</vt:lpstr>
      <vt:lpstr>Януш Корчак</vt:lpstr>
      <vt:lpstr>Слайд 2</vt:lpstr>
      <vt:lpstr> </vt:lpstr>
      <vt:lpstr>Я́нуш Ко́рчак</vt:lpstr>
      <vt:lpstr>Я́нуш Ко́рчак</vt:lpstr>
      <vt:lpstr>Я́нуш Ко́рчак</vt:lpstr>
      <vt:lpstr>Слайд 7</vt:lpstr>
      <vt:lpstr>Вшанування пам’яті  Я́нуша Ко́рчака</vt:lpstr>
      <vt:lpstr>“Коли я знову стану маленьким”</vt:lpstr>
      <vt:lpstr>Чи знаєш ти?</vt:lpstr>
      <vt:lpstr>Чи знаєш ти?</vt:lpstr>
      <vt:lpstr>Відшукай у тексті</vt:lpstr>
      <vt:lpstr>Перекажи стисло</vt:lpstr>
      <vt:lpstr>Дякую за роботу!</vt:lpstr>
    </vt:vector>
  </TitlesOfParts>
  <Company>CtrlSoft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на тему: «Януш Корчак»</dc:title>
  <dc:creator>Админ</dc:creator>
  <cp:lastModifiedBy>HOME</cp:lastModifiedBy>
  <cp:revision>37</cp:revision>
  <dcterms:created xsi:type="dcterms:W3CDTF">2015-12-09T17:08:28Z</dcterms:created>
  <dcterms:modified xsi:type="dcterms:W3CDTF">2023-03-16T07:24:54Z</dcterms:modified>
</cp:coreProperties>
</file>