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61" r:id="rId4"/>
    <p:sldId id="270" r:id="rId5"/>
    <p:sldId id="266" r:id="rId6"/>
    <p:sldId id="259" r:id="rId7"/>
    <p:sldId id="277" r:id="rId8"/>
    <p:sldId id="280" r:id="rId9"/>
    <p:sldId id="269" r:id="rId10"/>
    <p:sldId id="273" r:id="rId11"/>
    <p:sldId id="272" r:id="rId12"/>
    <p:sldId id="268" r:id="rId13"/>
    <p:sldId id="271" r:id="rId14"/>
    <p:sldId id="274" r:id="rId15"/>
    <p:sldId id="275" r:id="rId16"/>
    <p:sldId id="276" r:id="rId17"/>
    <p:sldId id="278" r:id="rId18"/>
    <p:sldId id="281" r:id="rId19"/>
    <p:sldId id="282" r:id="rId20"/>
    <p:sldId id="283" r:id="rId21"/>
    <p:sldId id="284" r:id="rId22"/>
    <p:sldId id="279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61" d="100"/>
          <a:sy n="61" d="100"/>
        </p:scale>
        <p:origin x="88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BFBB28F-5CD6-06A5-D784-41352DA4DE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3934FF5-039B-4224-2FC4-45DAC735108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32A79FB-863B-7A60-FDE5-556958939D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F2C48-941C-4D7B-BDEE-B75498D66D31}" type="datetimeFigureOut">
              <a:rPr lang="en-US" smtClean="0"/>
              <a:t>10/21/2024</a:t>
            </a:fld>
            <a:endParaRPr lang="en-US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5AAB738E-A650-A5DF-D558-F0E0F8D749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43A9DDD1-DF29-38E8-CC7D-3D6C91EB1B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F8CC6-692C-483B-AF9C-255C7A171D31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22132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F5DC1ED-C71F-BF78-F896-54A1D5638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4DD2B224-0577-9AEB-A30F-83E79729C3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D4C6C4AE-A661-E1BA-D5A4-E8BE7D531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F2C48-941C-4D7B-BDEE-B75498D66D31}" type="datetimeFigureOut">
              <a:rPr lang="en-US" smtClean="0"/>
              <a:t>10/21/2024</a:t>
            </a:fld>
            <a:endParaRPr lang="en-US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4009B9D-EE8D-B628-AB67-8344CA6C57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9716E250-66A4-B221-F225-8AC0E573C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F8CC6-692C-483B-AF9C-255C7A171D31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7266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BC3C8E9-3E7B-405D-3A5B-83FDB4535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CF162496-916F-8F8A-494F-79A73D3453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16E7B232-3B3D-3BBD-7295-15EBEDE60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F2C48-941C-4D7B-BDEE-B75498D66D31}" type="datetimeFigureOut">
              <a:rPr lang="en-US" smtClean="0"/>
              <a:t>10/21/2024</a:t>
            </a:fld>
            <a:endParaRPr lang="en-US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ED69CFB4-0F7B-15DB-2007-257C5EEED0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EFC31EA-7214-1B32-782F-FD18F4BB93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F8CC6-692C-483B-AF9C-255C7A171D31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72615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979E8E-492B-5BB2-F864-6F4352C541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EDB9CA0-8D13-D317-D515-F64CF3D204D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8B0B47C-2E42-78F3-1F6E-3494D2683D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60D6BF10-64ED-07F0-9F57-9E2C802BCF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F2C48-941C-4D7B-BDEE-B75498D66D31}" type="datetimeFigureOut">
              <a:rPr lang="en-US" smtClean="0"/>
              <a:t>10/21/2024</a:t>
            </a:fld>
            <a:endParaRPr lang="en-US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0809E19E-430E-16E1-A798-8D6ABDFB0D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EB45FE1-B187-39A6-E86E-B25AC067B2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F8CC6-692C-483B-AF9C-255C7A171D31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4513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1EFF0F4-EF8D-B254-76A5-15BF313EA9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DD23EB3A-BCD3-AFF3-17EE-E017DD24A5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4F99ACEC-B601-AFE3-E87D-79DCAC48E4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CD416902-E928-EBE2-32D2-56DD0FF888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92EFC919-F907-F555-64D3-58EDB233F13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27F6EE6A-14ED-1A4A-B3A4-3523289235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F2C48-941C-4D7B-BDEE-B75498D66D31}" type="datetimeFigureOut">
              <a:rPr lang="en-US" smtClean="0"/>
              <a:t>10/21/2024</a:t>
            </a:fld>
            <a:endParaRPr lang="en-US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856764A8-7A12-41B9-8454-06BCCCAF20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311C8C12-6E06-419E-6E3B-EFAF2D2D5F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F8CC6-692C-483B-AF9C-255C7A171D31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26165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44D7D4-F0A4-2DFB-E449-8B49AF93AC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8645557D-3C8B-B4DE-B0A3-11F8ADC2CE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F2C48-941C-4D7B-BDEE-B75498D66D31}" type="datetimeFigureOut">
              <a:rPr lang="en-US" smtClean="0"/>
              <a:t>10/21/2024</a:t>
            </a:fld>
            <a:endParaRPr lang="en-US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81D9B3EC-62BC-343D-2B68-42DA24A826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2466821A-43ED-28AE-888E-09322F04A0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F8CC6-692C-483B-AF9C-255C7A171D31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08271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195326A8-C085-D97C-A061-C511F6D5CF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F2C48-941C-4D7B-BDEE-B75498D66D31}" type="datetimeFigureOut">
              <a:rPr lang="en-US" smtClean="0"/>
              <a:t>10/21/2024</a:t>
            </a:fld>
            <a:endParaRPr lang="en-US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BC50D055-7F65-08EF-F81F-03BD7AD752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9F49EA9B-BBDA-86AC-3F3E-BFE790CB7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F8CC6-692C-483B-AF9C-255C7A171D31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84822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A4CE1D-D71F-4297-CFF2-36B003087D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62642AA-FCCD-D2C2-6EC4-34922B1671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CD7E18B9-AAD3-F870-1DB9-241F73FC0D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4CAC5D9-CD31-D5B0-59EF-C277E1D8D9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F2C48-941C-4D7B-BDEE-B75498D66D31}" type="datetimeFigureOut">
              <a:rPr lang="en-US" smtClean="0"/>
              <a:t>10/21/2024</a:t>
            </a:fld>
            <a:endParaRPr lang="en-US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64E3F3A-9877-A62A-4C45-F220F5498A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BB404749-4D78-B6C4-5BB6-C23F1F144E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F8CC6-692C-483B-AF9C-255C7A171D31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34932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E862EFD-3A7D-B5ED-D7F9-D10544626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8A2A675-D836-DC77-52CB-ADEE043E1F6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0A1CBEB2-0DC3-90B5-082F-9B01B8B32D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602AA2A0-47FD-87FF-D670-34FA09D72D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F2C48-941C-4D7B-BDEE-B75498D66D31}" type="datetimeFigureOut">
              <a:rPr lang="en-US" smtClean="0"/>
              <a:t>10/21/2024</a:t>
            </a:fld>
            <a:endParaRPr lang="en-US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935A73DE-4F58-1D05-28FB-BCFA424706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B692F1FB-77A9-F93C-F6DA-B776526593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F8CC6-692C-483B-AF9C-255C7A171D31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7922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E9CFF9-7BC6-7CB9-62BF-D1F94DCF3D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6F6CDDAA-E31F-1043-4373-7559AD36B3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6C51E09-EE2B-AD5F-9504-BD2F6AACCC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F2C48-941C-4D7B-BDEE-B75498D66D31}" type="datetimeFigureOut">
              <a:rPr lang="en-US" smtClean="0"/>
              <a:t>10/21/2024</a:t>
            </a:fld>
            <a:endParaRPr lang="en-US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B497399-11E5-4511-20F0-AFE6E3A872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7D6FBF6B-31B1-1B33-8C96-AC73184F53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F8CC6-692C-483B-AF9C-255C7A171D31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32935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152385EE-AC3E-BF72-D8D8-CD7D2916AFD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534B12FB-6554-542F-7246-677C7657E9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100A9CBC-8268-892D-0997-7E6F68DC50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F2C48-941C-4D7B-BDEE-B75498D66D31}" type="datetimeFigureOut">
              <a:rPr lang="en-US" smtClean="0"/>
              <a:t>10/21/2024</a:t>
            </a:fld>
            <a:endParaRPr lang="en-US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D29530C-8D09-F5E0-D1EA-EA297FE8CE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B602DB7-CF1A-7051-C251-795510FED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F8CC6-692C-483B-AF9C-255C7A171D31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06632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919B97E4-5515-E47E-9159-CFB08577F6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A4040F01-EBB8-0D74-9934-AE992208FF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44F4FD17-DD94-1E7F-805D-F817EA0B49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6F2C48-941C-4D7B-BDEE-B75498D66D31}" type="datetimeFigureOut">
              <a:rPr lang="en-US" smtClean="0"/>
              <a:t>10/21/2024</a:t>
            </a:fld>
            <a:endParaRPr lang="en-US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3BD23EB-2250-92E0-E437-0DC08B3DFFB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5CD0CE6E-B6AE-6D4F-1BA1-242BD4618F9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4F8CC6-692C-483B-AF9C-255C7A171D31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4655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5" Type="http://schemas.microsoft.com/office/2007/relationships/hdphoto" Target="../media/hdphoto9.wdp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2.wdp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4.wdp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948815-E5F7-EA65-9124-48B456FD43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C201F33-AEE8-98B3-96D8-1C6F210C762B}"/>
              </a:ext>
            </a:extLst>
          </p:cNvPr>
          <p:cNvSpPr txBox="1"/>
          <p:nvPr/>
        </p:nvSpPr>
        <p:spPr>
          <a:xfrm>
            <a:off x="3815255" y="168166"/>
            <a:ext cx="440857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dirty="0">
                <a:solidFill>
                  <a:srgbClr val="002060"/>
                </a:solidFill>
              </a:rPr>
              <a:t>Організація класу</a:t>
            </a:r>
            <a:endParaRPr lang="en-US" sz="4400" dirty="0">
              <a:solidFill>
                <a:srgbClr val="00206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FDEE1DC-5D61-C578-7B74-D25F59F98BAD}"/>
              </a:ext>
            </a:extLst>
          </p:cNvPr>
          <p:cNvSpPr txBox="1"/>
          <p:nvPr/>
        </p:nvSpPr>
        <p:spPr>
          <a:xfrm>
            <a:off x="830317" y="1487003"/>
            <a:ext cx="8713076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000" dirty="0"/>
              <a:t>І </a:t>
            </a:r>
            <a:r>
              <a:rPr lang="ru-RU" sz="4000" dirty="0" err="1"/>
              <a:t>знову</a:t>
            </a:r>
            <a:r>
              <a:rPr lang="ru-RU" sz="4000" dirty="0"/>
              <a:t> </a:t>
            </a:r>
            <a:r>
              <a:rPr lang="ru-RU" sz="4000" dirty="0" err="1"/>
              <a:t>дзвоник</a:t>
            </a:r>
            <a:r>
              <a:rPr lang="ru-RU" sz="4000" dirty="0"/>
              <a:t> кличе в </a:t>
            </a:r>
            <a:r>
              <a:rPr lang="ru-RU" sz="4000" dirty="0" err="1"/>
              <a:t>клас</a:t>
            </a:r>
            <a:r>
              <a:rPr lang="ru-RU" sz="4000" dirty="0"/>
              <a:t>,</a:t>
            </a:r>
          </a:p>
          <a:p>
            <a:r>
              <a:rPr lang="ru-RU" sz="4000" dirty="0" err="1"/>
              <a:t>Знання</a:t>
            </a:r>
            <a:r>
              <a:rPr lang="ru-RU" sz="4000" dirty="0"/>
              <a:t> </a:t>
            </a:r>
            <a:r>
              <a:rPr lang="ru-RU" sz="4000" dirty="0" err="1"/>
              <a:t>нові</a:t>
            </a:r>
            <a:r>
              <a:rPr lang="ru-RU" sz="4000" dirty="0"/>
              <a:t> </a:t>
            </a:r>
            <a:r>
              <a:rPr lang="ru-RU" sz="4000" dirty="0" err="1"/>
              <a:t>чекають</a:t>
            </a:r>
            <a:r>
              <a:rPr lang="ru-RU" sz="4000" dirty="0"/>
              <a:t> нас.</a:t>
            </a:r>
          </a:p>
          <a:p>
            <a:r>
              <a:rPr lang="ru-RU" sz="4000" dirty="0"/>
              <a:t>Ми </a:t>
            </a:r>
            <a:r>
              <a:rPr lang="ru-RU" sz="4000" dirty="0" err="1"/>
              <a:t>дуже</a:t>
            </a:r>
            <a:r>
              <a:rPr lang="ru-RU" sz="4000" dirty="0"/>
              <a:t> любим </a:t>
            </a:r>
            <a:r>
              <a:rPr lang="ru-RU" sz="4000" dirty="0" err="1"/>
              <a:t>рідну</a:t>
            </a:r>
            <a:r>
              <a:rPr lang="ru-RU" sz="4000" dirty="0"/>
              <a:t> мову,</a:t>
            </a:r>
          </a:p>
          <a:p>
            <a:r>
              <a:rPr lang="ru-RU" sz="4000" dirty="0" err="1"/>
              <a:t>Її</a:t>
            </a:r>
            <a:r>
              <a:rPr lang="ru-RU" sz="4000" dirty="0"/>
              <a:t> </a:t>
            </a:r>
            <a:r>
              <a:rPr lang="ru-RU" sz="4000" dirty="0" err="1"/>
              <a:t>мелодію</a:t>
            </a:r>
            <a:r>
              <a:rPr lang="ru-RU" sz="4000" dirty="0"/>
              <a:t> </a:t>
            </a:r>
            <a:r>
              <a:rPr lang="ru-RU" sz="4000" dirty="0" err="1"/>
              <a:t>чудову</a:t>
            </a:r>
            <a:r>
              <a:rPr lang="ru-RU" sz="4000" dirty="0"/>
              <a:t>,</a:t>
            </a:r>
          </a:p>
          <a:p>
            <a:r>
              <a:rPr lang="ru-RU" sz="4000" dirty="0" err="1"/>
              <a:t>Тож</a:t>
            </a:r>
            <a:r>
              <a:rPr lang="ru-RU" sz="4000" dirty="0"/>
              <a:t> </a:t>
            </a:r>
            <a:r>
              <a:rPr lang="ru-RU" sz="4000" dirty="0" err="1"/>
              <a:t>починаємо</a:t>
            </a:r>
            <a:r>
              <a:rPr lang="ru-RU" sz="4000" dirty="0"/>
              <a:t> урок,</a:t>
            </a:r>
          </a:p>
          <a:p>
            <a:r>
              <a:rPr lang="ru-RU" sz="4000" dirty="0"/>
              <a:t>Нехай </a:t>
            </a:r>
            <a:r>
              <a:rPr lang="ru-RU" sz="4000" dirty="0" err="1"/>
              <a:t>знання</a:t>
            </a:r>
            <a:r>
              <a:rPr lang="ru-RU" sz="4000" dirty="0"/>
              <a:t> </a:t>
            </a:r>
            <a:r>
              <a:rPr lang="ru-RU" sz="4000" dirty="0" err="1"/>
              <a:t>ідуть</a:t>
            </a:r>
            <a:r>
              <a:rPr lang="ru-RU" sz="4000" dirty="0"/>
              <a:t> нам впрок.</a:t>
            </a:r>
          </a:p>
        </p:txBody>
      </p:sp>
      <p:pic>
        <p:nvPicPr>
          <p:cNvPr id="6" name="Picture 4" descr="E:\фони\0865171.gif">
            <a:extLst>
              <a:ext uri="{FF2B5EF4-FFF2-40B4-BE49-F238E27FC236}">
                <a16:creationId xmlns:a16="http://schemas.microsoft.com/office/drawing/2014/main" id="{5E2A1FFD-CEBC-947F-4210-9C2072E6328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5813" y="1487003"/>
            <a:ext cx="4037689" cy="40376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723876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C99D9AC-7D78-23BA-715A-1044956430D2}"/>
              </a:ext>
            </a:extLst>
          </p:cNvPr>
          <p:cNvSpPr txBox="1"/>
          <p:nvPr/>
        </p:nvSpPr>
        <p:spPr>
          <a:xfrm>
            <a:off x="3393978" y="374872"/>
            <a:ext cx="540404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dirty="0">
                <a:solidFill>
                  <a:srgbClr val="002060"/>
                </a:solidFill>
              </a:rPr>
              <a:t>Вправа «Мій настрій»</a:t>
            </a:r>
            <a:endParaRPr lang="en-US" sz="4400" dirty="0">
              <a:solidFill>
                <a:srgbClr val="002060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F00A190-A8B4-2CB9-AB60-FEC3F8A6EE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301" y="1938777"/>
            <a:ext cx="10617396" cy="3400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6854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FB2D8A0-A424-B3C9-9461-535B35FC2E1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3" t="-2" r="50510" b="66068"/>
          <a:stretch/>
        </p:blipFill>
        <p:spPr>
          <a:xfrm>
            <a:off x="55210" y="395528"/>
            <a:ext cx="12121282" cy="5742513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EB9F035-268C-4920-91AC-D8558176B4D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24" t="54998" r="68385" b="30694"/>
          <a:stretch/>
        </p:blipFill>
        <p:spPr>
          <a:xfrm>
            <a:off x="5360385" y="625365"/>
            <a:ext cx="3477949" cy="1308538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FEE8A37-2893-D4EE-0929-4F1CC96D98D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2" t="22239" r="48663" b="58589"/>
          <a:stretch/>
        </p:blipFill>
        <p:spPr>
          <a:xfrm>
            <a:off x="3153104" y="1692166"/>
            <a:ext cx="7281880" cy="173683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79BD45C-F42E-9469-973A-72718C565B57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30" t="43000" r="84929" b="43158"/>
          <a:stretch/>
        </p:blipFill>
        <p:spPr>
          <a:xfrm>
            <a:off x="4507820" y="1099307"/>
            <a:ext cx="482925" cy="60248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8236F7D-2B20-7599-50B3-33455221D835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065" t="43000" r="48694" b="43158"/>
          <a:stretch/>
        </p:blipFill>
        <p:spPr>
          <a:xfrm>
            <a:off x="4792008" y="1108927"/>
            <a:ext cx="482925" cy="60247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227E0A3-0ED8-790A-CED6-050C5B8764D1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30" t="43000" r="84929" b="43158"/>
          <a:stretch/>
        </p:blipFill>
        <p:spPr>
          <a:xfrm>
            <a:off x="908027" y="3763680"/>
            <a:ext cx="482925" cy="60248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2DC6EA4-504E-4780-6AD4-590446D174C8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77" t="43000" r="76482" b="43158"/>
          <a:stretch/>
        </p:blipFill>
        <p:spPr>
          <a:xfrm>
            <a:off x="4549152" y="3763680"/>
            <a:ext cx="482925" cy="60247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BE40B6F-C0B8-F508-1FBB-32A1791877CF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66" t="43000" r="66693" b="43158"/>
          <a:stretch/>
        </p:blipFill>
        <p:spPr>
          <a:xfrm>
            <a:off x="862481" y="5047626"/>
            <a:ext cx="528472" cy="659302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D478F6E-6B38-69DF-399B-94159999B8B0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13" t="43000" r="58246" b="43158"/>
          <a:stretch/>
        </p:blipFill>
        <p:spPr>
          <a:xfrm>
            <a:off x="4549152" y="5005603"/>
            <a:ext cx="528472" cy="659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6396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A41B934-1475-C9C3-ED1E-A05CA2738CA0}"/>
              </a:ext>
            </a:extLst>
          </p:cNvPr>
          <p:cNvSpPr txBox="1"/>
          <p:nvPr/>
        </p:nvSpPr>
        <p:spPr>
          <a:xfrm>
            <a:off x="3922135" y="95731"/>
            <a:ext cx="434772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dirty="0">
                <a:solidFill>
                  <a:srgbClr val="002060"/>
                </a:solidFill>
              </a:rPr>
              <a:t>Відгадайте загадки</a:t>
            </a:r>
            <a:endParaRPr lang="en-US" sz="4000" dirty="0">
              <a:solidFill>
                <a:srgbClr val="002060"/>
              </a:solidFill>
            </a:endParaRPr>
          </a:p>
        </p:txBody>
      </p:sp>
      <p:sp>
        <p:nvSpPr>
          <p:cNvPr id="3" name="Скругленный прямоугольник 1">
            <a:extLst>
              <a:ext uri="{FF2B5EF4-FFF2-40B4-BE49-F238E27FC236}">
                <a16:creationId xmlns:a16="http://schemas.microsoft.com/office/drawing/2014/main" id="{777DF665-B9E5-4DA8-FBFE-9F257055FBD1}"/>
              </a:ext>
            </a:extLst>
          </p:cNvPr>
          <p:cNvSpPr/>
          <p:nvPr/>
        </p:nvSpPr>
        <p:spPr>
          <a:xfrm>
            <a:off x="245806" y="840827"/>
            <a:ext cx="6296662" cy="2907304"/>
          </a:xfrm>
          <a:prstGeom prst="roundRect">
            <a:avLst/>
          </a:prstGeom>
          <a:solidFill>
            <a:srgbClr val="00B050"/>
          </a:solidFill>
          <a:ln>
            <a:solidFill>
              <a:srgbClr val="2F32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00" b="1" dirty="0"/>
          </a:p>
          <a:p>
            <a:pPr algn="ctr"/>
            <a:r>
              <a:rPr lang="ru-RU" sz="4000" b="1" dirty="0"/>
              <a:t>Маленький хлопчик у </a:t>
            </a:r>
            <a:r>
              <a:rPr lang="ru-RU" sz="4000" b="1" dirty="0" err="1"/>
              <a:t>сірій</a:t>
            </a:r>
            <a:r>
              <a:rPr lang="ru-RU" sz="4000" b="1" dirty="0"/>
              <a:t> </a:t>
            </a:r>
            <a:r>
              <a:rPr lang="ru-RU" sz="4000" b="1" dirty="0" err="1"/>
              <a:t>свитинці</a:t>
            </a:r>
            <a:br>
              <a:rPr lang="ru-RU" sz="4000" b="1" dirty="0"/>
            </a:br>
            <a:r>
              <a:rPr lang="ru-RU" sz="4000" b="1" dirty="0"/>
              <a:t>По дворах </a:t>
            </a:r>
            <a:r>
              <a:rPr lang="ru-RU" sz="4000" b="1" dirty="0" err="1"/>
              <a:t>стрибає</a:t>
            </a:r>
            <a:r>
              <a:rPr lang="ru-RU" sz="4000" b="1" dirty="0"/>
              <a:t>, </a:t>
            </a:r>
            <a:r>
              <a:rPr lang="ru-RU" sz="4000" b="1" dirty="0" err="1"/>
              <a:t>крихти</a:t>
            </a:r>
            <a:r>
              <a:rPr lang="ru-RU" sz="4000" b="1" dirty="0"/>
              <a:t> </a:t>
            </a:r>
            <a:r>
              <a:rPr lang="ru-RU" sz="4000" b="1" dirty="0" err="1"/>
              <a:t>збирає</a:t>
            </a:r>
            <a:r>
              <a:rPr lang="ru-RU" sz="4000" b="1" dirty="0"/>
              <a:t>.</a:t>
            </a:r>
          </a:p>
          <a:p>
            <a:pPr algn="ctr"/>
            <a:endParaRPr lang="ru-RU" sz="4000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43F110-B15D-E198-BCEB-B6AB966C3C0F}"/>
              </a:ext>
            </a:extLst>
          </p:cNvPr>
          <p:cNvSpPr txBox="1"/>
          <p:nvPr/>
        </p:nvSpPr>
        <p:spPr>
          <a:xfrm>
            <a:off x="2017630" y="4563521"/>
            <a:ext cx="533185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>
                <a:solidFill>
                  <a:srgbClr val="2F3242"/>
                </a:solidFill>
              </a:rPr>
              <a:t>Горобець</a:t>
            </a:r>
          </a:p>
        </p:txBody>
      </p:sp>
      <p:sp>
        <p:nvSpPr>
          <p:cNvPr id="7" name="Скругленный прямоугольник 1">
            <a:extLst>
              <a:ext uri="{FF2B5EF4-FFF2-40B4-BE49-F238E27FC236}">
                <a16:creationId xmlns:a16="http://schemas.microsoft.com/office/drawing/2014/main" id="{A006A3D9-0DB4-0DB1-5F2C-4EA0D81ACF4F}"/>
              </a:ext>
            </a:extLst>
          </p:cNvPr>
          <p:cNvSpPr/>
          <p:nvPr/>
        </p:nvSpPr>
        <p:spPr>
          <a:xfrm>
            <a:off x="5223640" y="3029607"/>
            <a:ext cx="6722554" cy="3396263"/>
          </a:xfrm>
          <a:prstGeom prst="roundRect">
            <a:avLst/>
          </a:prstGeom>
          <a:solidFill>
            <a:srgbClr val="00B050"/>
          </a:solidFill>
          <a:ln>
            <a:solidFill>
              <a:srgbClr val="2F32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00" b="1" dirty="0"/>
          </a:p>
          <a:p>
            <a:pPr algn="ctr"/>
            <a:endParaRPr lang="ru-RU" sz="4000" b="1" dirty="0"/>
          </a:p>
          <a:p>
            <a:pPr algn="ctr"/>
            <a:r>
              <a:rPr lang="ru-RU" sz="4000" b="1" dirty="0"/>
              <a:t>У </a:t>
            </a:r>
            <a:r>
              <a:rPr lang="ru-RU" sz="4000" b="1" dirty="0" err="1"/>
              <a:t>норі</a:t>
            </a:r>
            <a:r>
              <a:rPr lang="ru-RU" sz="4000" b="1" dirty="0"/>
              <a:t> </a:t>
            </a:r>
            <a:r>
              <a:rPr lang="ru-RU" sz="4000" b="1" dirty="0" err="1"/>
              <a:t>хатинку</a:t>
            </a:r>
            <a:r>
              <a:rPr lang="ru-RU" sz="4000" b="1" dirty="0"/>
              <a:t> </a:t>
            </a:r>
            <a:r>
              <a:rPr lang="ru-RU" sz="4000" b="1" dirty="0" err="1"/>
              <a:t>має</a:t>
            </a:r>
            <a:r>
              <a:rPr lang="ru-RU" sz="4000" b="1" dirty="0"/>
              <a:t>,</a:t>
            </a:r>
            <a:br>
              <a:rPr lang="ru-RU" sz="4000" b="1" dirty="0"/>
            </a:br>
            <a:r>
              <a:rPr lang="ru-RU" sz="4000" b="1" dirty="0" err="1"/>
              <a:t>Хліб</a:t>
            </a:r>
            <a:r>
              <a:rPr lang="ru-RU" sz="4000" b="1" dirty="0"/>
              <a:t>, </a:t>
            </a:r>
            <a:r>
              <a:rPr lang="ru-RU" sz="4000" b="1" dirty="0" err="1"/>
              <a:t>сирочок</a:t>
            </a:r>
            <a:r>
              <a:rPr lang="ru-RU" sz="4000" b="1" dirty="0"/>
              <a:t> </a:t>
            </a:r>
            <a:r>
              <a:rPr lang="ru-RU" sz="4000" b="1" dirty="0" err="1"/>
              <a:t>полюбляє</a:t>
            </a:r>
            <a:r>
              <a:rPr lang="ru-RU" sz="4000" b="1" dirty="0"/>
              <a:t>,</a:t>
            </a:r>
            <a:br>
              <a:rPr lang="ru-RU" sz="4000" b="1" dirty="0"/>
            </a:br>
            <a:r>
              <a:rPr lang="ru-RU" sz="4000" b="1" dirty="0"/>
              <a:t>По </a:t>
            </a:r>
            <a:r>
              <a:rPr lang="ru-RU" sz="4000" b="1" dirty="0" err="1"/>
              <a:t>підлозі</a:t>
            </a:r>
            <a:r>
              <a:rPr lang="ru-RU" sz="4000" b="1" dirty="0"/>
              <a:t> тишком-</a:t>
            </a:r>
            <a:r>
              <a:rPr lang="ru-RU" sz="4000" b="1" dirty="0" err="1"/>
              <a:t>нишком</a:t>
            </a:r>
            <a:br>
              <a:rPr lang="ru-RU" sz="4000" b="1" dirty="0"/>
            </a:br>
            <a:r>
              <a:rPr lang="ru-RU" sz="4000" b="1" dirty="0" err="1"/>
              <a:t>Бігає</a:t>
            </a:r>
            <a:r>
              <a:rPr lang="ru-RU" sz="4000" b="1" dirty="0"/>
              <a:t> </a:t>
            </a:r>
            <a:r>
              <a:rPr lang="ru-RU" sz="4000" b="1" dirty="0" err="1"/>
              <a:t>сіренька</a:t>
            </a:r>
            <a:r>
              <a:rPr lang="ru-RU" sz="4000" b="1" dirty="0"/>
              <a:t> …</a:t>
            </a:r>
            <a:br>
              <a:rPr lang="ru-RU" sz="4000" b="1" dirty="0"/>
            </a:br>
            <a:endParaRPr lang="ru-RU" sz="4000" b="1" dirty="0"/>
          </a:p>
          <a:p>
            <a:pPr algn="ctr"/>
            <a:endParaRPr lang="ru-RU" sz="40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9804E32-FD0B-88D6-6D97-EED5B7ED45B8}"/>
              </a:ext>
            </a:extLst>
          </p:cNvPr>
          <p:cNvSpPr txBox="1"/>
          <p:nvPr/>
        </p:nvSpPr>
        <p:spPr>
          <a:xfrm>
            <a:off x="7998017" y="2104100"/>
            <a:ext cx="533185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>
                <a:solidFill>
                  <a:srgbClr val="2F3242"/>
                </a:solidFill>
              </a:rPr>
              <a:t>Мишка</a:t>
            </a:r>
          </a:p>
        </p:txBody>
      </p:sp>
    </p:spTree>
    <p:extLst>
      <p:ext uri="{BB962C8B-B14F-4D97-AF65-F5344CB8AC3E}">
        <p14:creationId xmlns:p14="http://schemas.microsoft.com/office/powerpoint/2010/main" val="956724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2AFAC64-E12C-875C-83F6-470B3B0EEB26}"/>
              </a:ext>
            </a:extLst>
          </p:cNvPr>
          <p:cNvSpPr txBox="1"/>
          <p:nvPr/>
        </p:nvSpPr>
        <p:spPr>
          <a:xfrm>
            <a:off x="4897822" y="344994"/>
            <a:ext cx="6096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Тема уроку</a:t>
            </a: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FD912C-A497-4436-65F3-0BFB3D0095D3}"/>
              </a:ext>
            </a:extLst>
          </p:cNvPr>
          <p:cNvSpPr txBox="1"/>
          <p:nvPr/>
        </p:nvSpPr>
        <p:spPr>
          <a:xfrm>
            <a:off x="1650124" y="1052880"/>
            <a:ext cx="959256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dirty="0">
                <a:solidFill>
                  <a:srgbClr val="002060"/>
                </a:solidFill>
              </a:rPr>
              <a:t>Аудіювання казки «Миша та Горобець»</a:t>
            </a:r>
            <a:endParaRPr lang="en-US" sz="4400" dirty="0">
              <a:solidFill>
                <a:srgbClr val="002060"/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5939041-C4BF-705E-6DE0-C37EBB803F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69270" y="2129023"/>
            <a:ext cx="4781730" cy="396285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6A7C08A-AA21-8B64-A6B4-45BE173637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041000" y="2728419"/>
            <a:ext cx="3899337" cy="3363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023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DF3F57A-1BF5-83AD-1D69-A3CF0C2726FA}"/>
              </a:ext>
            </a:extLst>
          </p:cNvPr>
          <p:cNvSpPr txBox="1">
            <a:spLocks/>
          </p:cNvSpPr>
          <p:nvPr/>
        </p:nvSpPr>
        <p:spPr>
          <a:xfrm>
            <a:off x="1925136" y="280086"/>
            <a:ext cx="8190414" cy="199405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UA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3770BB3-2CAD-A8A3-076D-9D361E71E5BD}"/>
              </a:ext>
            </a:extLst>
          </p:cNvPr>
          <p:cNvSpPr txBox="1"/>
          <p:nvPr/>
        </p:nvSpPr>
        <p:spPr>
          <a:xfrm>
            <a:off x="914398" y="280086"/>
            <a:ext cx="11372195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000" b="1" dirty="0" err="1">
                <a:solidFill>
                  <a:srgbClr val="FF0000"/>
                </a:solidFill>
              </a:rPr>
              <a:t>Аудіювання</a:t>
            </a:r>
            <a:r>
              <a:rPr lang="ru-RU" sz="4000" dirty="0"/>
              <a:t> – </a:t>
            </a:r>
            <a:r>
              <a:rPr lang="ru-RU" sz="4000" dirty="0" err="1"/>
              <a:t>це</a:t>
            </a:r>
            <a:r>
              <a:rPr lang="ru-RU" sz="4000" dirty="0"/>
              <a:t> </a:t>
            </a:r>
            <a:r>
              <a:rPr lang="ru-RU" sz="4000" dirty="0" err="1"/>
              <a:t>слухання</a:t>
            </a:r>
            <a:r>
              <a:rPr lang="ru-RU" sz="4000" dirty="0"/>
              <a:t>, </a:t>
            </a:r>
          </a:p>
          <a:p>
            <a:r>
              <a:rPr lang="ru-RU" sz="4000" dirty="0"/>
              <a:t>                        </a:t>
            </a:r>
            <a:r>
              <a:rPr lang="ru-RU" sz="4000" dirty="0" err="1"/>
              <a:t>розуміння</a:t>
            </a:r>
            <a:r>
              <a:rPr lang="ru-RU" sz="4000" dirty="0"/>
              <a:t> </a:t>
            </a:r>
            <a:r>
              <a:rPr lang="ru-RU" sz="4000" dirty="0" err="1"/>
              <a:t>усного</a:t>
            </a:r>
            <a:r>
              <a:rPr lang="ru-RU" sz="4000" dirty="0"/>
              <a:t> </a:t>
            </a:r>
            <a:r>
              <a:rPr lang="ru-RU" sz="4000" dirty="0" err="1"/>
              <a:t>мовлення</a:t>
            </a:r>
            <a:r>
              <a:rPr lang="ru-RU" sz="4000" dirty="0"/>
              <a:t>.</a:t>
            </a: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524FB00D-DD45-FD8D-A5DB-10FAF6456284}"/>
              </a:ext>
            </a:extLst>
          </p:cNvPr>
          <p:cNvSpPr txBox="1">
            <a:spLocks/>
          </p:cNvSpPr>
          <p:nvPr/>
        </p:nvSpPr>
        <p:spPr>
          <a:xfrm>
            <a:off x="225086" y="5476794"/>
            <a:ext cx="11257465" cy="38537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ru-RU" sz="3600" kern="1200" baseline="0" dirty="0" smtClean="0">
                <a:solidFill>
                  <a:schemeClr val="tx1"/>
                </a:solidFill>
                <a:latin typeface="Comic Sans MS" panose="030F0702030302020204" pitchFamily="66" charset="0"/>
                <a:ea typeface="+mj-ea"/>
                <a:cs typeface="+mj-cs"/>
              </a:defRPr>
            </a:lvl1pPr>
          </a:lstStyle>
          <a:p>
            <a:pPr marL="742950" indent="-742950" algn="just">
              <a:lnSpc>
                <a:spcPct val="100000"/>
              </a:lnSpc>
              <a:buAutoNum type="arabicPeriod"/>
            </a:pPr>
            <a:endParaRPr lang="ru-UA" sz="44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02A7BD3-AF1C-AFBC-3117-AAFF4998D100}"/>
              </a:ext>
            </a:extLst>
          </p:cNvPr>
          <p:cNvSpPr txBox="1"/>
          <p:nvPr/>
        </p:nvSpPr>
        <p:spPr>
          <a:xfrm>
            <a:off x="1030823" y="2274141"/>
            <a:ext cx="10321159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000" dirty="0"/>
              <a:t>1. </a:t>
            </a:r>
            <a:r>
              <a:rPr lang="ru-RU" sz="4000" dirty="0" err="1"/>
              <a:t>Прослухай</a:t>
            </a:r>
            <a:r>
              <a:rPr lang="ru-RU" sz="4000" dirty="0"/>
              <a:t> </a:t>
            </a:r>
            <a:r>
              <a:rPr lang="ru-RU" sz="4000" dirty="0" err="1"/>
              <a:t>уважно</a:t>
            </a:r>
            <a:r>
              <a:rPr lang="ru-RU" sz="4000" dirty="0"/>
              <a:t> текст.</a:t>
            </a:r>
          </a:p>
          <a:p>
            <a:r>
              <a:rPr lang="ru-RU" sz="4000" dirty="0"/>
              <a:t>2. </a:t>
            </a:r>
            <a:r>
              <a:rPr lang="ru-RU" sz="4000" dirty="0" err="1"/>
              <a:t>Зверни</a:t>
            </a:r>
            <a:r>
              <a:rPr lang="ru-RU" sz="4000" dirty="0"/>
              <a:t> увагу на слова, </a:t>
            </a:r>
            <a:r>
              <a:rPr lang="ru-RU" sz="4000" dirty="0" err="1"/>
              <a:t>які</a:t>
            </a:r>
            <a:r>
              <a:rPr lang="ru-RU" sz="4000" dirty="0"/>
              <a:t> </a:t>
            </a:r>
          </a:p>
          <a:p>
            <a:r>
              <a:rPr lang="ru-RU" sz="4000" dirty="0"/>
              <a:t>    </a:t>
            </a:r>
            <a:r>
              <a:rPr lang="ru-RU" sz="4000" dirty="0" err="1"/>
              <a:t>зустрінуться</a:t>
            </a:r>
            <a:r>
              <a:rPr lang="ru-RU" sz="4000" dirty="0"/>
              <a:t> в </a:t>
            </a:r>
            <a:r>
              <a:rPr lang="ru-RU" sz="4000" dirty="0" err="1"/>
              <a:t>тексті</a:t>
            </a:r>
            <a:r>
              <a:rPr lang="ru-RU" sz="4000" dirty="0"/>
              <a:t>.</a:t>
            </a:r>
          </a:p>
          <a:p>
            <a:r>
              <a:rPr lang="ru-RU" sz="4000" dirty="0"/>
              <a:t>3. Дай відповіді на запитання </a:t>
            </a:r>
          </a:p>
          <a:p>
            <a:r>
              <a:rPr lang="ru-RU" sz="4000" dirty="0"/>
              <a:t>    до тексту.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E40A0C5-1142-69B7-3E28-74ACB3F1D0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691144" y="1807376"/>
            <a:ext cx="4061976" cy="480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2207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9F9F819-4395-26F0-C031-9845442FA063}"/>
              </a:ext>
            </a:extLst>
          </p:cNvPr>
          <p:cNvSpPr txBox="1"/>
          <p:nvPr/>
        </p:nvSpPr>
        <p:spPr>
          <a:xfrm>
            <a:off x="3670945" y="231227"/>
            <a:ext cx="486222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dirty="0">
                <a:solidFill>
                  <a:srgbClr val="002060"/>
                </a:solidFill>
              </a:rPr>
              <a:t>Словникова робота</a:t>
            </a:r>
            <a:endParaRPr lang="en-US" sz="4400" dirty="0">
              <a:solidFill>
                <a:srgbClr val="002060"/>
              </a:solidFill>
            </a:endParaRP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E360ED3C-5F7A-04C6-53FB-204266F1B844}"/>
              </a:ext>
            </a:extLst>
          </p:cNvPr>
          <p:cNvSpPr/>
          <p:nvPr/>
        </p:nvSpPr>
        <p:spPr>
          <a:xfrm>
            <a:off x="840829" y="1118150"/>
            <a:ext cx="1180311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7200" dirty="0">
                <a:solidFill>
                  <a:srgbClr val="FF0000"/>
                </a:solidFill>
              </a:rPr>
              <a:t>Орати</a:t>
            </a:r>
            <a:r>
              <a:rPr lang="ru-RU" sz="7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7200" dirty="0">
                <a:solidFill>
                  <a:srgbClr val="002060"/>
                </a:solidFill>
              </a:rPr>
              <a:t>– </a:t>
            </a:r>
            <a:r>
              <a:rPr lang="uk-UA" sz="7200" dirty="0">
                <a:solidFill>
                  <a:srgbClr val="002060"/>
                </a:solidFill>
              </a:rPr>
              <a:t>обробляти землю плугом, розпушувати.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3D3228F-FA6E-F83E-3CBE-311AF6B365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4781" y="3380922"/>
            <a:ext cx="5020873" cy="3082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4071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F0E7697-C5FB-3E44-C9CC-374AFA7A875F}"/>
              </a:ext>
            </a:extLst>
          </p:cNvPr>
          <p:cNvSpPr txBox="1"/>
          <p:nvPr/>
        </p:nvSpPr>
        <p:spPr>
          <a:xfrm>
            <a:off x="3670945" y="231227"/>
            <a:ext cx="486222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dirty="0">
                <a:solidFill>
                  <a:srgbClr val="002060"/>
                </a:solidFill>
              </a:rPr>
              <a:t>Словникова робота</a:t>
            </a:r>
            <a:endParaRPr lang="en-US" sz="4400" dirty="0">
              <a:solidFill>
                <a:srgbClr val="002060"/>
              </a:solidFill>
            </a:endParaRP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8739F8F1-DC8E-E371-2EF3-54F49468FF4F}"/>
              </a:ext>
            </a:extLst>
          </p:cNvPr>
          <p:cNvSpPr/>
          <p:nvPr/>
        </p:nvSpPr>
        <p:spPr>
          <a:xfrm>
            <a:off x="840829" y="1118150"/>
            <a:ext cx="1180311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7200" dirty="0">
                <a:solidFill>
                  <a:srgbClr val="FF0000"/>
                </a:solidFill>
              </a:rPr>
              <a:t>Молотити</a:t>
            </a:r>
            <a:r>
              <a:rPr lang="ru-RU" sz="7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7200" dirty="0">
                <a:solidFill>
                  <a:srgbClr val="002060"/>
                </a:solidFill>
              </a:rPr>
              <a:t>– </a:t>
            </a:r>
            <a:r>
              <a:rPr lang="uk-UA" sz="7200" dirty="0">
                <a:solidFill>
                  <a:srgbClr val="002060"/>
                </a:solidFill>
              </a:rPr>
              <a:t>вибивати зерно</a:t>
            </a:r>
            <a:br>
              <a:rPr lang="uk-UA" sz="7200" dirty="0">
                <a:solidFill>
                  <a:srgbClr val="002060"/>
                </a:solidFill>
              </a:rPr>
            </a:br>
            <a:r>
              <a:rPr lang="uk-UA" sz="7200" dirty="0">
                <a:solidFill>
                  <a:srgbClr val="002060"/>
                </a:solidFill>
              </a:rPr>
              <a:t>з колосся.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6ECCF47-A186-7CCF-38D1-A293440BD9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1817" y="2384719"/>
            <a:ext cx="6361093" cy="424205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7B89E4B-CADE-667B-CF8A-C8D2366500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4974" y="3426474"/>
            <a:ext cx="3105807" cy="3105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9729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F25C519-45A2-642E-82FA-03FE452AC7E1}"/>
              </a:ext>
            </a:extLst>
          </p:cNvPr>
          <p:cNvSpPr txBox="1"/>
          <p:nvPr/>
        </p:nvSpPr>
        <p:spPr>
          <a:xfrm>
            <a:off x="4088525" y="752280"/>
            <a:ext cx="5496909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4400" b="1" dirty="0">
                <a:solidFill>
                  <a:srgbClr val="002060"/>
                </a:solidFill>
              </a:rPr>
              <a:t>Миша та Горобець</a:t>
            </a:r>
            <a:br>
              <a:rPr lang="uk-UA" sz="4400" dirty="0">
                <a:solidFill>
                  <a:srgbClr val="002060"/>
                </a:solidFill>
              </a:rPr>
            </a:br>
            <a:endParaRPr lang="en-US" sz="4400" dirty="0">
              <a:solidFill>
                <a:srgbClr val="00206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C49BED8-BDB8-9D4A-E728-36D6F1ADC08C}"/>
              </a:ext>
            </a:extLst>
          </p:cNvPr>
          <p:cNvSpPr txBox="1"/>
          <p:nvPr/>
        </p:nvSpPr>
        <p:spPr>
          <a:xfrm>
            <a:off x="378372" y="167505"/>
            <a:ext cx="43043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dirty="0">
                <a:solidFill>
                  <a:srgbClr val="002060"/>
                </a:solidFill>
              </a:rPr>
              <a:t>Уважно послухай казку.</a:t>
            </a:r>
            <a:endParaRPr lang="en-US" sz="3200" dirty="0">
              <a:solidFill>
                <a:srgbClr val="00206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BDDAD23-FE81-A110-86ED-7433DBDC0082}"/>
              </a:ext>
            </a:extLst>
          </p:cNvPr>
          <p:cNvSpPr txBox="1"/>
          <p:nvPr/>
        </p:nvSpPr>
        <p:spPr>
          <a:xfrm>
            <a:off x="241737" y="1679728"/>
            <a:ext cx="12055366" cy="52937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dirty="0"/>
              <a:t>	</a:t>
            </a:r>
            <a:r>
              <a:rPr lang="uk-UA" sz="3200" dirty="0"/>
              <a:t>Були собі Миша та Горобець. Жили дружно, не сварились. Завжди радились одне з одним, усяку роботу разом виконували.</a:t>
            </a:r>
          </a:p>
          <a:p>
            <a:r>
              <a:rPr lang="uk-UA" sz="3200" dirty="0"/>
              <a:t>	Одного разу Миша та Горобець знайшли на дорозі три житніх зернятка. Думали, що з ними робити, й надумали поле засіяти. Миша землю орала, горобчик боронував.</a:t>
            </a:r>
          </a:p>
          <a:p>
            <a:r>
              <a:rPr lang="uk-UA" sz="3200" dirty="0"/>
              <a:t>	Славне жито вродилось! Миша гострими зубками швидко зібрала врожай, а Горобець крилами спритно обмолотив. Зернятко до зернятка зібрали вони все жито й почали ділити його порівну: одне зернятко — Мишці, одне — Горобцеві, одне — Мишці, одне — Горобцеві. </a:t>
            </a:r>
            <a:br>
              <a:rPr lang="uk-UA" sz="3200" dirty="0"/>
            </a:b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5121131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3DCED91-4461-8748-779A-A86A8D643BB4}"/>
              </a:ext>
            </a:extLst>
          </p:cNvPr>
          <p:cNvSpPr txBox="1"/>
          <p:nvPr/>
        </p:nvSpPr>
        <p:spPr>
          <a:xfrm>
            <a:off x="525517" y="475280"/>
            <a:ext cx="11309132" cy="62786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dirty="0"/>
              <a:t>	</a:t>
            </a:r>
            <a:r>
              <a:rPr lang="ru-RU" sz="3200" dirty="0" err="1"/>
              <a:t>Ділили</a:t>
            </a:r>
            <a:r>
              <a:rPr lang="ru-RU" sz="3200" dirty="0"/>
              <a:t>, </a:t>
            </a:r>
            <a:r>
              <a:rPr lang="ru-RU" sz="3200" dirty="0" err="1"/>
              <a:t>ділили</a:t>
            </a:r>
            <a:r>
              <a:rPr lang="ru-RU" sz="3200" dirty="0"/>
              <a:t>, аж </a:t>
            </a:r>
            <a:r>
              <a:rPr lang="ru-RU" sz="3200" dirty="0" err="1"/>
              <a:t>одне</a:t>
            </a:r>
            <a:r>
              <a:rPr lang="ru-RU" sz="3200" dirty="0"/>
              <a:t> </a:t>
            </a:r>
            <a:r>
              <a:rPr lang="ru-RU" sz="3200" dirty="0" err="1"/>
              <a:t>зернятко</a:t>
            </a:r>
            <a:r>
              <a:rPr lang="ru-RU" sz="3200" dirty="0"/>
              <a:t> </a:t>
            </a:r>
            <a:r>
              <a:rPr lang="ru-RU" sz="3200" dirty="0" err="1"/>
              <a:t>зайве</a:t>
            </a:r>
            <a:r>
              <a:rPr lang="ru-RU" sz="3200" dirty="0"/>
              <a:t> </a:t>
            </a:r>
            <a:r>
              <a:rPr lang="ru-RU" sz="3200" dirty="0" err="1"/>
              <a:t>залишилося</a:t>
            </a:r>
            <a:r>
              <a:rPr lang="ru-RU" sz="3200" dirty="0"/>
              <a:t>.</a:t>
            </a:r>
          </a:p>
          <a:p>
            <a:r>
              <a:rPr lang="ru-RU" sz="3200" dirty="0"/>
              <a:t>Миша </a:t>
            </a:r>
            <a:r>
              <a:rPr lang="ru-RU" sz="3200" dirty="0" err="1"/>
              <a:t>вигукнула</a:t>
            </a:r>
            <a:r>
              <a:rPr lang="ru-RU" sz="3200" dirty="0"/>
              <a:t>:</a:t>
            </a:r>
          </a:p>
          <a:p>
            <a:r>
              <a:rPr lang="ru-RU" sz="3200" dirty="0"/>
              <a:t>	- </a:t>
            </a:r>
            <a:r>
              <a:rPr lang="ru-RU" sz="3200" dirty="0" err="1"/>
              <a:t>Це</a:t>
            </a:r>
            <a:r>
              <a:rPr lang="ru-RU" sz="3200" dirty="0"/>
              <a:t> </a:t>
            </a:r>
            <a:r>
              <a:rPr lang="ru-RU" sz="3200" dirty="0" err="1"/>
              <a:t>зернятко</a:t>
            </a:r>
            <a:r>
              <a:rPr lang="ru-RU" sz="3200" dirty="0"/>
              <a:t> </a:t>
            </a:r>
            <a:r>
              <a:rPr lang="ru-RU" sz="3200" dirty="0" err="1"/>
              <a:t>моє</a:t>
            </a:r>
            <a:r>
              <a:rPr lang="ru-RU" sz="3200" dirty="0"/>
              <a:t>: коли я орала, </a:t>
            </a:r>
            <a:r>
              <a:rPr lang="ru-RU" sz="3200" dirty="0" err="1"/>
              <a:t>ніс</a:t>
            </a:r>
            <a:r>
              <a:rPr lang="ru-RU" sz="3200" dirty="0"/>
              <a:t> і лапки до </a:t>
            </a:r>
            <a:r>
              <a:rPr lang="ru-RU" sz="3200" dirty="0" err="1"/>
              <a:t>крові</a:t>
            </a:r>
            <a:r>
              <a:rPr lang="ru-RU" sz="3200" dirty="0"/>
              <a:t> натрудила.</a:t>
            </a:r>
          </a:p>
          <a:p>
            <a:r>
              <a:rPr lang="ru-RU" sz="3200" dirty="0"/>
              <a:t>	Горобець не </a:t>
            </a:r>
            <a:r>
              <a:rPr lang="ru-RU" sz="3200" dirty="0" err="1"/>
              <a:t>погодився</a:t>
            </a:r>
            <a:r>
              <a:rPr lang="ru-RU" sz="3200" dirty="0"/>
              <a:t>:</a:t>
            </a:r>
            <a:br>
              <a:rPr lang="ru-RU" sz="3200" dirty="0"/>
            </a:br>
            <a:r>
              <a:rPr lang="ru-RU" sz="3200" dirty="0"/>
              <a:t>	- </a:t>
            </a:r>
            <a:r>
              <a:rPr lang="ru-RU" sz="3200" dirty="0" err="1"/>
              <a:t>Ні</a:t>
            </a:r>
            <a:r>
              <a:rPr lang="ru-RU" sz="3200" dirty="0"/>
              <a:t>, </a:t>
            </a:r>
            <a:r>
              <a:rPr lang="ru-RU" sz="3200" dirty="0" err="1"/>
              <a:t>це</a:t>
            </a:r>
            <a:r>
              <a:rPr lang="ru-RU" sz="3200" dirty="0"/>
              <a:t> зерно </a:t>
            </a:r>
            <a:r>
              <a:rPr lang="ru-RU" sz="3200" dirty="0" err="1"/>
              <a:t>моє</a:t>
            </a:r>
            <a:r>
              <a:rPr lang="ru-RU" sz="3200" dirty="0"/>
              <a:t>. Коли я </a:t>
            </a:r>
            <a:r>
              <a:rPr lang="ru-RU" sz="3200" dirty="0" err="1"/>
              <a:t>боронував</a:t>
            </a:r>
            <a:r>
              <a:rPr lang="ru-RU" sz="3200" dirty="0"/>
              <a:t> і молотив, </a:t>
            </a:r>
            <a:r>
              <a:rPr lang="ru-RU" sz="3200" dirty="0" err="1"/>
              <a:t>крильця</a:t>
            </a:r>
            <a:r>
              <a:rPr lang="ru-RU" sz="3200" dirty="0"/>
              <a:t> до </a:t>
            </a:r>
            <a:r>
              <a:rPr lang="ru-RU" sz="3200" dirty="0" err="1"/>
              <a:t>крові</a:t>
            </a:r>
            <a:r>
              <a:rPr lang="ru-RU" sz="3200" dirty="0"/>
              <a:t> </a:t>
            </a:r>
            <a:r>
              <a:rPr lang="ru-RU" sz="3200" dirty="0" err="1"/>
              <a:t>позбивав</a:t>
            </a:r>
            <a:r>
              <a:rPr lang="ru-RU" sz="3200" dirty="0"/>
              <a:t>.</a:t>
            </a:r>
          </a:p>
          <a:p>
            <a:r>
              <a:rPr lang="ru-RU" sz="3200" dirty="0"/>
              <a:t>	</a:t>
            </a:r>
            <a:r>
              <a:rPr lang="ru-RU" sz="3200" dirty="0" err="1"/>
              <a:t>Чи</a:t>
            </a:r>
            <a:r>
              <a:rPr lang="ru-RU" sz="3200" dirty="0"/>
              <a:t> </a:t>
            </a:r>
            <a:r>
              <a:rPr lang="ru-RU" sz="3200" dirty="0" err="1"/>
              <a:t>довго</a:t>
            </a:r>
            <a:r>
              <a:rPr lang="ru-RU" sz="3200" dirty="0"/>
              <a:t> вони </a:t>
            </a:r>
            <a:r>
              <a:rPr lang="ru-RU" sz="3200" dirty="0" err="1"/>
              <a:t>сперечалися</a:t>
            </a:r>
            <a:r>
              <a:rPr lang="ru-RU" sz="3200" dirty="0"/>
              <a:t> — </a:t>
            </a:r>
            <a:r>
              <a:rPr lang="ru-RU" sz="3200" dirty="0" err="1"/>
              <a:t>хто</a:t>
            </a:r>
            <a:r>
              <a:rPr lang="ru-RU" sz="3200" dirty="0"/>
              <a:t> чув, той знав, а ми не </a:t>
            </a:r>
            <a:r>
              <a:rPr lang="ru-RU" sz="3200" dirty="0" err="1"/>
              <a:t>відаємо</a:t>
            </a:r>
            <a:r>
              <a:rPr lang="ru-RU" sz="3200" dirty="0"/>
              <a:t>. </a:t>
            </a:r>
            <a:r>
              <a:rPr lang="ru-RU" sz="3200" dirty="0" err="1"/>
              <a:t>Тільки</a:t>
            </a:r>
            <a:r>
              <a:rPr lang="ru-RU" sz="3200" dirty="0"/>
              <a:t> </a:t>
            </a:r>
            <a:r>
              <a:rPr lang="ru-RU" sz="3200" dirty="0" err="1"/>
              <a:t>горобець</a:t>
            </a:r>
            <a:r>
              <a:rPr lang="ru-RU" sz="3200" dirty="0"/>
              <a:t> </a:t>
            </a:r>
            <a:r>
              <a:rPr lang="ru-RU" sz="3200" dirty="0" err="1"/>
              <a:t>раптом</a:t>
            </a:r>
            <a:r>
              <a:rPr lang="ru-RU" sz="3200" dirty="0"/>
              <a:t> </a:t>
            </a:r>
            <a:r>
              <a:rPr lang="ru-RU" sz="3200" dirty="0" err="1"/>
              <a:t>схопив</a:t>
            </a:r>
            <a:r>
              <a:rPr lang="ru-RU" sz="3200" dirty="0"/>
              <a:t> у </a:t>
            </a:r>
            <a:r>
              <a:rPr lang="ru-RU" sz="3200" dirty="0" err="1"/>
              <a:t>дзьоб</a:t>
            </a:r>
            <a:r>
              <a:rPr lang="ru-RU" sz="3200" dirty="0"/>
              <a:t> </a:t>
            </a:r>
            <a:r>
              <a:rPr lang="ru-RU" sz="3200" dirty="0" err="1"/>
              <a:t>зайве</a:t>
            </a:r>
            <a:r>
              <a:rPr lang="ru-RU" sz="3200" dirty="0"/>
              <a:t> </a:t>
            </a:r>
            <a:r>
              <a:rPr lang="ru-RU" sz="3200" dirty="0" err="1"/>
              <a:t>зернятко</a:t>
            </a:r>
            <a:r>
              <a:rPr lang="ru-RU" sz="3200" dirty="0"/>
              <a:t> й </a:t>
            </a:r>
            <a:r>
              <a:rPr lang="ru-RU" sz="3200" dirty="0" err="1"/>
              <a:t>полетів</a:t>
            </a:r>
            <a:r>
              <a:rPr lang="ru-RU" sz="3200" dirty="0"/>
              <a:t> геть. «Нехай </a:t>
            </a:r>
            <a:r>
              <a:rPr lang="ru-RU" sz="3200" dirty="0" err="1"/>
              <a:t>тільки</a:t>
            </a:r>
            <a:r>
              <a:rPr lang="ru-RU" sz="3200" dirty="0"/>
              <a:t> </a:t>
            </a:r>
            <a:r>
              <a:rPr lang="ru-RU" sz="3200" dirty="0" err="1"/>
              <a:t>спробує</a:t>
            </a:r>
            <a:r>
              <a:rPr lang="ru-RU" sz="3200" dirty="0"/>
              <a:t> мене </a:t>
            </a:r>
            <a:r>
              <a:rPr lang="ru-RU" sz="3200" dirty="0" err="1"/>
              <a:t>догнати</a:t>
            </a:r>
            <a:r>
              <a:rPr lang="ru-RU" sz="3200" dirty="0"/>
              <a:t> й </a:t>
            </a:r>
            <a:r>
              <a:rPr lang="ru-RU" sz="3200" dirty="0" err="1"/>
              <a:t>моє</a:t>
            </a:r>
            <a:r>
              <a:rPr lang="ru-RU" sz="3200" dirty="0"/>
              <a:t> </a:t>
            </a:r>
            <a:r>
              <a:rPr lang="ru-RU" sz="3200" dirty="0" err="1"/>
              <a:t>зернятко</a:t>
            </a:r>
            <a:r>
              <a:rPr lang="ru-RU" sz="3200" dirty="0"/>
              <a:t> </a:t>
            </a:r>
            <a:r>
              <a:rPr lang="ru-RU" sz="3200" dirty="0" err="1"/>
              <a:t>відібрати</a:t>
            </a:r>
            <a:r>
              <a:rPr lang="ru-RU" sz="3200" dirty="0"/>
              <a:t>», — думав </a:t>
            </a:r>
            <a:r>
              <a:rPr lang="ru-RU" sz="3200" dirty="0" err="1"/>
              <a:t>він</a:t>
            </a:r>
            <a:r>
              <a:rPr lang="ru-RU" sz="3200" dirty="0"/>
              <a:t>.</a:t>
            </a:r>
          </a:p>
          <a:p>
            <a:endParaRPr lang="ru-RU" sz="3200" dirty="0"/>
          </a:p>
          <a:p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14539291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BA8CA81-3EAC-E0A7-EA76-413C77DBD75E}"/>
              </a:ext>
            </a:extLst>
          </p:cNvPr>
          <p:cNvSpPr txBox="1"/>
          <p:nvPr/>
        </p:nvSpPr>
        <p:spPr>
          <a:xfrm>
            <a:off x="3048000" y="1723467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D92D891-AFC1-DC09-56C9-0F16D28F44BB}"/>
              </a:ext>
            </a:extLst>
          </p:cNvPr>
          <p:cNvSpPr txBox="1"/>
          <p:nvPr/>
        </p:nvSpPr>
        <p:spPr>
          <a:xfrm>
            <a:off x="788276" y="719068"/>
            <a:ext cx="6653048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</a:t>
            </a:r>
            <a:r>
              <a:rPr kumimoji="0" lang="uk-UA" sz="3200" b="0" i="0" u="none" strike="noStrike" kern="120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 Миша й не стала бігти за Горобцем. Пошкодувала, що перша почала сварку. Свою частку до нірки перенесла. Чекала, чекала на Горобця, щоб помиритися, не дочекалася. І його частку в свою комору склала. Так і прожила вона зиму, не знаючи голоду. </a:t>
            </a:r>
            <a:br>
              <a:rPr kumimoji="0" lang="uk-UA" sz="3200" b="0" i="0" u="none" strike="noStrike" kern="120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uk-UA" sz="3200" b="0" i="0" u="none" strike="noStrike" kern="120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А Горобець лишився ні з чим, до весни голодним стрибав.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7C86EFD-4F89-5730-F093-2CFEA06AC4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t="-551" r="5303" b="4063"/>
          <a:stretch/>
        </p:blipFill>
        <p:spPr>
          <a:xfrm>
            <a:off x="7082002" y="2383027"/>
            <a:ext cx="4836372" cy="3352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1297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3A54BF7-3663-E0FA-5145-7FB9825605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83477" y="1049392"/>
            <a:ext cx="10919098" cy="5075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7801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B6E214A-96DD-BA7F-2A3E-573A506A2F16}"/>
              </a:ext>
            </a:extLst>
          </p:cNvPr>
          <p:cNvSpPr txBox="1"/>
          <p:nvPr/>
        </p:nvSpPr>
        <p:spPr>
          <a:xfrm>
            <a:off x="4311611" y="231228"/>
            <a:ext cx="41804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dirty="0">
                <a:solidFill>
                  <a:srgbClr val="002060"/>
                </a:solidFill>
              </a:rPr>
              <a:t>Виконай завдання</a:t>
            </a:r>
            <a:endParaRPr lang="en-US" sz="4000" dirty="0">
              <a:solidFill>
                <a:srgbClr val="002060"/>
              </a:solidFill>
            </a:endParaRPr>
          </a:p>
        </p:txBody>
      </p:sp>
      <p:sp>
        <p:nvSpPr>
          <p:cNvPr id="6" name="Прямоугольник 1">
            <a:extLst>
              <a:ext uri="{FF2B5EF4-FFF2-40B4-BE49-F238E27FC236}">
                <a16:creationId xmlns:a16="http://schemas.microsoft.com/office/drawing/2014/main" id="{E87951C0-21CE-A81A-C6A8-B7961659BE88}"/>
              </a:ext>
            </a:extLst>
          </p:cNvPr>
          <p:cNvSpPr/>
          <p:nvPr/>
        </p:nvSpPr>
        <p:spPr>
          <a:xfrm>
            <a:off x="314632" y="1245436"/>
            <a:ext cx="11562736" cy="386458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tx1"/>
            </a:solidFill>
            <a:prstDash val="dash"/>
          </a:ln>
        </p:spPr>
        <p:txBody>
          <a:bodyPr wrap="square" lIns="91440" tIns="45720" rIns="91440" bIns="45720">
            <a:spAutoFit/>
          </a:bodyPr>
          <a:lstStyle/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uk-UA" sz="5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Як жили Миша та Горобець</a:t>
            </a:r>
            <a:r>
              <a:rPr lang="uk-UA" sz="4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en-US" sz="4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uk-UA" sz="4800" dirty="0"/>
              <a:t>а) Дружно;                      </a:t>
            </a: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uk-UA" sz="4800" dirty="0"/>
              <a:t>б) сварилися.                         </a:t>
            </a:r>
            <a:endParaRPr lang="en-US" sz="4800" dirty="0"/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endParaRPr lang="en-US" sz="4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8854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564D0C6-E705-4929-1D8E-D9DBD8449854}"/>
              </a:ext>
            </a:extLst>
          </p:cNvPr>
          <p:cNvSpPr txBox="1"/>
          <p:nvPr/>
        </p:nvSpPr>
        <p:spPr>
          <a:xfrm>
            <a:off x="4311611" y="231228"/>
            <a:ext cx="41804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dirty="0">
                <a:solidFill>
                  <a:srgbClr val="002060"/>
                </a:solidFill>
              </a:rPr>
              <a:t>Виконай завдання</a:t>
            </a:r>
            <a:endParaRPr lang="en-US" sz="4000" dirty="0">
              <a:solidFill>
                <a:srgbClr val="002060"/>
              </a:solidFill>
            </a:endParaRPr>
          </a:p>
        </p:txBody>
      </p:sp>
      <p:sp>
        <p:nvSpPr>
          <p:cNvPr id="3" name="Прямоугольник 1">
            <a:extLst>
              <a:ext uri="{FF2B5EF4-FFF2-40B4-BE49-F238E27FC236}">
                <a16:creationId xmlns:a16="http://schemas.microsoft.com/office/drawing/2014/main" id="{86F9FE67-228E-E5D7-695D-5BEC40319487}"/>
              </a:ext>
            </a:extLst>
          </p:cNvPr>
          <p:cNvSpPr/>
          <p:nvPr/>
        </p:nvSpPr>
        <p:spPr>
          <a:xfrm>
            <a:off x="314632" y="1245436"/>
            <a:ext cx="11562736" cy="386458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tx1"/>
            </a:solidFill>
            <a:prstDash val="dash"/>
          </a:ln>
        </p:spPr>
        <p:txBody>
          <a:bodyPr wrap="square" lIns="91440" tIns="45720" rIns="91440" bIns="45720">
            <a:spAutoFit/>
          </a:bodyPr>
          <a:lstStyle/>
          <a:p>
            <a:pPr lvl="0" algn="just">
              <a:lnSpc>
                <a:spcPct val="115000"/>
              </a:lnSpc>
              <a:spcAft>
                <a:spcPts val="1000"/>
              </a:spcAft>
              <a:tabLst>
                <a:tab pos="457200" algn="l"/>
              </a:tabLst>
            </a:pPr>
            <a:r>
              <a:rPr lang="uk-UA" sz="5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Що вони надумали зробити</a:t>
            </a:r>
            <a:r>
              <a:rPr lang="uk-UA" sz="4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en-US" sz="4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uk-UA" sz="4800" dirty="0"/>
              <a:t>а) Украсти зерна;                      </a:t>
            </a: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uk-UA" sz="4800" dirty="0"/>
              <a:t>б) засіяти поле.                         </a:t>
            </a:r>
            <a:endParaRPr lang="en-US" sz="4800" dirty="0"/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endParaRPr lang="en-US" sz="4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2016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62ACCEBC-D686-AD3B-F6B4-702188C0792E}"/>
              </a:ext>
            </a:extLst>
          </p:cNvPr>
          <p:cNvSpPr/>
          <p:nvPr/>
        </p:nvSpPr>
        <p:spPr>
          <a:xfrm>
            <a:off x="314632" y="1245436"/>
            <a:ext cx="11562736" cy="386458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tx1"/>
            </a:solidFill>
            <a:prstDash val="dash"/>
          </a:ln>
        </p:spPr>
        <p:txBody>
          <a:bodyPr wrap="square" lIns="91440" tIns="45720" rIns="91440" bIns="45720">
            <a:spAutoFit/>
          </a:bodyPr>
          <a:lstStyle/>
          <a:p>
            <a:pPr lvl="0" algn="just">
              <a:lnSpc>
                <a:spcPct val="115000"/>
              </a:lnSpc>
              <a:spcAft>
                <a:spcPts val="1000"/>
              </a:spcAft>
              <a:tabLst>
                <a:tab pos="457200" algn="l"/>
              </a:tabLst>
            </a:pPr>
            <a:r>
              <a:rPr lang="uk-UA" sz="5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Як ділили вони врожай</a:t>
            </a:r>
            <a:r>
              <a:rPr lang="uk-UA" sz="4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en-US" sz="4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uk-UA" sz="4800" dirty="0"/>
              <a:t>а) Несправедливо;                      </a:t>
            </a: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uk-UA" sz="4800" dirty="0"/>
              <a:t>б) справедливо.                         </a:t>
            </a:r>
            <a:endParaRPr lang="en-US" sz="4800" dirty="0"/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endParaRPr lang="en-US" sz="4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3EB7035-A491-4527-4F48-1E37BC4BB8B9}"/>
              </a:ext>
            </a:extLst>
          </p:cNvPr>
          <p:cNvSpPr txBox="1"/>
          <p:nvPr/>
        </p:nvSpPr>
        <p:spPr>
          <a:xfrm>
            <a:off x="4311611" y="231228"/>
            <a:ext cx="41804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dirty="0">
                <a:solidFill>
                  <a:srgbClr val="002060"/>
                </a:solidFill>
              </a:rPr>
              <a:t>Виконай завдання</a:t>
            </a:r>
            <a:endParaRPr lang="en-US" sz="4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2124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A186B6D-30A0-74E5-EEE3-892192D039EE}"/>
              </a:ext>
            </a:extLst>
          </p:cNvPr>
          <p:cNvSpPr/>
          <p:nvPr/>
        </p:nvSpPr>
        <p:spPr>
          <a:xfrm>
            <a:off x="314632" y="1245436"/>
            <a:ext cx="11562736" cy="386458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tx1"/>
            </a:solidFill>
            <a:prstDash val="dash"/>
          </a:ln>
        </p:spPr>
        <p:txBody>
          <a:bodyPr wrap="square" lIns="91440" tIns="45720" rIns="91440" bIns="45720">
            <a:spAutoFit/>
          </a:bodyPr>
          <a:lstStyle/>
          <a:p>
            <a:pPr lvl="0" algn="just">
              <a:lnSpc>
                <a:spcPct val="115000"/>
              </a:lnSpc>
              <a:spcAft>
                <a:spcPts val="1000"/>
              </a:spcAft>
              <a:tabLst>
                <a:tab pos="457200" algn="l"/>
              </a:tabLst>
            </a:pPr>
            <a:r>
              <a:rPr lang="uk-UA" sz="5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Кого покарав Горобець</a:t>
            </a:r>
            <a:r>
              <a:rPr lang="uk-UA" sz="4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en-US" sz="4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uk-UA" sz="4800" dirty="0"/>
              <a:t>а) Себе;                      </a:t>
            </a: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uk-UA" sz="4800" dirty="0"/>
              <a:t>б) Мишку.                         </a:t>
            </a:r>
            <a:endParaRPr lang="en-US" sz="4800" dirty="0"/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endParaRPr lang="en-US" sz="4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EA11F4-66D8-28E4-0230-36B578EB3D66}"/>
              </a:ext>
            </a:extLst>
          </p:cNvPr>
          <p:cNvSpPr txBox="1"/>
          <p:nvPr/>
        </p:nvSpPr>
        <p:spPr>
          <a:xfrm>
            <a:off x="4311611" y="231228"/>
            <a:ext cx="41804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dirty="0">
                <a:solidFill>
                  <a:srgbClr val="002060"/>
                </a:solidFill>
              </a:rPr>
              <a:t>Виконай завдання</a:t>
            </a:r>
            <a:endParaRPr lang="en-US" sz="4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9897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FE3D6B5-E311-B457-8E09-28AEBD60AA3A}"/>
              </a:ext>
            </a:extLst>
          </p:cNvPr>
          <p:cNvSpPr txBox="1"/>
          <p:nvPr/>
        </p:nvSpPr>
        <p:spPr>
          <a:xfrm>
            <a:off x="2710489" y="283781"/>
            <a:ext cx="677102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dirty="0">
                <a:solidFill>
                  <a:srgbClr val="002060"/>
                </a:solidFill>
              </a:rPr>
              <a:t>Самооцінювання «Мої успіхи»</a:t>
            </a:r>
            <a:endParaRPr lang="en-US" sz="4000" dirty="0">
              <a:solidFill>
                <a:srgbClr val="002060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EC5E5BB-FC49-3179-C7F5-E065D9503D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196606" y="0"/>
            <a:ext cx="1542422" cy="2383743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4F1A8E1-2F42-4AE8-C3E5-A714E568AFA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50000" b="-50000"/>
          <a:stretch/>
        </p:blipFill>
        <p:spPr>
          <a:xfrm flipH="1">
            <a:off x="1672521" y="2213550"/>
            <a:ext cx="8271640" cy="5716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5783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F432838-C62D-DA21-90BE-8F61401E95CF}"/>
              </a:ext>
            </a:extLst>
          </p:cNvPr>
          <p:cNvSpPr txBox="1"/>
          <p:nvPr/>
        </p:nvSpPr>
        <p:spPr>
          <a:xfrm>
            <a:off x="4311611" y="231228"/>
            <a:ext cx="30283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dirty="0" err="1">
                <a:solidFill>
                  <a:srgbClr val="002060"/>
                </a:solidFill>
              </a:rPr>
              <a:t>Перевір</a:t>
            </a:r>
            <a:r>
              <a:rPr lang="uk-UA" sz="4000" dirty="0">
                <a:solidFill>
                  <a:srgbClr val="002060"/>
                </a:solidFill>
              </a:rPr>
              <a:t> себе</a:t>
            </a:r>
            <a:endParaRPr lang="en-US" sz="4000" dirty="0">
              <a:solidFill>
                <a:srgbClr val="002060"/>
              </a:solidFill>
            </a:endParaRPr>
          </a:p>
        </p:txBody>
      </p:sp>
      <p:sp>
        <p:nvSpPr>
          <p:cNvPr id="9" name="Прямокутник: округлені кути 8">
            <a:extLst>
              <a:ext uri="{FF2B5EF4-FFF2-40B4-BE49-F238E27FC236}">
                <a16:creationId xmlns:a16="http://schemas.microsoft.com/office/drawing/2014/main" id="{9852833E-BE2A-D5EE-65DC-C7C4AC7A20E7}"/>
              </a:ext>
            </a:extLst>
          </p:cNvPr>
          <p:cNvSpPr/>
          <p:nvPr/>
        </p:nvSpPr>
        <p:spPr>
          <a:xfrm>
            <a:off x="6786910" y="4583410"/>
            <a:ext cx="4122828" cy="102116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lvl="0" algn="ctr">
              <a:lnSpc>
                <a:spcPct val="115000"/>
              </a:lnSpc>
              <a:spcAft>
                <a:spcPts val="1000"/>
              </a:spcAft>
              <a:tabLst>
                <a:tab pos="457200" algn="l"/>
              </a:tabLst>
            </a:pPr>
            <a:r>
              <a:rPr lang="uk-UA" sz="5400" b="1" dirty="0">
                <a:solidFill>
                  <a:schemeClr val="accent6">
                    <a:lumMod val="50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Сварилися</a:t>
            </a:r>
            <a:endParaRPr lang="en-US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0" name="Прямокутник: округлені кути 9">
            <a:extLst>
              <a:ext uri="{FF2B5EF4-FFF2-40B4-BE49-F238E27FC236}">
                <a16:creationId xmlns:a16="http://schemas.microsoft.com/office/drawing/2014/main" id="{3FB37A25-7EBE-62DC-1B8C-FA2BD507C0F4}"/>
              </a:ext>
            </a:extLst>
          </p:cNvPr>
          <p:cNvSpPr/>
          <p:nvPr/>
        </p:nvSpPr>
        <p:spPr>
          <a:xfrm>
            <a:off x="4870904" y="3034658"/>
            <a:ext cx="4122828" cy="102116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lvl="0" algn="ctr">
              <a:lnSpc>
                <a:spcPct val="115000"/>
              </a:lnSpc>
              <a:spcAft>
                <a:spcPts val="1000"/>
              </a:spcAft>
              <a:tabLst>
                <a:tab pos="457200" algn="l"/>
              </a:tabLst>
            </a:pPr>
            <a:r>
              <a:rPr lang="uk-UA" sz="5400" b="1" dirty="0">
                <a:solidFill>
                  <a:schemeClr val="accent6">
                    <a:lumMod val="50000"/>
                  </a:schemeClr>
                </a:solidFill>
                <a:cs typeface="Times New Roman" panose="02020603050405020304" pitchFamily="18" charset="0"/>
              </a:rPr>
              <a:t>Дружно</a:t>
            </a:r>
            <a:endParaRPr lang="en-US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1" name="Прямокутник: округлені кути 10">
            <a:extLst>
              <a:ext uri="{FF2B5EF4-FFF2-40B4-BE49-F238E27FC236}">
                <a16:creationId xmlns:a16="http://schemas.microsoft.com/office/drawing/2014/main" id="{87A1D8F5-9688-4B2B-DE89-C34984F75329}"/>
              </a:ext>
            </a:extLst>
          </p:cNvPr>
          <p:cNvSpPr/>
          <p:nvPr/>
        </p:nvSpPr>
        <p:spPr>
          <a:xfrm>
            <a:off x="1282262" y="942807"/>
            <a:ext cx="9627476" cy="156426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5400" b="1" dirty="0">
                <a:solidFill>
                  <a:schemeClr val="accent6">
                    <a:lumMod val="50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Як жили Миша та Горобець?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47B42333-3F5C-DA96-59CB-430F854CFE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82262" y="2708212"/>
            <a:ext cx="2928377" cy="3939582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1421078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A1E2F0-FDA9-E81D-A95D-FF3DC92B0849}"/>
              </a:ext>
            </a:extLst>
          </p:cNvPr>
          <p:cNvSpPr txBox="1"/>
          <p:nvPr/>
        </p:nvSpPr>
        <p:spPr>
          <a:xfrm>
            <a:off x="4311611" y="231228"/>
            <a:ext cx="30283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dirty="0" err="1">
                <a:solidFill>
                  <a:srgbClr val="002060"/>
                </a:solidFill>
              </a:rPr>
              <a:t>Перевір</a:t>
            </a:r>
            <a:r>
              <a:rPr lang="uk-UA" sz="4000" dirty="0">
                <a:solidFill>
                  <a:srgbClr val="002060"/>
                </a:solidFill>
              </a:rPr>
              <a:t> себе</a:t>
            </a:r>
            <a:endParaRPr lang="en-US" sz="4000" dirty="0">
              <a:solidFill>
                <a:srgbClr val="002060"/>
              </a:solidFill>
            </a:endParaRPr>
          </a:p>
        </p:txBody>
      </p:sp>
      <p:sp>
        <p:nvSpPr>
          <p:cNvPr id="3" name="Прямокутник: округлені кути 2">
            <a:extLst>
              <a:ext uri="{FF2B5EF4-FFF2-40B4-BE49-F238E27FC236}">
                <a16:creationId xmlns:a16="http://schemas.microsoft.com/office/drawing/2014/main" id="{A7FAF45F-F74E-FC1F-10AB-435D4305BC86}"/>
              </a:ext>
            </a:extLst>
          </p:cNvPr>
          <p:cNvSpPr/>
          <p:nvPr/>
        </p:nvSpPr>
        <p:spPr>
          <a:xfrm>
            <a:off x="897071" y="996938"/>
            <a:ext cx="10093055" cy="139236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lvl="0">
              <a:lnSpc>
                <a:spcPct val="115000"/>
              </a:lnSpc>
              <a:spcAft>
                <a:spcPts val="1000"/>
              </a:spcAft>
              <a:tabLst>
                <a:tab pos="457200" algn="l"/>
              </a:tabLst>
            </a:pPr>
            <a:r>
              <a:rPr lang="ru-RU" sz="5400" b="1" dirty="0">
                <a:solidFill>
                  <a:schemeClr val="accent6">
                    <a:lumMod val="50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ru-RU" sz="5400" b="1" dirty="0" err="1">
                <a:solidFill>
                  <a:schemeClr val="accent6">
                    <a:lumMod val="50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sz="5400" b="1" dirty="0">
                <a:solidFill>
                  <a:schemeClr val="accent6">
                    <a:lumMod val="50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вони надумали </a:t>
            </a:r>
            <a:r>
              <a:rPr lang="ru-RU" sz="5400" b="1" dirty="0" err="1">
                <a:solidFill>
                  <a:schemeClr val="accent6">
                    <a:lumMod val="50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зробити</a:t>
            </a:r>
            <a:r>
              <a:rPr lang="ru-RU" sz="5400" b="1" dirty="0">
                <a:solidFill>
                  <a:schemeClr val="accent6">
                    <a:lumMod val="50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4" name="Прямокутник: округлені кути 3">
            <a:extLst>
              <a:ext uri="{FF2B5EF4-FFF2-40B4-BE49-F238E27FC236}">
                <a16:creationId xmlns:a16="http://schemas.microsoft.com/office/drawing/2014/main" id="{9D6440FE-66EE-AB22-411F-FFF5EB20E818}"/>
              </a:ext>
            </a:extLst>
          </p:cNvPr>
          <p:cNvSpPr/>
          <p:nvPr/>
        </p:nvSpPr>
        <p:spPr>
          <a:xfrm>
            <a:off x="3861163" y="3135016"/>
            <a:ext cx="4122828" cy="102116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lvl="0" algn="ctr">
              <a:lnSpc>
                <a:spcPct val="115000"/>
              </a:lnSpc>
              <a:spcAft>
                <a:spcPts val="1000"/>
              </a:spcAft>
              <a:tabLst>
                <a:tab pos="457200" algn="l"/>
              </a:tabLst>
            </a:pPr>
            <a:r>
              <a:rPr lang="uk-UA" sz="4800" b="1" dirty="0">
                <a:solidFill>
                  <a:schemeClr val="accent6">
                    <a:lumMod val="50000"/>
                  </a:schemeClr>
                </a:solidFill>
              </a:rPr>
              <a:t>Украсти зерна</a:t>
            </a:r>
            <a:endParaRPr lang="en-US" sz="4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" name="Прямокутник: округлені кути 4">
            <a:extLst>
              <a:ext uri="{FF2B5EF4-FFF2-40B4-BE49-F238E27FC236}">
                <a16:creationId xmlns:a16="http://schemas.microsoft.com/office/drawing/2014/main" id="{563756E2-138A-2D9B-9263-F12F862AD348}"/>
              </a:ext>
            </a:extLst>
          </p:cNvPr>
          <p:cNvSpPr/>
          <p:nvPr/>
        </p:nvSpPr>
        <p:spPr>
          <a:xfrm>
            <a:off x="3882184" y="4722831"/>
            <a:ext cx="4122828" cy="102116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lvl="0" algn="ctr">
              <a:lnSpc>
                <a:spcPct val="115000"/>
              </a:lnSpc>
              <a:spcAft>
                <a:spcPts val="1000"/>
              </a:spcAft>
              <a:tabLst>
                <a:tab pos="457200" algn="l"/>
              </a:tabLst>
            </a:pPr>
            <a:r>
              <a:rPr lang="uk-UA" sz="4800" b="1" dirty="0">
                <a:solidFill>
                  <a:schemeClr val="accent6">
                    <a:lumMod val="50000"/>
                  </a:schemeClr>
                </a:solidFill>
              </a:rPr>
              <a:t>Засіяти поле</a:t>
            </a:r>
            <a:endParaRPr lang="en-US" sz="4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F0EDA46-3BB4-A56C-C836-4A2635CB05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28952" y="2756643"/>
            <a:ext cx="2811827" cy="4008349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D965C6D-A58D-0CE2-7CB9-BB6890EC50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719989" y="2683322"/>
            <a:ext cx="2882421" cy="4079018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5193495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6D260DD-7201-854F-83E8-A0E772E770E0}"/>
              </a:ext>
            </a:extLst>
          </p:cNvPr>
          <p:cNvSpPr txBox="1"/>
          <p:nvPr/>
        </p:nvSpPr>
        <p:spPr>
          <a:xfrm>
            <a:off x="4311611" y="231228"/>
            <a:ext cx="30283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dirty="0" err="1">
                <a:solidFill>
                  <a:srgbClr val="002060"/>
                </a:solidFill>
              </a:rPr>
              <a:t>Перевір</a:t>
            </a:r>
            <a:r>
              <a:rPr lang="uk-UA" sz="4000" dirty="0">
                <a:solidFill>
                  <a:srgbClr val="002060"/>
                </a:solidFill>
              </a:rPr>
              <a:t> себе</a:t>
            </a:r>
            <a:endParaRPr lang="en-US" sz="4000" dirty="0">
              <a:solidFill>
                <a:srgbClr val="002060"/>
              </a:solidFill>
            </a:endParaRPr>
          </a:p>
        </p:txBody>
      </p:sp>
      <p:sp>
        <p:nvSpPr>
          <p:cNvPr id="3" name="Прямокутник: округлені кути 2">
            <a:extLst>
              <a:ext uri="{FF2B5EF4-FFF2-40B4-BE49-F238E27FC236}">
                <a16:creationId xmlns:a16="http://schemas.microsoft.com/office/drawing/2014/main" id="{F1B6B0E1-0255-4C66-E083-2ECCE8E529EB}"/>
              </a:ext>
            </a:extLst>
          </p:cNvPr>
          <p:cNvSpPr/>
          <p:nvPr/>
        </p:nvSpPr>
        <p:spPr>
          <a:xfrm>
            <a:off x="1125450" y="939114"/>
            <a:ext cx="9627476" cy="156426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lvl="0">
              <a:lnSpc>
                <a:spcPct val="115000"/>
              </a:lnSpc>
              <a:spcAft>
                <a:spcPts val="1000"/>
              </a:spcAft>
              <a:tabLst>
                <a:tab pos="457200" algn="l"/>
              </a:tabLst>
            </a:pPr>
            <a:r>
              <a:rPr lang="ru-RU" sz="5400" b="1" dirty="0">
                <a:solidFill>
                  <a:schemeClr val="accent6">
                    <a:lumMod val="50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3. Як </a:t>
            </a:r>
            <a:r>
              <a:rPr lang="ru-RU" sz="5400" b="1" dirty="0" err="1">
                <a:solidFill>
                  <a:schemeClr val="accent6">
                    <a:lumMod val="50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ділили</a:t>
            </a:r>
            <a:r>
              <a:rPr lang="ru-RU" sz="5400" b="1" dirty="0">
                <a:solidFill>
                  <a:schemeClr val="accent6">
                    <a:lumMod val="50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вони </a:t>
            </a:r>
            <a:r>
              <a:rPr lang="ru-RU" sz="5400" b="1" dirty="0" err="1">
                <a:solidFill>
                  <a:schemeClr val="accent6">
                    <a:lumMod val="50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врожай</a:t>
            </a:r>
            <a:r>
              <a:rPr lang="ru-RU" sz="5400" b="1" dirty="0">
                <a:solidFill>
                  <a:schemeClr val="accent6">
                    <a:lumMod val="50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4" name="Прямокутник: округлені кути 3">
            <a:extLst>
              <a:ext uri="{FF2B5EF4-FFF2-40B4-BE49-F238E27FC236}">
                <a16:creationId xmlns:a16="http://schemas.microsoft.com/office/drawing/2014/main" id="{6A9EB145-DD61-FC1F-7E5F-6CE0AB98B06D}"/>
              </a:ext>
            </a:extLst>
          </p:cNvPr>
          <p:cNvSpPr/>
          <p:nvPr/>
        </p:nvSpPr>
        <p:spPr>
          <a:xfrm>
            <a:off x="1387366" y="3130395"/>
            <a:ext cx="5000443" cy="102116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lvl="0" algn="ctr">
              <a:lnSpc>
                <a:spcPct val="115000"/>
              </a:lnSpc>
              <a:spcAft>
                <a:spcPts val="1000"/>
              </a:spcAft>
              <a:tabLst>
                <a:tab pos="457200" algn="l"/>
              </a:tabLst>
            </a:pPr>
            <a:r>
              <a:rPr lang="uk-UA" sz="5400" b="1" dirty="0">
                <a:solidFill>
                  <a:schemeClr val="accent6">
                    <a:lumMod val="50000"/>
                  </a:schemeClr>
                </a:solidFill>
                <a:cs typeface="Times New Roman" panose="02020603050405020304" pitchFamily="18" charset="0"/>
              </a:rPr>
              <a:t>Несправедливо</a:t>
            </a:r>
            <a:endParaRPr lang="en-US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" name="Прямокутник: округлені кути 4">
            <a:extLst>
              <a:ext uri="{FF2B5EF4-FFF2-40B4-BE49-F238E27FC236}">
                <a16:creationId xmlns:a16="http://schemas.microsoft.com/office/drawing/2014/main" id="{09D3F336-B1FC-3B17-BD4B-74C688732308}"/>
              </a:ext>
            </a:extLst>
          </p:cNvPr>
          <p:cNvSpPr/>
          <p:nvPr/>
        </p:nvSpPr>
        <p:spPr>
          <a:xfrm>
            <a:off x="2756051" y="4694658"/>
            <a:ext cx="4349593" cy="102116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lvl="0" algn="ctr">
              <a:lnSpc>
                <a:spcPct val="115000"/>
              </a:lnSpc>
              <a:spcAft>
                <a:spcPts val="1000"/>
              </a:spcAft>
              <a:tabLst>
                <a:tab pos="457200" algn="l"/>
              </a:tabLst>
            </a:pPr>
            <a:r>
              <a:rPr lang="uk-UA" sz="5400" b="1" dirty="0">
                <a:solidFill>
                  <a:schemeClr val="accent6">
                    <a:lumMod val="50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Справедливо</a:t>
            </a:r>
            <a:endParaRPr lang="en-US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5473A98-7AEF-D95F-1366-EB3C7BB316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644804" y="2741695"/>
            <a:ext cx="2981155" cy="3905927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00122702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EEC0AAF-0284-6DDE-3B6E-83AEE3EFC5E5}"/>
              </a:ext>
            </a:extLst>
          </p:cNvPr>
          <p:cNvSpPr txBox="1"/>
          <p:nvPr/>
        </p:nvSpPr>
        <p:spPr>
          <a:xfrm>
            <a:off x="4311611" y="231228"/>
            <a:ext cx="30283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dirty="0" err="1">
                <a:solidFill>
                  <a:srgbClr val="002060"/>
                </a:solidFill>
              </a:rPr>
              <a:t>Перевір</a:t>
            </a:r>
            <a:r>
              <a:rPr lang="uk-UA" sz="4000" dirty="0">
                <a:solidFill>
                  <a:srgbClr val="002060"/>
                </a:solidFill>
              </a:rPr>
              <a:t> себе</a:t>
            </a:r>
            <a:endParaRPr lang="en-US" sz="4000" dirty="0">
              <a:solidFill>
                <a:srgbClr val="002060"/>
              </a:solidFill>
            </a:endParaRPr>
          </a:p>
        </p:txBody>
      </p:sp>
      <p:sp>
        <p:nvSpPr>
          <p:cNvPr id="3" name="Прямокутник: округлені кути 2">
            <a:extLst>
              <a:ext uri="{FF2B5EF4-FFF2-40B4-BE49-F238E27FC236}">
                <a16:creationId xmlns:a16="http://schemas.microsoft.com/office/drawing/2014/main" id="{20E70068-59A5-AE3D-2A7C-4AC598EDCB61}"/>
              </a:ext>
            </a:extLst>
          </p:cNvPr>
          <p:cNvSpPr/>
          <p:nvPr/>
        </p:nvSpPr>
        <p:spPr>
          <a:xfrm>
            <a:off x="1282262" y="976115"/>
            <a:ext cx="9627476" cy="156426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lvl="0">
              <a:lnSpc>
                <a:spcPct val="115000"/>
              </a:lnSpc>
              <a:spcAft>
                <a:spcPts val="1000"/>
              </a:spcAft>
              <a:tabLst>
                <a:tab pos="457200" algn="l"/>
              </a:tabLst>
            </a:pPr>
            <a:r>
              <a:rPr lang="ru-RU" sz="5400" b="1" dirty="0">
                <a:solidFill>
                  <a:schemeClr val="accent6">
                    <a:lumMod val="50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4. Кого покарав Горобець?</a:t>
            </a:r>
          </a:p>
        </p:txBody>
      </p:sp>
      <p:sp>
        <p:nvSpPr>
          <p:cNvPr id="4" name="Прямокутник: округлені кути 3">
            <a:extLst>
              <a:ext uri="{FF2B5EF4-FFF2-40B4-BE49-F238E27FC236}">
                <a16:creationId xmlns:a16="http://schemas.microsoft.com/office/drawing/2014/main" id="{D8CCD032-3760-A028-E3B3-BB114C666684}"/>
              </a:ext>
            </a:extLst>
          </p:cNvPr>
          <p:cNvSpPr/>
          <p:nvPr/>
        </p:nvSpPr>
        <p:spPr>
          <a:xfrm>
            <a:off x="3764393" y="2918418"/>
            <a:ext cx="4122828" cy="102116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lvl="0" algn="ctr">
              <a:lnSpc>
                <a:spcPct val="115000"/>
              </a:lnSpc>
              <a:spcAft>
                <a:spcPts val="1000"/>
              </a:spcAft>
              <a:tabLst>
                <a:tab pos="457200" algn="l"/>
              </a:tabLst>
            </a:pPr>
            <a:r>
              <a:rPr lang="uk-UA" sz="5400" b="1" dirty="0">
                <a:solidFill>
                  <a:schemeClr val="accent6">
                    <a:lumMod val="50000"/>
                  </a:schemeClr>
                </a:solidFill>
                <a:cs typeface="Times New Roman" panose="02020603050405020304" pitchFamily="18" charset="0"/>
              </a:rPr>
              <a:t>Себе</a:t>
            </a:r>
            <a:endParaRPr lang="en-US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" name="Прямокутник: округлені кути 4">
            <a:extLst>
              <a:ext uri="{FF2B5EF4-FFF2-40B4-BE49-F238E27FC236}">
                <a16:creationId xmlns:a16="http://schemas.microsoft.com/office/drawing/2014/main" id="{DF8DB31B-A8B6-B010-4E1B-9B304AD079D3}"/>
              </a:ext>
            </a:extLst>
          </p:cNvPr>
          <p:cNvSpPr/>
          <p:nvPr/>
        </p:nvSpPr>
        <p:spPr>
          <a:xfrm>
            <a:off x="3764393" y="4717413"/>
            <a:ext cx="4122828" cy="102116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lvl="0" algn="ctr">
              <a:lnSpc>
                <a:spcPct val="115000"/>
              </a:lnSpc>
              <a:spcAft>
                <a:spcPts val="1000"/>
              </a:spcAft>
              <a:tabLst>
                <a:tab pos="457200" algn="l"/>
              </a:tabLst>
            </a:pPr>
            <a:r>
              <a:rPr lang="uk-UA" sz="5400" b="1" dirty="0">
                <a:solidFill>
                  <a:schemeClr val="accent6">
                    <a:lumMod val="50000"/>
                  </a:schemeClr>
                </a:solidFill>
                <a:cs typeface="Times New Roman" panose="02020603050405020304" pitchFamily="18" charset="0"/>
              </a:rPr>
              <a:t>Мишку</a:t>
            </a:r>
            <a:endParaRPr lang="en-US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77B79C8-1C2C-C162-8F2C-0E3DAFF769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599810" y="2633469"/>
            <a:ext cx="2845956" cy="384153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2078F7D-805F-9105-34E0-7955ECE7BB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4699" y="2993984"/>
            <a:ext cx="3594579" cy="3446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36887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FA87E97-519D-9E0F-8038-0AE3B24D2818}"/>
              </a:ext>
            </a:extLst>
          </p:cNvPr>
          <p:cNvSpPr/>
          <p:nvPr/>
        </p:nvSpPr>
        <p:spPr>
          <a:xfrm>
            <a:off x="3618069" y="450751"/>
            <a:ext cx="5462869" cy="169155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ysClr val="windowText" lastClr="000000"/>
            </a:solidFill>
            <a:prstDash val="dash"/>
          </a:ln>
        </p:spPr>
        <p:txBody>
          <a:bodyPr wrap="square" lIns="91440" tIns="45720" rIns="91440" bIns="4572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lang="uk-UA" sz="9600" kern="0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Молодці!</a:t>
            </a:r>
            <a:endParaRPr kumimoji="0" lang="en-US" sz="9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31FDB80-8A8F-B39C-F175-BC4E95AF98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b="26347"/>
          <a:stretch/>
        </p:blipFill>
        <p:spPr>
          <a:xfrm>
            <a:off x="326396" y="2557992"/>
            <a:ext cx="6211037" cy="3804382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C633F11-DCA1-7A7F-53A5-B2D77D564D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288901" y="3113896"/>
            <a:ext cx="3079285" cy="3293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369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270</TotalTime>
  <Words>546</Words>
  <Application>Microsoft Office PowerPoint</Application>
  <PresentationFormat>Широкий екран</PresentationFormat>
  <Paragraphs>75</Paragraphs>
  <Slides>22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22</vt:i4>
      </vt:variant>
    </vt:vector>
  </HeadingPairs>
  <TitlesOfParts>
    <vt:vector size="27" baseType="lpstr">
      <vt:lpstr>Arial</vt:lpstr>
      <vt:lpstr>Calibri</vt:lpstr>
      <vt:lpstr>Calibri Light</vt:lpstr>
      <vt:lpstr>Times New Roman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Ася Кулик</dc:creator>
  <cp:lastModifiedBy>Ася Кулик</cp:lastModifiedBy>
  <cp:revision>6</cp:revision>
  <dcterms:created xsi:type="dcterms:W3CDTF">2024-10-14T10:09:13Z</dcterms:created>
  <dcterms:modified xsi:type="dcterms:W3CDTF">2024-10-21T18:17:05Z</dcterms:modified>
</cp:coreProperties>
</file>