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56" r:id="rId3"/>
    <p:sldId id="257" r:id="rId4"/>
    <p:sldId id="260" r:id="rId5"/>
    <p:sldId id="261" r:id="rId6"/>
    <p:sldId id="262" r:id="rId7"/>
    <p:sldId id="263" r:id="rId8"/>
    <p:sldId id="266" r:id="rId9"/>
    <p:sldId id="264" r:id="rId10"/>
    <p:sldId id="265" r:id="rId11"/>
    <p:sldId id="267" r:id="rId12"/>
    <p:sldId id="268" r:id="rId13"/>
    <p:sldId id="269" r:id="rId14"/>
    <p:sldId id="270" r:id="rId15"/>
    <p:sldId id="272" r:id="rId16"/>
    <p:sldId id="271" r:id="rId17"/>
    <p:sldId id="273" r:id="rId18"/>
    <p:sldId id="274" r:id="rId1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47" autoAdjust="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0324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36940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232681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5608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2428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7793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1/30/2023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7879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1/30/2023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19811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1/30/2023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1811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1/30/2023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29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1/30/2023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9688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1/30/2023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8703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9237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6285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pPr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5373216"/>
            <a:ext cx="47880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uk-UA" altLang="ko-KR" sz="3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ОПОВІДАННЯ</a:t>
            </a:r>
            <a:endParaRPr kumimoji="0" lang="en-US" altLang="ko-KR" sz="3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179512" y="2924944"/>
            <a:ext cx="478802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altLang="ko-KR" sz="6000" b="1" dirty="0" smtClean="0">
                <a:solidFill>
                  <a:schemeClr val="bg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Аурел Скобіоале</a:t>
            </a:r>
            <a:endParaRPr lang="en-US" altLang="ko-KR" sz="6000" b="1" dirty="0" smtClean="0">
              <a:solidFill>
                <a:schemeClr val="bg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pic>
        <p:nvPicPr>
          <p:cNvPr id="4098" name="Picture 2" descr="Писатели - Скобиоалэ Ауре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70986" y="620688"/>
            <a:ext cx="2490037" cy="27363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3717032"/>
            <a:ext cx="1639628" cy="144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941221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dirty="0" smtClean="0"/>
              <a:t>Аурел Скобіоале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23528" y="1124744"/>
            <a:ext cx="8373616" cy="460648"/>
          </a:xfrm>
        </p:spPr>
        <p:txBody>
          <a:bodyPr/>
          <a:lstStyle/>
          <a:p>
            <a:r>
              <a:rPr lang="uk-UA" altLang="ko-KR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Молдовський письменник</a:t>
            </a:r>
            <a:endParaRPr lang="en-US" altLang="ko-KR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3923928" y="1628800"/>
            <a:ext cx="5040560" cy="4680520"/>
          </a:xfrm>
        </p:spPr>
        <p:txBody>
          <a:bodyPr/>
          <a:lstStyle/>
          <a:p>
            <a:r>
              <a:rPr lang="uk-UA" altLang="ko-KR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Закінчив Бельцький педагогічний інститут.</a:t>
            </a:r>
          </a:p>
          <a:p>
            <a:r>
              <a:rPr lang="uk-UA" altLang="ko-KR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Працював учителем, директором школи, редактором на національному телебаченні, головним редактором у видавництві “ Література артістіке ”. Був радником при Спілці  письменників.</a:t>
            </a:r>
          </a:p>
          <a:p>
            <a:r>
              <a:rPr lang="uk-UA" altLang="ko-KR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Дебютував з книгою оповідань для наймолодших “ Біла стежка ”.</a:t>
            </a:r>
          </a:p>
          <a:p>
            <a:r>
              <a:rPr lang="uk-UA" altLang="ko-KR" sz="16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Був нагороджений</a:t>
            </a:r>
            <a:r>
              <a:rPr lang="uk-UA" altLang="ko-KR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r>
              <a:rPr lang="uk-UA" altLang="ko-KR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Преміями спілки письменників за найкращу книгу для дітей;</a:t>
            </a:r>
          </a:p>
          <a:p>
            <a:r>
              <a:rPr lang="uk-UA" altLang="ko-KR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Премією Міжнародного салону дитячої книги;</a:t>
            </a:r>
          </a:p>
          <a:p>
            <a:r>
              <a:rPr lang="uk-UA" altLang="ko-KR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Премію Міністерства освіти Республіки Молдова;</a:t>
            </a:r>
          </a:p>
          <a:p>
            <a:r>
              <a:rPr lang="uk-UA" altLang="ko-KR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Міжнародною нагородою – Почесний диплом імені Г.Х. Андерсена.</a:t>
            </a:r>
            <a:endParaRPr lang="ko-KR" altLang="en-US" sz="1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File:Aurel Scobioala (1972). (25904468076).jpg - Wikimedia Comm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44824"/>
            <a:ext cx="3453685" cy="2304256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259632" y="4437112"/>
            <a:ext cx="16209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altLang="ko-KR" b="1" dirty="0" smtClean="0">
                <a:latin typeface="Arial" pitchFamily="34" charset="0"/>
                <a:cs typeface="Arial" pitchFamily="34" charset="0"/>
              </a:rPr>
              <a:t>(1941 – 2007)</a:t>
            </a:r>
            <a:endParaRPr lang="en-US" altLang="ko-KR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4941168"/>
            <a:ext cx="1584176" cy="139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891763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116632"/>
            <a:ext cx="7344816" cy="95288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uk-UA" altLang="ko-KR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Аурел Скобіоале</a:t>
            </a:r>
            <a:endParaRPr lang="uk-UA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484784"/>
            <a:ext cx="1714500" cy="2351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4005064"/>
            <a:ext cx="1615827" cy="2295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 descr="Din glumă în glumă spre… prima sută de ani – prozatorul Aurel Scobioală –  Chișinău, orașul meu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6804248" y="626907"/>
            <a:ext cx="2016224" cy="2990733"/>
          </a:xfrm>
          <a:prstGeom prst="rect">
            <a:avLst/>
          </a:prstGeom>
          <a:noFill/>
        </p:spPr>
      </p:pic>
      <p:pic>
        <p:nvPicPr>
          <p:cNvPr id="1031" name="Picture 7" descr="Aurel Scobioală – scriitorul plin de înțelepciune | Biblioteca „Alexandru  Donici”"/>
          <p:cNvPicPr>
            <a:picLocks noChangeAspect="1" noChangeArrowheads="1"/>
          </p:cNvPicPr>
          <p:nvPr/>
        </p:nvPicPr>
        <p:blipFill>
          <a:blip r:embed="rId5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2987824" y="1484784"/>
            <a:ext cx="1565786" cy="2304256"/>
          </a:xfrm>
          <a:prstGeom prst="rect">
            <a:avLst/>
          </a:prstGeom>
          <a:noFill/>
        </p:spPr>
      </p:pic>
      <p:pic>
        <p:nvPicPr>
          <p:cNvPr id="1033" name="Picture 9" descr="Aurel Scobioală – scriitorul plin de înțelepciune | Biblioteca „Alexandru  Donici”"/>
          <p:cNvPicPr>
            <a:picLocks noChangeAspect="1" noChangeArrowheads="1"/>
          </p:cNvPicPr>
          <p:nvPr/>
        </p:nvPicPr>
        <p:blipFill>
          <a:blip r:embed="rId6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7092280" y="3933056"/>
            <a:ext cx="1742594" cy="2304256"/>
          </a:xfrm>
          <a:prstGeom prst="rect">
            <a:avLst/>
          </a:prstGeom>
          <a:noFill/>
        </p:spPr>
      </p:pic>
      <p:pic>
        <p:nvPicPr>
          <p:cNvPr id="1035" name="Picture 11" descr="Aurel Scobioala - Carte pentru caini destepti"/>
          <p:cNvPicPr>
            <a:picLocks noChangeAspect="1" noChangeArrowheads="1"/>
          </p:cNvPicPr>
          <p:nvPr/>
        </p:nvPicPr>
        <p:blipFill>
          <a:blip r:embed="rId7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3275856" y="4005064"/>
            <a:ext cx="1745700" cy="2306495"/>
          </a:xfrm>
          <a:prstGeom prst="rect">
            <a:avLst/>
          </a:prstGeom>
          <a:noFill/>
        </p:spPr>
      </p:pic>
      <p:pic>
        <p:nvPicPr>
          <p:cNvPr id="1037" name="Picture 13" descr="Lunile-cununile (pliant cartonat) - Aurel Scobioala"/>
          <p:cNvPicPr>
            <a:picLocks noChangeAspect="1" noChangeArrowheads="1"/>
          </p:cNvPicPr>
          <p:nvPr/>
        </p:nvPicPr>
        <p:blipFill>
          <a:blip r:embed="rId8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4788024" y="1484784"/>
            <a:ext cx="1800200" cy="2304256"/>
          </a:xfrm>
          <a:prstGeom prst="rect">
            <a:avLst/>
          </a:prstGeom>
          <a:noFill/>
        </p:spPr>
      </p:pic>
      <p:pic>
        <p:nvPicPr>
          <p:cNvPr id="1039" name="Picture 15" descr="Marele fermier Buş-Lăbuş by Aurel Scobioală | Goodreads"/>
          <p:cNvPicPr>
            <a:picLocks noChangeAspect="1" noChangeArrowheads="1"/>
          </p:cNvPicPr>
          <p:nvPr/>
        </p:nvPicPr>
        <p:blipFill>
          <a:blip r:embed="rId9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1259632" y="4005064"/>
            <a:ext cx="1728192" cy="23762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188640"/>
            <a:ext cx="7128792" cy="88087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Розгадуємо кросворд</a:t>
            </a:r>
            <a:endParaRPr lang="uk-UA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506" name="AutoShape 2" descr="https://zarlit.com/lesson/2-4klas/2-4klas.files/image01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3059832" y="1844824"/>
            <a:ext cx="4681201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268760"/>
            <a:ext cx="1763241" cy="2285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0"/>
          </p:nvPr>
        </p:nvSpPr>
        <p:spPr>
          <a:xfrm>
            <a:off x="1475656" y="1844824"/>
            <a:ext cx="7221488" cy="4147865"/>
          </a:xfrm>
        </p:spPr>
        <p:txBody>
          <a:bodyPr/>
          <a:lstStyle/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1) Короткі крилаті народні вислови повчального змісту. 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2) Зшиті аркуші паперу, на яких школярі роблять записи. 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3) Довгаста коробочка для зберігання ручок, олівців. 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4) Не розмовляє, та розуму навчає. 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5) Невеличкий римований твір.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6) Твір про вигадані події чи фантастичних героїв. 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7) Сумка школяра, яку носять на спині. </a:t>
            </a:r>
          </a:p>
          <a:p>
            <a:endParaRPr lang="uk-UA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619672" y="188640"/>
            <a:ext cx="7128792" cy="88087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Розгадуємо кросворд</a:t>
            </a:r>
            <a:endParaRPr lang="uk-UA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4149080"/>
            <a:ext cx="1763241" cy="2285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5085184"/>
            <a:ext cx="1711636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188640"/>
            <a:ext cx="7272808" cy="88087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uk-UA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Аурел Скобіоале</a:t>
            </a:r>
            <a:endParaRPr lang="uk-UA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19672" y="1988840"/>
            <a:ext cx="7067128" cy="460648"/>
          </a:xfrm>
        </p:spPr>
        <p:txBody>
          <a:bodyPr/>
          <a:lstStyle/>
          <a:p>
            <a:r>
              <a:rPr lang="uk-UA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 Три метри шпигунів ”</a:t>
            </a:r>
            <a:endParaRPr lang="uk-UA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4005064"/>
            <a:ext cx="5498976" cy="2566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Содержимое 3"/>
          <p:cNvSpPr>
            <a:spLocks noGrp="1"/>
          </p:cNvSpPr>
          <p:nvPr>
            <p:ph idx="10"/>
          </p:nvPr>
        </p:nvSpPr>
        <p:spPr>
          <a:xfrm>
            <a:off x="1619672" y="1268760"/>
            <a:ext cx="7067128" cy="576064"/>
          </a:xfrm>
        </p:spPr>
        <p:txBody>
          <a:bodyPr/>
          <a:lstStyle/>
          <a:p>
            <a: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Читаємо оповідання</a:t>
            </a:r>
            <a:endParaRPr lang="uk-UA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0"/>
          </p:nvPr>
        </p:nvSpPr>
        <p:spPr>
          <a:xfrm>
            <a:off x="1475656" y="1340769"/>
            <a:ext cx="7293496" cy="2659736"/>
          </a:xfrm>
        </p:spPr>
        <p:txBody>
          <a:bodyPr/>
          <a:lstStyle/>
          <a:p>
            <a:r>
              <a:rPr lang="uk-UA" sz="2400" b="1" i="1" u="sng" dirty="0" smtClean="0">
                <a:solidFill>
                  <a:schemeClr val="tx1"/>
                </a:solidFill>
              </a:rPr>
              <a:t>Шпигун</a:t>
            </a:r>
            <a:r>
              <a:rPr lang="uk-UA" sz="2400" b="1" dirty="0" smtClean="0">
                <a:solidFill>
                  <a:schemeClr val="tx1"/>
                </a:solidFill>
              </a:rPr>
              <a:t> – це особа, яка, діючи таємно або обманним шляхом, збирає (чи намагається  збирати) відомості, що мають військове     значення, на території, яка контролюється однією із конфліктуючих сторін, з метою   подальшої передачі цієї інформації           протилежній стороні.</a:t>
            </a:r>
            <a:endParaRPr lang="uk-UA" sz="2400" b="1" dirty="0">
              <a:solidFill>
                <a:schemeClr val="tx1"/>
              </a:solidFill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619672" y="188640"/>
            <a:ext cx="7272808" cy="88087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uk-UA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 знаєш ти?</a:t>
            </a:r>
            <a:endParaRPr lang="uk-UA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Письменники-шпигуни | ВСЛ"/>
          <p:cNvPicPr>
            <a:picLocks noChangeAspect="1" noChangeArrowheads="1"/>
          </p:cNvPicPr>
          <p:nvPr/>
        </p:nvPicPr>
        <p:blipFill>
          <a:blip r:embed="rId2" cstate="print"/>
          <a:srcRect l="8894" r="12839" b="3718"/>
          <a:stretch>
            <a:fillRect/>
          </a:stretch>
        </p:blipFill>
        <p:spPr bwMode="auto">
          <a:xfrm>
            <a:off x="3714744" y="4258015"/>
            <a:ext cx="3460212" cy="2123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0"/>
            <a:ext cx="7524328" cy="1484784"/>
          </a:xfrm>
        </p:spPr>
        <p:txBody>
          <a:bodyPr/>
          <a:lstStyle/>
          <a:p>
            <a:r>
              <a:rPr lang="uk-UA" sz="3600" dirty="0" smtClean="0">
                <a:solidFill>
                  <a:srgbClr val="FF0000"/>
                </a:solidFill>
              </a:rPr>
              <a:t>За двома зайцями поженешся – жодного не впіймаєш</a:t>
            </a:r>
            <a:endParaRPr lang="uk-UA" sz="3600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0"/>
          </p:nvPr>
        </p:nvSpPr>
        <p:spPr>
          <a:xfrm>
            <a:off x="2555776" y="1772816"/>
            <a:ext cx="6408712" cy="1944216"/>
          </a:xfrm>
        </p:spPr>
        <p:txBody>
          <a:bodyPr/>
          <a:lstStyle/>
          <a:p>
            <a:r>
              <a:rPr lang="uk-UA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1) Намагатися одночасно здобути    успіх у двох і більше справах; </a:t>
            </a:r>
          </a:p>
          <a:p>
            <a:r>
              <a:rPr lang="uk-UA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2) братися за кілька справ одночасно</a:t>
            </a:r>
            <a:endParaRPr lang="uk-UA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3"/>
          <p:cNvSpPr>
            <a:spLocks noGrp="1"/>
          </p:cNvSpPr>
          <p:nvPr>
            <p:ph idx="10"/>
          </p:nvPr>
        </p:nvSpPr>
        <p:spPr>
          <a:xfrm>
            <a:off x="1331640" y="4221088"/>
            <a:ext cx="7704856" cy="1872208"/>
          </a:xfrm>
        </p:spPr>
        <p:txBody>
          <a:bodyPr/>
          <a:lstStyle/>
          <a:p>
            <a:r>
              <a:rPr lang="uk-UA" sz="2800" b="1" i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ПОРАДА:</a:t>
            </a:r>
          </a:p>
          <a:p>
            <a:r>
              <a:rPr lang="uk-UA" sz="2800" b="1" dirty="0" smtClean="0">
                <a:solidFill>
                  <a:schemeClr val="tx1"/>
                </a:solidFill>
              </a:rPr>
              <a:t>Не беріться за багато справ одночасно, бо жодної не завершите успішно!</a:t>
            </a:r>
            <a:endParaRPr lang="uk-UA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80" name="Picture 4" descr="Ruslanguage - It's a proverb day! When the English say &quot;Grasp all, lose  all&quot;, Russians would note &quot;За двумя зайцами погонишься, ни одного не  поймаешь&quot; (&quot;If you follow two hares, you are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539552" y="1556792"/>
            <a:ext cx="2298885" cy="2520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0"/>
          </p:nvPr>
        </p:nvSpPr>
        <p:spPr>
          <a:xfrm>
            <a:off x="1043608" y="1844824"/>
            <a:ext cx="7653536" cy="4147865"/>
          </a:xfrm>
        </p:spPr>
        <p:txBody>
          <a:bodyPr/>
          <a:lstStyle/>
          <a:p>
            <a: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Коли за все візьмешся, то нічого не зробиш.</a:t>
            </a:r>
          </a:p>
          <a:p>
            <a: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малим поженешся – велике загубиш.</a:t>
            </a:r>
          </a:p>
          <a:p>
            <a: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більшим поженися, то й посліднього        лишишся.</a:t>
            </a:r>
            <a:endParaRPr lang="uk-UA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403648" y="0"/>
            <a:ext cx="7740352" cy="1484784"/>
          </a:xfrm>
        </p:spPr>
        <p:txBody>
          <a:bodyPr/>
          <a:lstStyle/>
          <a:p>
            <a:r>
              <a:rPr lang="uk-UA" sz="3600" dirty="0" smtClean="0">
                <a:solidFill>
                  <a:srgbClr val="FF0000"/>
                </a:solidFill>
              </a:rPr>
              <a:t>За двома зайцями поженешся – жодного не впіймаєш</a:t>
            </a:r>
            <a:endParaRPr lang="uk-UA" sz="3600" dirty="0">
              <a:solidFill>
                <a:srgbClr val="FF0000"/>
              </a:solidFill>
            </a:endParaRPr>
          </a:p>
        </p:txBody>
      </p:sp>
      <p:pic>
        <p:nvPicPr>
          <p:cNvPr id="23554" name="Picture 2" descr="Лексикологія. | Тест з української мови – «На Урок»"/>
          <p:cNvPicPr>
            <a:picLocks noChangeAspect="1" noChangeArrowheads="1"/>
          </p:cNvPicPr>
          <p:nvPr/>
        </p:nvPicPr>
        <p:blipFill>
          <a:blip r:embed="rId2" cstate="print">
            <a:lum bright="10000" contrast="20000"/>
          </a:blip>
          <a:srcRect/>
          <a:stretch>
            <a:fillRect/>
          </a:stretch>
        </p:blipFill>
        <p:spPr bwMode="auto">
          <a:xfrm>
            <a:off x="4211960" y="3501008"/>
            <a:ext cx="3438300" cy="30243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188640"/>
            <a:ext cx="7272808" cy="88087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uk-UA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Аурел Скобіоале</a:t>
            </a:r>
            <a:endParaRPr lang="uk-UA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19672" y="1988840"/>
            <a:ext cx="7067128" cy="460648"/>
          </a:xfrm>
        </p:spPr>
        <p:txBody>
          <a:bodyPr/>
          <a:lstStyle/>
          <a:p>
            <a:r>
              <a:rPr lang="uk-UA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 Двійка в сараї ”</a:t>
            </a:r>
            <a:endParaRPr lang="uk-UA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4005064"/>
            <a:ext cx="5498976" cy="2566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Содержимое 3"/>
          <p:cNvSpPr>
            <a:spLocks noGrp="1"/>
          </p:cNvSpPr>
          <p:nvPr>
            <p:ph idx="10"/>
          </p:nvPr>
        </p:nvSpPr>
        <p:spPr>
          <a:xfrm>
            <a:off x="1619672" y="1268760"/>
            <a:ext cx="7067128" cy="576064"/>
          </a:xfrm>
        </p:spPr>
        <p:txBody>
          <a:bodyPr/>
          <a:lstStyle/>
          <a:p>
            <a: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Читаємо оповідання</a:t>
            </a:r>
            <a:endParaRPr lang="uk-UA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0"/>
          </p:nvPr>
        </p:nvSpPr>
        <p:spPr>
          <a:xfrm>
            <a:off x="1547664" y="1268760"/>
            <a:ext cx="6563072" cy="2520280"/>
          </a:xfrm>
        </p:spPr>
        <p:txBody>
          <a:bodyPr/>
          <a:lstStyle/>
          <a:p>
            <a:r>
              <a:rPr lang="uk-UA" sz="2400" b="1" dirty="0" smtClean="0">
                <a:solidFill>
                  <a:schemeClr val="tx1"/>
                </a:solidFill>
              </a:rPr>
              <a:t>Скільки б людина не думала, що про її приховані вчинки ніхто не дізнається,  одного разу вони стануть відомі. </a:t>
            </a:r>
          </a:p>
          <a:p>
            <a:endParaRPr lang="uk-UA" b="1" dirty="0" smtClean="0">
              <a:solidFill>
                <a:schemeClr val="tx1"/>
              </a:solidFill>
            </a:endParaRPr>
          </a:p>
          <a:p>
            <a:r>
              <a:rPr lang="uk-UA" sz="2400" b="1" i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ПАМ’ЯТАЙ:</a:t>
            </a:r>
          </a:p>
          <a:p>
            <a:r>
              <a:rPr lang="uk-UA" sz="2400" b="1" dirty="0" smtClean="0">
                <a:solidFill>
                  <a:schemeClr val="tx1"/>
                </a:solidFill>
              </a:rPr>
              <a:t>Правда завжди на світло вийде</a:t>
            </a:r>
          </a:p>
          <a:p>
            <a:endParaRPr lang="uk-UA" sz="2400" b="1" dirty="0">
              <a:solidFill>
                <a:schemeClr val="tx1"/>
              </a:solidFill>
            </a:endParaRPr>
          </a:p>
        </p:txBody>
      </p:sp>
      <p:pic>
        <p:nvPicPr>
          <p:cNvPr id="26626" name="Picture 2" descr="Откуда в русском языке появилось выражение &quot;шила в мешке не утаишь&quot; | SWAN:  переводим на русский | Дзен"/>
          <p:cNvPicPr>
            <a:picLocks noChangeAspect="1" noChangeArrowheads="1"/>
          </p:cNvPicPr>
          <p:nvPr/>
        </p:nvPicPr>
        <p:blipFill>
          <a:blip r:embed="rId2" cstate="print"/>
          <a:srcRect t="20160"/>
          <a:stretch>
            <a:fillRect/>
          </a:stretch>
        </p:blipFill>
        <p:spPr bwMode="auto">
          <a:xfrm>
            <a:off x="2555776" y="3933056"/>
            <a:ext cx="5715000" cy="2281436"/>
          </a:xfrm>
          <a:prstGeom prst="rect">
            <a:avLst/>
          </a:prstGeom>
          <a:noFill/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403648" y="0"/>
            <a:ext cx="7740352" cy="1484784"/>
          </a:xfrm>
        </p:spPr>
        <p:txBody>
          <a:bodyPr/>
          <a:lstStyle/>
          <a:p>
            <a:r>
              <a:rPr lang="uk-UA" sz="3600" dirty="0" smtClean="0">
                <a:solidFill>
                  <a:srgbClr val="FF0000"/>
                </a:solidFill>
              </a:rPr>
              <a:t>Шила в мішку не приховаєш</a:t>
            </a:r>
            <a:endParaRPr lang="uk-UA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188640"/>
            <a:ext cx="7272808" cy="88087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uk-UA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Аурел Скобіоале</a:t>
            </a:r>
            <a:endParaRPr lang="uk-UA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19672" y="1988840"/>
            <a:ext cx="7067128" cy="460648"/>
          </a:xfrm>
        </p:spPr>
        <p:txBody>
          <a:bodyPr/>
          <a:lstStyle/>
          <a:p>
            <a:r>
              <a:rPr lang="uk-UA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 Якось вранці…”</a:t>
            </a:r>
            <a:endParaRPr lang="uk-UA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4005064"/>
            <a:ext cx="5498976" cy="2566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Содержимое 3"/>
          <p:cNvSpPr>
            <a:spLocks noGrp="1"/>
          </p:cNvSpPr>
          <p:nvPr>
            <p:ph idx="10"/>
          </p:nvPr>
        </p:nvSpPr>
        <p:spPr>
          <a:xfrm>
            <a:off x="1619672" y="1268760"/>
            <a:ext cx="7067128" cy="576064"/>
          </a:xfrm>
        </p:spPr>
        <p:txBody>
          <a:bodyPr/>
          <a:lstStyle/>
          <a:p>
            <a: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Читаємо оповідання</a:t>
            </a:r>
            <a:endParaRPr lang="uk-UA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0"/>
          </p:nvPr>
        </p:nvSpPr>
        <p:spPr>
          <a:xfrm>
            <a:off x="1331640" y="1484784"/>
            <a:ext cx="7488832" cy="2016224"/>
          </a:xfrm>
        </p:spPr>
        <p:txBody>
          <a:bodyPr/>
          <a:lstStyle/>
          <a:p>
            <a:r>
              <a:rPr lang="uk-UA" sz="2400" b="1" dirty="0" smtClean="0">
                <a:solidFill>
                  <a:schemeClr val="tx1"/>
                </a:solidFill>
              </a:rPr>
              <a:t>Бережи честь змолоду.</a:t>
            </a:r>
          </a:p>
          <a:p>
            <a:r>
              <a:rPr lang="uk-UA" sz="2400" b="1" dirty="0" smtClean="0">
                <a:solidFill>
                  <a:schemeClr val="tx1"/>
                </a:solidFill>
              </a:rPr>
              <a:t>Не будь лише сином свого батька, будь       людським сином.</a:t>
            </a:r>
          </a:p>
          <a:p>
            <a:r>
              <a:rPr lang="uk-UA" sz="2400" b="1" dirty="0" smtClean="0">
                <a:solidFill>
                  <a:schemeClr val="tx1"/>
                </a:solidFill>
              </a:rPr>
              <a:t>Кожна людина по справі впізнається.</a:t>
            </a:r>
          </a:p>
          <a:p>
            <a:endParaRPr lang="uk-UA" sz="2400" b="1" dirty="0" smtClean="0">
              <a:solidFill>
                <a:schemeClr val="tx1"/>
              </a:solidFill>
            </a:endParaRPr>
          </a:p>
          <a:p>
            <a:endParaRPr lang="uk-UA" sz="2400" b="1" dirty="0">
              <a:solidFill>
                <a:schemeClr val="tx1"/>
              </a:solidFill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403648" y="0"/>
            <a:ext cx="7740352" cy="1484784"/>
          </a:xfrm>
        </p:spPr>
        <p:txBody>
          <a:bodyPr/>
          <a:lstStyle/>
          <a:p>
            <a:r>
              <a:rPr lang="uk-UA" sz="3600" dirty="0" smtClean="0">
                <a:solidFill>
                  <a:srgbClr val="FF0000"/>
                </a:solidFill>
              </a:rPr>
              <a:t>Гарний півень співає вже </a:t>
            </a:r>
            <a:br>
              <a:rPr lang="uk-UA" sz="3600" dirty="0" smtClean="0">
                <a:solidFill>
                  <a:srgbClr val="FF0000"/>
                </a:solidFill>
              </a:rPr>
            </a:br>
            <a:r>
              <a:rPr lang="uk-UA" sz="3600" dirty="0" smtClean="0">
                <a:solidFill>
                  <a:srgbClr val="FF0000"/>
                </a:solidFill>
              </a:rPr>
              <a:t>в шкарлупі</a:t>
            </a:r>
            <a:endParaRPr lang="uk-UA" sz="3600" dirty="0">
              <a:solidFill>
                <a:srgbClr val="FF0000"/>
              </a:solidFill>
            </a:endParaRPr>
          </a:p>
        </p:txBody>
      </p:sp>
      <p:pic>
        <p:nvPicPr>
          <p:cNvPr id="28674" name="Picture 2" descr="Півень по сонником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3347864" y="3833552"/>
            <a:ext cx="3744416" cy="26398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188640"/>
            <a:ext cx="7272808" cy="88087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uk-UA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Аурел Скобіоале</a:t>
            </a:r>
            <a:endParaRPr lang="uk-UA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19672" y="1988840"/>
            <a:ext cx="7067128" cy="460648"/>
          </a:xfrm>
        </p:spPr>
        <p:txBody>
          <a:bodyPr/>
          <a:lstStyle/>
          <a:p>
            <a:r>
              <a:rPr lang="uk-UA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 Груша ” </a:t>
            </a:r>
            <a:endParaRPr lang="uk-UA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4005064"/>
            <a:ext cx="5498976" cy="2566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Содержимое 3"/>
          <p:cNvSpPr>
            <a:spLocks noGrp="1"/>
          </p:cNvSpPr>
          <p:nvPr>
            <p:ph idx="10"/>
          </p:nvPr>
        </p:nvSpPr>
        <p:spPr>
          <a:xfrm>
            <a:off x="1619672" y="1268760"/>
            <a:ext cx="7067128" cy="576064"/>
          </a:xfrm>
        </p:spPr>
        <p:txBody>
          <a:bodyPr/>
          <a:lstStyle/>
          <a:p>
            <a: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Читаємо оповідання</a:t>
            </a:r>
            <a:endParaRPr lang="uk-UA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0"/>
          </p:nvPr>
        </p:nvSpPr>
        <p:spPr>
          <a:xfrm>
            <a:off x="1331640" y="1484784"/>
            <a:ext cx="7488832" cy="2448272"/>
          </a:xfrm>
        </p:spPr>
        <p:txBody>
          <a:bodyPr/>
          <a:lstStyle/>
          <a:p>
            <a:r>
              <a:rPr lang="uk-UA" sz="2400" b="1" dirty="0" smtClean="0">
                <a:solidFill>
                  <a:schemeClr val="tx1"/>
                </a:solidFill>
              </a:rPr>
              <a:t>Добро довго пам’ятається, а лихо ще довше.</a:t>
            </a:r>
          </a:p>
          <a:p>
            <a:r>
              <a:rPr lang="uk-UA" sz="2400" b="1" dirty="0" smtClean="0">
                <a:solidFill>
                  <a:schemeClr val="tx1"/>
                </a:solidFill>
              </a:rPr>
              <a:t>Живи так, щоб тобі було добре, а другим ще краще.</a:t>
            </a:r>
          </a:p>
          <a:p>
            <a:r>
              <a:rPr lang="uk-UA" sz="2400" b="1" dirty="0" smtClean="0">
                <a:solidFill>
                  <a:schemeClr val="tx1"/>
                </a:solidFill>
              </a:rPr>
              <a:t>Хто людям добра бажає, той і собі має.</a:t>
            </a:r>
          </a:p>
          <a:p>
            <a:endParaRPr lang="uk-UA" sz="2400" b="1" dirty="0" smtClean="0">
              <a:solidFill>
                <a:schemeClr val="tx1"/>
              </a:solidFill>
            </a:endParaRPr>
          </a:p>
          <a:p>
            <a:endParaRPr lang="uk-UA" sz="2400" b="1" dirty="0">
              <a:solidFill>
                <a:schemeClr val="tx1"/>
              </a:solidFill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403648" y="0"/>
            <a:ext cx="7740352" cy="1484784"/>
          </a:xfrm>
        </p:spPr>
        <p:txBody>
          <a:bodyPr/>
          <a:lstStyle/>
          <a:p>
            <a:r>
              <a:rPr lang="uk-UA" sz="3600" dirty="0" smtClean="0">
                <a:solidFill>
                  <a:srgbClr val="FF0000"/>
                </a:solidFill>
              </a:rPr>
              <a:t>Добро зробиш – добро знайдеш</a:t>
            </a:r>
            <a:endParaRPr lang="uk-UA" sz="3600" dirty="0">
              <a:solidFill>
                <a:srgbClr val="FF0000"/>
              </a:solidFill>
            </a:endParaRPr>
          </a:p>
        </p:txBody>
      </p:sp>
      <p:pic>
        <p:nvPicPr>
          <p:cNvPr id="31752" name="Picture 8" descr="Сценарій на тему: “Вміння творити добро”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645024"/>
            <a:ext cx="3028661" cy="2016224"/>
          </a:xfrm>
          <a:prstGeom prst="rect">
            <a:avLst/>
          </a:prstGeom>
          <a:noFill/>
        </p:spPr>
      </p:pic>
      <p:pic>
        <p:nvPicPr>
          <p:cNvPr id="31754" name="Picture 10" descr="Добро клипарт (67 фото) » Рисунки для срисовки и не тольк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3356992"/>
            <a:ext cx="3565033" cy="32403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Твори добро бо ти людина - YouTub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04664"/>
            <a:ext cx="3024336" cy="2268253"/>
          </a:xfrm>
          <a:prstGeom prst="rect">
            <a:avLst/>
          </a:prstGeom>
          <a:noFill/>
        </p:spPr>
      </p:pic>
      <p:pic>
        <p:nvPicPr>
          <p:cNvPr id="6" name="Picture 2" descr="Роби добро ,поки руки теплі&quot; - Преподобний Олексій Голосіївськи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4797152"/>
            <a:ext cx="3275856" cy="1840857"/>
          </a:xfrm>
          <a:prstGeom prst="rect">
            <a:avLst/>
          </a:prstGeom>
          <a:noFill/>
        </p:spPr>
      </p:pic>
      <p:pic>
        <p:nvPicPr>
          <p:cNvPr id="32772" name="Picture 4" descr="Роби добро- і добро повернеться до тебе! | Dobro, Holding hands, Status"/>
          <p:cNvPicPr>
            <a:picLocks noChangeAspect="1" noChangeArrowheads="1"/>
          </p:cNvPicPr>
          <p:nvPr/>
        </p:nvPicPr>
        <p:blipFill>
          <a:blip r:embed="rId4" cstate="print"/>
          <a:srcRect l="1416" t="1500" r="900" b="4001"/>
          <a:stretch>
            <a:fillRect/>
          </a:stretch>
        </p:blipFill>
        <p:spPr bwMode="auto">
          <a:xfrm>
            <a:off x="4139952" y="692696"/>
            <a:ext cx="2592288" cy="2366872"/>
          </a:xfrm>
          <a:prstGeom prst="rect">
            <a:avLst/>
          </a:prstGeom>
          <a:noFill/>
        </p:spPr>
      </p:pic>
      <p:pic>
        <p:nvPicPr>
          <p:cNvPr id="32774" name="Picture 6" descr="Добро в тобі - презентація з виховної робот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2420888"/>
            <a:ext cx="2592287" cy="2139947"/>
          </a:xfrm>
          <a:prstGeom prst="rect">
            <a:avLst/>
          </a:prstGeom>
          <a:noFill/>
        </p:spPr>
      </p:pic>
      <p:pic>
        <p:nvPicPr>
          <p:cNvPr id="32778" name="Picture 10" descr="Твори добро»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00875" y="0"/>
            <a:ext cx="2143125" cy="2143125"/>
          </a:xfrm>
          <a:prstGeom prst="rect">
            <a:avLst/>
          </a:prstGeom>
          <a:noFill/>
        </p:spPr>
      </p:pic>
      <p:pic>
        <p:nvPicPr>
          <p:cNvPr id="32780" name="Picture 12" descr="Добро всегда побеждает онлайн в хорошем качестве на 1+1 video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3284984"/>
            <a:ext cx="3816424" cy="28623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15816" y="476672"/>
            <a:ext cx="410445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Молодці!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23728" y="4941168"/>
            <a:ext cx="652095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Дяку</a:t>
            </a:r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ю за роботу!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3794" name="Picture 2" descr="День добрих справ - коли? - DAY TODAY"/>
          <p:cNvPicPr>
            <a:picLocks noChangeAspect="1" noChangeArrowheads="1"/>
          </p:cNvPicPr>
          <p:nvPr/>
        </p:nvPicPr>
        <p:blipFill>
          <a:blip r:embed="rId2" cstate="print"/>
          <a:srcRect l="8603" r="11105"/>
          <a:stretch>
            <a:fillRect/>
          </a:stretch>
        </p:blipFill>
        <p:spPr bwMode="auto">
          <a:xfrm>
            <a:off x="3707904" y="1988840"/>
            <a:ext cx="4032448" cy="2664296"/>
          </a:xfrm>
          <a:prstGeom prst="rect">
            <a:avLst/>
          </a:prstGeom>
          <a:noFill/>
        </p:spPr>
      </p:pic>
      <p:pic>
        <p:nvPicPr>
          <p:cNvPr id="33798" name="Picture 6" descr="Добро клипарт (67 фото) » Рисунки для срисовки и не только"/>
          <p:cNvPicPr>
            <a:picLocks noChangeAspect="1" noChangeArrowheads="1"/>
          </p:cNvPicPr>
          <p:nvPr/>
        </p:nvPicPr>
        <p:blipFill>
          <a:blip r:embed="rId3" cstate="print"/>
          <a:srcRect t="5483" b="8618"/>
          <a:stretch>
            <a:fillRect/>
          </a:stretch>
        </p:blipFill>
        <p:spPr bwMode="auto">
          <a:xfrm>
            <a:off x="755576" y="1628800"/>
            <a:ext cx="2514863" cy="21602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614</TotalTime>
  <Words>387</Words>
  <Application>Microsoft Office PowerPoint</Application>
  <PresentationFormat>Экран (4:3)</PresentationFormat>
  <Paragraphs>61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Office Theme</vt:lpstr>
      <vt:lpstr>Custom Design</vt:lpstr>
      <vt:lpstr>Слайд 1</vt:lpstr>
      <vt:lpstr> Аурел Скобіоале</vt:lpstr>
      <vt:lpstr>Аурел Скобіоале</vt:lpstr>
      <vt:lpstr>Розгадуємо кросворд</vt:lpstr>
      <vt:lpstr>Розгадуємо кросворд</vt:lpstr>
      <vt:lpstr>Аурел Скобіоале</vt:lpstr>
      <vt:lpstr>Чи знаєш ти?</vt:lpstr>
      <vt:lpstr>За двома зайцями поженешся – жодного не впіймаєш</vt:lpstr>
      <vt:lpstr>За двома зайцями поженешся – жодного не впіймаєш</vt:lpstr>
      <vt:lpstr>Аурел Скобіоале</vt:lpstr>
      <vt:lpstr>Шила в мішку не приховаєш</vt:lpstr>
      <vt:lpstr>Аурел Скобіоале</vt:lpstr>
      <vt:lpstr>Гарний півень співає вже  в шкарлупі</vt:lpstr>
      <vt:lpstr>Аурел Скобіоале</vt:lpstr>
      <vt:lpstr>Добро зробиш – добро знайдеш</vt:lpstr>
      <vt:lpstr>Слайд 16</vt:lpstr>
      <vt:lpstr>Слайд 17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HOME</cp:lastModifiedBy>
  <cp:revision>66</cp:revision>
  <dcterms:created xsi:type="dcterms:W3CDTF">2014-04-01T16:35:38Z</dcterms:created>
  <dcterms:modified xsi:type="dcterms:W3CDTF">2023-01-30T07:12:59Z</dcterms:modified>
</cp:coreProperties>
</file>