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notesMasterIdLst>
    <p:notesMasterId r:id="rId10"/>
  </p:notesMasterIdLst>
  <p:sldSz cx="14630400" cy="8229600"/>
  <p:notesSz cx="8229600" cy="146304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notesMaster" Target="notesMasters/notesMaster1.xml"/><Relationship Id="rId11" Type="http://schemas.openxmlformats.org/officeDocument/2006/relationships/presProps" Target="presProps.xml"/><Relationship Id="rId12" Type="http://schemas.openxmlformats.org/officeDocument/2006/relationships/viewProps" Target="viewProps.xml"/><Relationship Id="rId13" Type="http://schemas.openxmlformats.org/officeDocument/2006/relationships/theme" Target="theme/theme1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-1.png"/><Relationship Id="rId2" Type="http://schemas.openxmlformats.org/officeDocument/2006/relationships/image" Target="../media/image-1-2.png"/><Relationship Id="rId3" Type="http://schemas.openxmlformats.org/officeDocument/2006/relationships/slideLayout" Target="../slideLayouts/slideLayout1.xml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-3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-4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-5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image" Target="../media/image-6-1.png"/><Relationship Id="rId2" Type="http://schemas.openxmlformats.org/officeDocument/2006/relationships/image" Target="../media/image-6-2.png"/><Relationship Id="rId3" Type="http://schemas.openxmlformats.org/officeDocument/2006/relationships/image" Target="../media/image-6-3.png"/><Relationship Id="rId4" Type="http://schemas.openxmlformats.org/officeDocument/2006/relationships/image" Target="../media/image-6-4.png"/><Relationship Id="rId5" Type="http://schemas.openxmlformats.org/officeDocument/2006/relationships/slideLayout" Target="../slideLayouts/slideLayout1.xml"/><Relationship Id="rId6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image" Target="../media/image-7-1.png"/><Relationship Id="rId2" Type="http://schemas.openxmlformats.org/officeDocument/2006/relationships/image" Target="../media/image-7-2.png"/><Relationship Id="rId3" Type="http://schemas.openxmlformats.org/officeDocument/2006/relationships/image" Target="../media/image-7-3.png"/><Relationship Id="rId4" Type="http://schemas.openxmlformats.org/officeDocument/2006/relationships/image" Target="../media/image-7-4.png"/><Relationship Id="rId5" Type="http://schemas.openxmlformats.org/officeDocument/2006/relationships/slideLayout" Target="../slideLayouts/slideLayout1.xml"/><Relationship Id="rId6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image" Target="../media/image-8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6F5EE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6306383" y="832009"/>
            <a:ext cx="7504033" cy="404145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7956"/>
              </a:lnSpc>
              <a:buNone/>
            </a:pPr>
            <a:r>
              <a:rPr lang="en-US" sz="6365" b="1" dirty="0">
                <a:solidFill>
                  <a:srgbClr val="333F70"/>
                </a:solidFill>
                <a:latin typeface="Unbounded" pitchFamily="34" charset="0"/>
                <a:ea typeface="Unbounded" pitchFamily="34" charset="-122"/>
                <a:cs typeface="Unbounded" pitchFamily="34" charset="-120"/>
              </a:rPr>
              <a:t>Бактерії: Невидимі Помічники та Загрози</a:t>
            </a:r>
            <a:endParaRPr lang="en-US" sz="6365" dirty="0"/>
          </a:p>
        </p:txBody>
      </p:sp>
      <p:sp>
        <p:nvSpPr>
          <p:cNvPr id="6" name="Text 3"/>
          <p:cNvSpPr/>
          <p:nvPr/>
        </p:nvSpPr>
        <p:spPr>
          <a:xfrm>
            <a:off x="6306383" y="5224820"/>
            <a:ext cx="7504033" cy="1499235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2952"/>
              </a:lnSpc>
              <a:buNone/>
            </a:pPr>
            <a:r>
              <a:rPr lang="en-US" sz="1845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Бактерії - це мікроскопічні одноклітинні організми, які є невід'ємною частиною нашого світу. Вони зустрічаються всюди - від ґрунту до нашого тіла, і відіграють ключову роль у багатьох процесах, як корисних, так і шкідливих для людини.</a:t>
            </a:r>
            <a:endParaRPr lang="en-US" sz="1845" dirty="0"/>
          </a:p>
        </p:txBody>
      </p:sp>
      <p:sp>
        <p:nvSpPr>
          <p:cNvPr id="7" name="Shape 4"/>
          <p:cNvSpPr/>
          <p:nvPr/>
        </p:nvSpPr>
        <p:spPr>
          <a:xfrm>
            <a:off x="6306383" y="7005161"/>
            <a:ext cx="374809" cy="374809"/>
          </a:xfrm>
          <a:prstGeom prst="roundRect">
            <a:avLst>
              <a:gd name="adj" fmla="val 24393986"/>
            </a:avLst>
          </a:prstGeom>
          <a:noFill/>
          <a:ln w="7620">
            <a:solidFill>
              <a:srgbClr val="FFFFFF"/>
            </a:solidFill>
            <a:prstDash val="solid"/>
          </a:ln>
        </p:spPr>
      </p:sp>
      <p:pic>
        <p:nvPicPr>
          <p:cNvPr id="8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14003" y="7012781"/>
            <a:ext cx="359569" cy="359569"/>
          </a:xfrm>
          <a:prstGeom prst="rect">
            <a:avLst/>
          </a:prstGeom>
        </p:spPr>
      </p:pic>
      <p:sp>
        <p:nvSpPr>
          <p:cNvPr id="9" name="Text 5"/>
          <p:cNvSpPr/>
          <p:nvPr/>
        </p:nvSpPr>
        <p:spPr>
          <a:xfrm>
            <a:off x="6798231" y="6987540"/>
            <a:ext cx="3894653" cy="410051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l" indent="0" marL="0">
              <a:lnSpc>
                <a:spcPts val="3229"/>
              </a:lnSpc>
              <a:buNone/>
            </a:pPr>
            <a:r>
              <a:rPr lang="en-US" sz="2306" b="1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by Світлана Дербеденева</a:t>
            </a:r>
            <a:endParaRPr lang="en-US" sz="2306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6F5EE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sp>
        <p:nvSpPr>
          <p:cNvPr id="4" name="Text 2"/>
          <p:cNvSpPr/>
          <p:nvPr/>
        </p:nvSpPr>
        <p:spPr>
          <a:xfrm>
            <a:off x="864037" y="1619726"/>
            <a:ext cx="12902327" cy="154305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6075"/>
              </a:lnSpc>
              <a:buNone/>
            </a:pPr>
            <a:r>
              <a:rPr lang="en-US" sz="4860" b="1" dirty="0">
                <a:solidFill>
                  <a:srgbClr val="333F70"/>
                </a:solidFill>
                <a:latin typeface="Unbounded" pitchFamily="34" charset="0"/>
                <a:ea typeface="Unbounded" pitchFamily="34" charset="-122"/>
                <a:cs typeface="Unbounded" pitchFamily="34" charset="-120"/>
              </a:rPr>
              <a:t>Різноманіття Бактерій: Форми, Кольори, Місця Існування</a:t>
            </a:r>
            <a:endParaRPr lang="en-US" sz="4860" dirty="0"/>
          </a:p>
        </p:txBody>
      </p:sp>
      <p:sp>
        <p:nvSpPr>
          <p:cNvPr id="5" name="Text 3"/>
          <p:cNvSpPr/>
          <p:nvPr/>
        </p:nvSpPr>
        <p:spPr>
          <a:xfrm>
            <a:off x="864037" y="3779877"/>
            <a:ext cx="3311723" cy="385763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3038"/>
              </a:lnSpc>
              <a:buNone/>
            </a:pPr>
            <a:r>
              <a:rPr lang="en-US" sz="2430" b="1" dirty="0">
                <a:solidFill>
                  <a:srgbClr val="333F70"/>
                </a:solidFill>
                <a:latin typeface="Unbounded" pitchFamily="34" charset="0"/>
                <a:ea typeface="Unbounded" pitchFamily="34" charset="-122"/>
                <a:cs typeface="Unbounded" pitchFamily="34" charset="-120"/>
              </a:rPr>
              <a:t>Форми Бактерій</a:t>
            </a:r>
            <a:endParaRPr lang="en-US" sz="2430" dirty="0"/>
          </a:p>
        </p:txBody>
      </p:sp>
      <p:sp>
        <p:nvSpPr>
          <p:cNvPr id="6" name="Text 4"/>
          <p:cNvSpPr/>
          <p:nvPr/>
        </p:nvSpPr>
        <p:spPr>
          <a:xfrm>
            <a:off x="864037" y="4412456"/>
            <a:ext cx="3898821" cy="1975247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3110"/>
              </a:lnSpc>
              <a:buNone/>
            </a:pPr>
            <a:r>
              <a:rPr lang="en-US" sz="1944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Бактерії можуть бути різної форми - кулясті, паличкоподібні, спіральні. Це допомагає їм пристосовуватися до різних середовищ.</a:t>
            </a:r>
            <a:endParaRPr lang="en-US" sz="1944" dirty="0"/>
          </a:p>
        </p:txBody>
      </p:sp>
      <p:sp>
        <p:nvSpPr>
          <p:cNvPr id="7" name="Text 5"/>
          <p:cNvSpPr/>
          <p:nvPr/>
        </p:nvSpPr>
        <p:spPr>
          <a:xfrm>
            <a:off x="5372695" y="3779877"/>
            <a:ext cx="3570922" cy="385763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3038"/>
              </a:lnSpc>
              <a:buNone/>
            </a:pPr>
            <a:r>
              <a:rPr lang="en-US" sz="2430" b="1" dirty="0">
                <a:solidFill>
                  <a:srgbClr val="333F70"/>
                </a:solidFill>
                <a:latin typeface="Unbounded" pitchFamily="34" charset="0"/>
                <a:ea typeface="Unbounded" pitchFamily="34" charset="-122"/>
                <a:cs typeface="Unbounded" pitchFamily="34" charset="-120"/>
              </a:rPr>
              <a:t>Кольори Бактерій</a:t>
            </a:r>
            <a:endParaRPr lang="en-US" sz="2430" dirty="0"/>
          </a:p>
        </p:txBody>
      </p:sp>
      <p:sp>
        <p:nvSpPr>
          <p:cNvPr id="8" name="Text 6"/>
          <p:cNvSpPr/>
          <p:nvPr/>
        </p:nvSpPr>
        <p:spPr>
          <a:xfrm>
            <a:off x="5372695" y="4412456"/>
            <a:ext cx="3898821" cy="1975247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3110"/>
              </a:lnSpc>
              <a:buNone/>
            </a:pPr>
            <a:r>
              <a:rPr lang="en-US" sz="1944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Деякі бактерії мають яскраве забарвлення, наприклад, золотисті або рожеві. Це часто залежить від пігментів, які вони виробляють.</a:t>
            </a:r>
            <a:endParaRPr lang="en-US" sz="1944" dirty="0"/>
          </a:p>
        </p:txBody>
      </p:sp>
      <p:sp>
        <p:nvSpPr>
          <p:cNvPr id="9" name="Text 7"/>
          <p:cNvSpPr/>
          <p:nvPr/>
        </p:nvSpPr>
        <p:spPr>
          <a:xfrm>
            <a:off x="9881354" y="3779877"/>
            <a:ext cx="3898821" cy="771525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3038"/>
              </a:lnSpc>
              <a:buNone/>
            </a:pPr>
            <a:r>
              <a:rPr lang="en-US" sz="2430" b="1" dirty="0">
                <a:solidFill>
                  <a:srgbClr val="333F70"/>
                </a:solidFill>
                <a:latin typeface="Unbounded" pitchFamily="34" charset="0"/>
                <a:ea typeface="Unbounded" pitchFamily="34" charset="-122"/>
                <a:cs typeface="Unbounded" pitchFamily="34" charset="-120"/>
              </a:rPr>
              <a:t>Місця Існування Бактерій</a:t>
            </a:r>
            <a:endParaRPr lang="en-US" sz="2430" dirty="0"/>
          </a:p>
        </p:txBody>
      </p:sp>
      <p:sp>
        <p:nvSpPr>
          <p:cNvPr id="10" name="Text 8"/>
          <p:cNvSpPr/>
          <p:nvPr/>
        </p:nvSpPr>
        <p:spPr>
          <a:xfrm>
            <a:off x="9881354" y="4798219"/>
            <a:ext cx="3898821" cy="158019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3110"/>
              </a:lnSpc>
              <a:buNone/>
            </a:pPr>
            <a:r>
              <a:rPr lang="en-US" sz="1944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Бактерії мешкають практично скрізь - у ґрунті, воді, на поверхні рослин, на нашій шкірі та внутрішніх органах.</a:t>
            </a:r>
            <a:endParaRPr lang="en-US" sz="1944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6F5EE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4630400" cy="2396014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2079665" y="2924175"/>
            <a:ext cx="10470952" cy="1198007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4717"/>
              </a:lnSpc>
              <a:buNone/>
            </a:pPr>
            <a:r>
              <a:rPr lang="en-US" sz="3773" b="1" dirty="0">
                <a:solidFill>
                  <a:srgbClr val="333F70"/>
                </a:solidFill>
                <a:latin typeface="Unbounded" pitchFamily="34" charset="0"/>
                <a:ea typeface="Unbounded" pitchFamily="34" charset="-122"/>
                <a:cs typeface="Unbounded" pitchFamily="34" charset="-120"/>
              </a:rPr>
              <a:t>Корисні Бактерії: Наші Невидимі Помічники</a:t>
            </a:r>
            <a:endParaRPr lang="en-US" sz="3773" dirty="0"/>
          </a:p>
        </p:txBody>
      </p:sp>
      <p:sp>
        <p:nvSpPr>
          <p:cNvPr id="6" name="Shape 3"/>
          <p:cNvSpPr/>
          <p:nvPr/>
        </p:nvSpPr>
        <p:spPr>
          <a:xfrm>
            <a:off x="2079665" y="4625221"/>
            <a:ext cx="431244" cy="431244"/>
          </a:xfrm>
          <a:prstGeom prst="roundRect">
            <a:avLst>
              <a:gd name="adj" fmla="val 18669"/>
            </a:avLst>
          </a:prstGeom>
          <a:solidFill>
            <a:srgbClr val="D6F5EE"/>
          </a:solidFill>
          <a:ln w="7620">
            <a:solidFill>
              <a:srgbClr val="BCDBD4"/>
            </a:solidFill>
            <a:prstDash val="solid"/>
          </a:ln>
        </p:spPr>
      </p:sp>
      <p:sp>
        <p:nvSpPr>
          <p:cNvPr id="7" name="Text 4"/>
          <p:cNvSpPr/>
          <p:nvPr/>
        </p:nvSpPr>
        <p:spPr>
          <a:xfrm>
            <a:off x="2220516" y="4697016"/>
            <a:ext cx="149543" cy="287536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ctr" indent="0" marL="0">
              <a:lnSpc>
                <a:spcPts val="2264"/>
              </a:lnSpc>
              <a:buNone/>
            </a:pPr>
            <a:r>
              <a:rPr lang="en-US" sz="2264" b="1" dirty="0">
                <a:solidFill>
                  <a:srgbClr val="333F70"/>
                </a:solidFill>
                <a:latin typeface="Unbounded" pitchFamily="34" charset="0"/>
                <a:ea typeface="Unbounded" pitchFamily="34" charset="-122"/>
                <a:cs typeface="Unbounded" pitchFamily="34" charset="-120"/>
              </a:rPr>
              <a:t>1</a:t>
            </a:r>
            <a:endParaRPr lang="en-US" sz="2264" dirty="0"/>
          </a:p>
        </p:txBody>
      </p:sp>
      <p:sp>
        <p:nvSpPr>
          <p:cNvPr id="8" name="Text 5"/>
          <p:cNvSpPr/>
          <p:nvPr/>
        </p:nvSpPr>
        <p:spPr>
          <a:xfrm>
            <a:off x="2702481" y="4625221"/>
            <a:ext cx="2917865" cy="299442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2358"/>
              </a:lnSpc>
              <a:buNone/>
            </a:pPr>
            <a:r>
              <a:rPr lang="en-US" sz="1887" b="1" dirty="0">
                <a:solidFill>
                  <a:srgbClr val="333F70"/>
                </a:solidFill>
                <a:latin typeface="Unbounded" pitchFamily="34" charset="0"/>
                <a:ea typeface="Unbounded" pitchFamily="34" charset="-122"/>
                <a:cs typeface="Unbounded" pitchFamily="34" charset="-120"/>
              </a:rPr>
              <a:t>Перетравлення їжі</a:t>
            </a:r>
            <a:endParaRPr lang="en-US" sz="1887" dirty="0"/>
          </a:p>
        </p:txBody>
      </p:sp>
      <p:sp>
        <p:nvSpPr>
          <p:cNvPr id="9" name="Text 6"/>
          <p:cNvSpPr/>
          <p:nvPr/>
        </p:nvSpPr>
        <p:spPr>
          <a:xfrm>
            <a:off x="2702481" y="5039558"/>
            <a:ext cx="4516874" cy="920115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2415"/>
              </a:lnSpc>
              <a:buNone/>
            </a:pPr>
            <a:r>
              <a:rPr lang="en-US" sz="1509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Бактерії у нашому кишечнику допомагають перетравлювати їжу та засвоювати поживні речовини.</a:t>
            </a:r>
            <a:endParaRPr lang="en-US" sz="1509" dirty="0"/>
          </a:p>
        </p:txBody>
      </p:sp>
      <p:sp>
        <p:nvSpPr>
          <p:cNvPr id="10" name="Shape 7"/>
          <p:cNvSpPr/>
          <p:nvPr/>
        </p:nvSpPr>
        <p:spPr>
          <a:xfrm>
            <a:off x="7410926" y="4625221"/>
            <a:ext cx="431244" cy="431244"/>
          </a:xfrm>
          <a:prstGeom prst="roundRect">
            <a:avLst>
              <a:gd name="adj" fmla="val 18669"/>
            </a:avLst>
          </a:prstGeom>
          <a:solidFill>
            <a:srgbClr val="D6F5EE"/>
          </a:solidFill>
          <a:ln w="7620">
            <a:solidFill>
              <a:srgbClr val="BCDBD4"/>
            </a:solidFill>
            <a:prstDash val="solid"/>
          </a:ln>
        </p:spPr>
      </p:sp>
      <p:sp>
        <p:nvSpPr>
          <p:cNvPr id="11" name="Text 8"/>
          <p:cNvSpPr/>
          <p:nvPr/>
        </p:nvSpPr>
        <p:spPr>
          <a:xfrm>
            <a:off x="7506533" y="4697016"/>
            <a:ext cx="240030" cy="287536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ctr" indent="0" marL="0">
              <a:lnSpc>
                <a:spcPts val="2264"/>
              </a:lnSpc>
              <a:buNone/>
            </a:pPr>
            <a:r>
              <a:rPr lang="en-US" sz="2264" b="1" dirty="0">
                <a:solidFill>
                  <a:srgbClr val="333F70"/>
                </a:solidFill>
                <a:latin typeface="Unbounded" pitchFamily="34" charset="0"/>
                <a:ea typeface="Unbounded" pitchFamily="34" charset="-122"/>
                <a:cs typeface="Unbounded" pitchFamily="34" charset="-120"/>
              </a:rPr>
              <a:t>2</a:t>
            </a:r>
            <a:endParaRPr lang="en-US" sz="2264" dirty="0"/>
          </a:p>
        </p:txBody>
      </p:sp>
      <p:sp>
        <p:nvSpPr>
          <p:cNvPr id="12" name="Text 9"/>
          <p:cNvSpPr/>
          <p:nvPr/>
        </p:nvSpPr>
        <p:spPr>
          <a:xfrm>
            <a:off x="8033742" y="4625221"/>
            <a:ext cx="3532465" cy="299442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2358"/>
              </a:lnSpc>
              <a:buNone/>
            </a:pPr>
            <a:r>
              <a:rPr lang="en-US" sz="1887" b="1" dirty="0">
                <a:solidFill>
                  <a:srgbClr val="333F70"/>
                </a:solidFill>
                <a:latin typeface="Unbounded" pitchFamily="34" charset="0"/>
                <a:ea typeface="Unbounded" pitchFamily="34" charset="-122"/>
                <a:cs typeface="Unbounded" pitchFamily="34" charset="-120"/>
              </a:rPr>
              <a:t>Виробництво вітамінів</a:t>
            </a:r>
            <a:endParaRPr lang="en-US" sz="1887" dirty="0"/>
          </a:p>
        </p:txBody>
      </p:sp>
      <p:sp>
        <p:nvSpPr>
          <p:cNvPr id="13" name="Text 10"/>
          <p:cNvSpPr/>
          <p:nvPr/>
        </p:nvSpPr>
        <p:spPr>
          <a:xfrm>
            <a:off x="8033742" y="5039558"/>
            <a:ext cx="4516874" cy="61341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2415"/>
              </a:lnSpc>
              <a:buNone/>
            </a:pPr>
            <a:r>
              <a:rPr lang="en-US" sz="1509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Деякі бактерії здатні синтезувати важливі вітаміни, такі як вітамін K та вітаміни групи B.</a:t>
            </a:r>
            <a:endParaRPr lang="en-US" sz="1509" dirty="0"/>
          </a:p>
        </p:txBody>
      </p:sp>
      <p:sp>
        <p:nvSpPr>
          <p:cNvPr id="14" name="Shape 11"/>
          <p:cNvSpPr/>
          <p:nvPr/>
        </p:nvSpPr>
        <p:spPr>
          <a:xfrm>
            <a:off x="2079665" y="6366867"/>
            <a:ext cx="431244" cy="431244"/>
          </a:xfrm>
          <a:prstGeom prst="roundRect">
            <a:avLst>
              <a:gd name="adj" fmla="val 18669"/>
            </a:avLst>
          </a:prstGeom>
          <a:solidFill>
            <a:srgbClr val="D6F5EE"/>
          </a:solidFill>
          <a:ln w="7620">
            <a:solidFill>
              <a:srgbClr val="BCDBD4"/>
            </a:solidFill>
            <a:prstDash val="solid"/>
          </a:ln>
        </p:spPr>
      </p:sp>
      <p:sp>
        <p:nvSpPr>
          <p:cNvPr id="15" name="Text 12"/>
          <p:cNvSpPr/>
          <p:nvPr/>
        </p:nvSpPr>
        <p:spPr>
          <a:xfrm>
            <a:off x="2174677" y="6438662"/>
            <a:ext cx="241221" cy="287536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ctr" indent="0" marL="0">
              <a:lnSpc>
                <a:spcPts val="2264"/>
              </a:lnSpc>
              <a:buNone/>
            </a:pPr>
            <a:r>
              <a:rPr lang="en-US" sz="2264" b="1" dirty="0">
                <a:solidFill>
                  <a:srgbClr val="333F70"/>
                </a:solidFill>
                <a:latin typeface="Unbounded" pitchFamily="34" charset="0"/>
                <a:ea typeface="Unbounded" pitchFamily="34" charset="-122"/>
                <a:cs typeface="Unbounded" pitchFamily="34" charset="-120"/>
              </a:rPr>
              <a:t>3</a:t>
            </a:r>
            <a:endParaRPr lang="en-US" sz="2264" dirty="0"/>
          </a:p>
        </p:txBody>
      </p:sp>
      <p:sp>
        <p:nvSpPr>
          <p:cNvPr id="16" name="Text 13"/>
          <p:cNvSpPr/>
          <p:nvPr/>
        </p:nvSpPr>
        <p:spPr>
          <a:xfrm>
            <a:off x="2702481" y="6366867"/>
            <a:ext cx="3097768" cy="299442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2358"/>
              </a:lnSpc>
              <a:buNone/>
            </a:pPr>
            <a:r>
              <a:rPr lang="en-US" sz="1887" b="1" dirty="0">
                <a:solidFill>
                  <a:srgbClr val="333F70"/>
                </a:solidFill>
                <a:latin typeface="Unbounded" pitchFamily="34" charset="0"/>
                <a:ea typeface="Unbounded" pitchFamily="34" charset="-122"/>
                <a:cs typeface="Unbounded" pitchFamily="34" charset="-120"/>
              </a:rPr>
              <a:t>Захист від інфекцій</a:t>
            </a:r>
            <a:endParaRPr lang="en-US" sz="1887" dirty="0"/>
          </a:p>
        </p:txBody>
      </p:sp>
      <p:sp>
        <p:nvSpPr>
          <p:cNvPr id="17" name="Text 14"/>
          <p:cNvSpPr/>
          <p:nvPr/>
        </p:nvSpPr>
        <p:spPr>
          <a:xfrm>
            <a:off x="2702481" y="6781205"/>
            <a:ext cx="4516874" cy="920115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2415"/>
              </a:lnSpc>
              <a:buNone/>
            </a:pPr>
            <a:r>
              <a:rPr lang="en-US" sz="1509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Корисні бактерії на шкірі та слизових оболонках перешкоджають розмноженню шкідливих мікробів.</a:t>
            </a:r>
            <a:endParaRPr lang="en-US" sz="1509" dirty="0"/>
          </a:p>
        </p:txBody>
      </p:sp>
      <p:sp>
        <p:nvSpPr>
          <p:cNvPr id="18" name="Shape 15"/>
          <p:cNvSpPr/>
          <p:nvPr/>
        </p:nvSpPr>
        <p:spPr>
          <a:xfrm>
            <a:off x="7410926" y="6366867"/>
            <a:ext cx="431244" cy="431244"/>
          </a:xfrm>
          <a:prstGeom prst="roundRect">
            <a:avLst>
              <a:gd name="adj" fmla="val 18669"/>
            </a:avLst>
          </a:prstGeom>
          <a:solidFill>
            <a:srgbClr val="D6F5EE"/>
          </a:solidFill>
          <a:ln w="7620">
            <a:solidFill>
              <a:srgbClr val="BCDBD4"/>
            </a:solidFill>
            <a:prstDash val="solid"/>
          </a:ln>
        </p:spPr>
      </p:sp>
      <p:sp>
        <p:nvSpPr>
          <p:cNvPr id="19" name="Text 16"/>
          <p:cNvSpPr/>
          <p:nvPr/>
        </p:nvSpPr>
        <p:spPr>
          <a:xfrm>
            <a:off x="7502723" y="6438662"/>
            <a:ext cx="247531" cy="287536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ctr" indent="0" marL="0">
              <a:lnSpc>
                <a:spcPts val="2264"/>
              </a:lnSpc>
              <a:buNone/>
            </a:pPr>
            <a:r>
              <a:rPr lang="en-US" sz="2264" b="1" dirty="0">
                <a:solidFill>
                  <a:srgbClr val="333F70"/>
                </a:solidFill>
                <a:latin typeface="Unbounded" pitchFamily="34" charset="0"/>
                <a:ea typeface="Unbounded" pitchFamily="34" charset="-122"/>
                <a:cs typeface="Unbounded" pitchFamily="34" charset="-120"/>
              </a:rPr>
              <a:t>4</a:t>
            </a:r>
            <a:endParaRPr lang="en-US" sz="2264" dirty="0"/>
          </a:p>
        </p:txBody>
      </p:sp>
      <p:sp>
        <p:nvSpPr>
          <p:cNvPr id="20" name="Text 17"/>
          <p:cNvSpPr/>
          <p:nvPr/>
        </p:nvSpPr>
        <p:spPr>
          <a:xfrm>
            <a:off x="8033742" y="6366867"/>
            <a:ext cx="3714036" cy="299442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2358"/>
              </a:lnSpc>
              <a:buNone/>
            </a:pPr>
            <a:r>
              <a:rPr lang="en-US" sz="1887" b="1" dirty="0">
                <a:solidFill>
                  <a:srgbClr val="333F70"/>
                </a:solidFill>
                <a:latin typeface="Unbounded" pitchFamily="34" charset="0"/>
                <a:ea typeface="Unbounded" pitchFamily="34" charset="-122"/>
                <a:cs typeface="Unbounded" pitchFamily="34" charset="-120"/>
              </a:rPr>
              <a:t>Виробництво продуктів</a:t>
            </a:r>
            <a:endParaRPr lang="en-US" sz="1887" dirty="0"/>
          </a:p>
        </p:txBody>
      </p:sp>
      <p:sp>
        <p:nvSpPr>
          <p:cNvPr id="21" name="Text 18"/>
          <p:cNvSpPr/>
          <p:nvPr/>
        </p:nvSpPr>
        <p:spPr>
          <a:xfrm>
            <a:off x="8033742" y="6781205"/>
            <a:ext cx="4516874" cy="61341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2415"/>
              </a:lnSpc>
              <a:buNone/>
            </a:pPr>
            <a:r>
              <a:rPr lang="en-US" sz="1509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Бактерії застосовують у виробництві кисломолочних продуктів, хліба, вина та пива.</a:t>
            </a:r>
            <a:endParaRPr lang="en-US" sz="1509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6F5EE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604837" y="611148"/>
            <a:ext cx="7934325" cy="1080135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4253"/>
              </a:lnSpc>
              <a:buNone/>
            </a:pPr>
            <a:r>
              <a:rPr lang="en-US" sz="3402" b="1" dirty="0">
                <a:solidFill>
                  <a:srgbClr val="333F70"/>
                </a:solidFill>
                <a:latin typeface="Unbounded" pitchFamily="34" charset="0"/>
                <a:ea typeface="Unbounded" pitchFamily="34" charset="-122"/>
                <a:cs typeface="Unbounded" pitchFamily="34" charset="-120"/>
              </a:rPr>
              <a:t>Небезпечні Бактерії: Захист Від Шкідливих Мікробів</a:t>
            </a:r>
            <a:endParaRPr lang="en-US" sz="3402" dirty="0"/>
          </a:p>
        </p:txBody>
      </p:sp>
      <p:sp>
        <p:nvSpPr>
          <p:cNvPr id="6" name="Shape 3"/>
          <p:cNvSpPr/>
          <p:nvPr/>
        </p:nvSpPr>
        <p:spPr>
          <a:xfrm>
            <a:off x="604837" y="1950482"/>
            <a:ext cx="7934325" cy="1287423"/>
          </a:xfrm>
          <a:prstGeom prst="roundRect">
            <a:avLst>
              <a:gd name="adj" fmla="val 5638"/>
            </a:avLst>
          </a:prstGeom>
          <a:solidFill>
            <a:srgbClr val="D6F5EE"/>
          </a:solidFill>
          <a:ln w="7620">
            <a:solidFill>
              <a:srgbClr val="BCDBD4"/>
            </a:solidFill>
            <a:prstDash val="solid"/>
          </a:ln>
        </p:spPr>
      </p:sp>
      <p:sp>
        <p:nvSpPr>
          <p:cNvPr id="7" name="Text 4"/>
          <p:cNvSpPr/>
          <p:nvPr/>
        </p:nvSpPr>
        <p:spPr>
          <a:xfrm>
            <a:off x="785217" y="2130862"/>
            <a:ext cx="2452449" cy="269915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2126"/>
              </a:lnSpc>
              <a:buNone/>
            </a:pPr>
            <a:r>
              <a:rPr lang="en-US" sz="1701" b="1" dirty="0">
                <a:solidFill>
                  <a:srgbClr val="333F70"/>
                </a:solidFill>
                <a:latin typeface="Unbounded" pitchFamily="34" charset="0"/>
                <a:ea typeface="Unbounded" pitchFamily="34" charset="-122"/>
                <a:cs typeface="Unbounded" pitchFamily="34" charset="-120"/>
              </a:rPr>
              <a:t>Харчові отруєння</a:t>
            </a:r>
            <a:endParaRPr lang="en-US" sz="1701" dirty="0"/>
          </a:p>
        </p:txBody>
      </p:sp>
      <p:sp>
        <p:nvSpPr>
          <p:cNvPr id="8" name="Text 5"/>
          <p:cNvSpPr/>
          <p:nvPr/>
        </p:nvSpPr>
        <p:spPr>
          <a:xfrm>
            <a:off x="785217" y="2504361"/>
            <a:ext cx="7573566" cy="55316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2177"/>
              </a:lnSpc>
              <a:buNone/>
            </a:pPr>
            <a:r>
              <a:rPr lang="en-US" sz="1361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Деякі бактерії можуть викликати харчові отруєння, якщо потрапляють до організму з неправильно приготованою або зіпсованою їжею.</a:t>
            </a:r>
            <a:endParaRPr lang="en-US" sz="1361" dirty="0"/>
          </a:p>
        </p:txBody>
      </p:sp>
      <p:sp>
        <p:nvSpPr>
          <p:cNvPr id="9" name="Shape 6"/>
          <p:cNvSpPr/>
          <p:nvPr/>
        </p:nvSpPr>
        <p:spPr>
          <a:xfrm>
            <a:off x="604837" y="3410664"/>
            <a:ext cx="7934325" cy="1287423"/>
          </a:xfrm>
          <a:prstGeom prst="roundRect">
            <a:avLst>
              <a:gd name="adj" fmla="val 5638"/>
            </a:avLst>
          </a:prstGeom>
          <a:solidFill>
            <a:srgbClr val="D6F5EE"/>
          </a:solidFill>
          <a:ln w="7620">
            <a:solidFill>
              <a:srgbClr val="BCDBD4"/>
            </a:solidFill>
            <a:prstDash val="solid"/>
          </a:ln>
        </p:spPr>
      </p:sp>
      <p:sp>
        <p:nvSpPr>
          <p:cNvPr id="10" name="Text 7"/>
          <p:cNvSpPr/>
          <p:nvPr/>
        </p:nvSpPr>
        <p:spPr>
          <a:xfrm>
            <a:off x="785217" y="3591044"/>
            <a:ext cx="3639979" cy="269915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2126"/>
              </a:lnSpc>
              <a:buNone/>
            </a:pPr>
            <a:r>
              <a:rPr lang="en-US" sz="1701" b="1" dirty="0">
                <a:solidFill>
                  <a:srgbClr val="333F70"/>
                </a:solidFill>
                <a:latin typeface="Unbounded" pitchFamily="34" charset="0"/>
                <a:ea typeface="Unbounded" pitchFamily="34" charset="-122"/>
                <a:cs typeface="Unbounded" pitchFamily="34" charset="-120"/>
              </a:rPr>
              <a:t>Інфекційні захворювання</a:t>
            </a:r>
            <a:endParaRPr lang="en-US" sz="1701" dirty="0"/>
          </a:p>
        </p:txBody>
      </p:sp>
      <p:sp>
        <p:nvSpPr>
          <p:cNvPr id="11" name="Text 8"/>
          <p:cNvSpPr/>
          <p:nvPr/>
        </p:nvSpPr>
        <p:spPr>
          <a:xfrm>
            <a:off x="785217" y="3964543"/>
            <a:ext cx="7573566" cy="55316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2177"/>
              </a:lnSpc>
              <a:buNone/>
            </a:pPr>
            <a:r>
              <a:rPr lang="en-US" sz="1361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Патогенні бактерії можуть спричинити різноманітні інфекції - від простуди до небезпечних хвороб.</a:t>
            </a:r>
            <a:endParaRPr lang="en-US" sz="1361" dirty="0"/>
          </a:p>
        </p:txBody>
      </p:sp>
      <p:sp>
        <p:nvSpPr>
          <p:cNvPr id="12" name="Shape 9"/>
          <p:cNvSpPr/>
          <p:nvPr/>
        </p:nvSpPr>
        <p:spPr>
          <a:xfrm>
            <a:off x="604837" y="4870847"/>
            <a:ext cx="7934325" cy="1287423"/>
          </a:xfrm>
          <a:prstGeom prst="roundRect">
            <a:avLst>
              <a:gd name="adj" fmla="val 5638"/>
            </a:avLst>
          </a:prstGeom>
          <a:solidFill>
            <a:srgbClr val="D6F5EE"/>
          </a:solidFill>
          <a:ln w="7620">
            <a:solidFill>
              <a:srgbClr val="BCDBD4"/>
            </a:solidFill>
            <a:prstDash val="solid"/>
          </a:ln>
        </p:spPr>
      </p:sp>
      <p:sp>
        <p:nvSpPr>
          <p:cNvPr id="13" name="Text 10"/>
          <p:cNvSpPr/>
          <p:nvPr/>
        </p:nvSpPr>
        <p:spPr>
          <a:xfrm>
            <a:off x="785217" y="5051227"/>
            <a:ext cx="3533894" cy="269915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2126"/>
              </a:lnSpc>
              <a:buNone/>
            </a:pPr>
            <a:r>
              <a:rPr lang="en-US" sz="1701" b="1" dirty="0">
                <a:solidFill>
                  <a:srgbClr val="333F70"/>
                </a:solidFill>
                <a:latin typeface="Unbounded" pitchFamily="34" charset="0"/>
                <a:ea typeface="Unbounded" pitchFamily="34" charset="-122"/>
                <a:cs typeface="Unbounded" pitchFamily="34" charset="-120"/>
              </a:rPr>
              <a:t>Стійкість до антибіотиків</a:t>
            </a:r>
            <a:endParaRPr lang="en-US" sz="1701" dirty="0"/>
          </a:p>
        </p:txBody>
      </p:sp>
      <p:sp>
        <p:nvSpPr>
          <p:cNvPr id="14" name="Text 11"/>
          <p:cNvSpPr/>
          <p:nvPr/>
        </p:nvSpPr>
        <p:spPr>
          <a:xfrm>
            <a:off x="785217" y="5424726"/>
            <a:ext cx="7573566" cy="55316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2177"/>
              </a:lnSpc>
              <a:buNone/>
            </a:pPr>
            <a:r>
              <a:rPr lang="en-US" sz="1361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Надмірне та неправильне використання антибіотиків призводить до виникнення стійких до ліків бактерій.</a:t>
            </a:r>
            <a:endParaRPr lang="en-US" sz="1361" dirty="0"/>
          </a:p>
        </p:txBody>
      </p:sp>
      <p:sp>
        <p:nvSpPr>
          <p:cNvPr id="15" name="Shape 12"/>
          <p:cNvSpPr/>
          <p:nvPr/>
        </p:nvSpPr>
        <p:spPr>
          <a:xfrm>
            <a:off x="604837" y="6331029"/>
            <a:ext cx="7934325" cy="1287423"/>
          </a:xfrm>
          <a:prstGeom prst="roundRect">
            <a:avLst>
              <a:gd name="adj" fmla="val 5638"/>
            </a:avLst>
          </a:prstGeom>
          <a:solidFill>
            <a:srgbClr val="D6F5EE"/>
          </a:solidFill>
          <a:ln w="7620">
            <a:solidFill>
              <a:srgbClr val="BCDBD4"/>
            </a:solidFill>
            <a:prstDash val="solid"/>
          </a:ln>
        </p:spPr>
      </p:sp>
      <p:sp>
        <p:nvSpPr>
          <p:cNvPr id="16" name="Text 13"/>
          <p:cNvSpPr/>
          <p:nvPr/>
        </p:nvSpPr>
        <p:spPr>
          <a:xfrm>
            <a:off x="785217" y="6511409"/>
            <a:ext cx="2760107" cy="269915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2126"/>
              </a:lnSpc>
              <a:buNone/>
            </a:pPr>
            <a:r>
              <a:rPr lang="en-US" sz="1701" b="1" dirty="0">
                <a:solidFill>
                  <a:srgbClr val="333F70"/>
                </a:solidFill>
                <a:latin typeface="Unbounded" pitchFamily="34" charset="0"/>
                <a:ea typeface="Unbounded" pitchFamily="34" charset="-122"/>
                <a:cs typeface="Unbounded" pitchFamily="34" charset="-120"/>
              </a:rPr>
              <a:t>Захист від бактерій</a:t>
            </a:r>
            <a:endParaRPr lang="en-US" sz="1701" dirty="0"/>
          </a:p>
        </p:txBody>
      </p:sp>
      <p:sp>
        <p:nvSpPr>
          <p:cNvPr id="17" name="Text 14"/>
          <p:cNvSpPr/>
          <p:nvPr/>
        </p:nvSpPr>
        <p:spPr>
          <a:xfrm>
            <a:off x="785217" y="6884908"/>
            <a:ext cx="7573566" cy="55316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2177"/>
              </a:lnSpc>
              <a:buNone/>
            </a:pPr>
            <a:r>
              <a:rPr lang="en-US" sz="1361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Дотримання гігієни, вакцинація та раціональне застосування антибіотиків допоможуть захиститися від небезпечних бактерій.</a:t>
            </a:r>
            <a:endParaRPr lang="en-US" sz="1361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6F5EE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6198156" y="878086"/>
            <a:ext cx="7720489" cy="1271111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5005"/>
              </a:lnSpc>
              <a:buNone/>
            </a:pPr>
            <a:r>
              <a:rPr lang="en-US" sz="4004" b="1" dirty="0">
                <a:solidFill>
                  <a:srgbClr val="333F70"/>
                </a:solidFill>
                <a:latin typeface="Unbounded" pitchFamily="34" charset="0"/>
                <a:ea typeface="Unbounded" pitchFamily="34" charset="-122"/>
                <a:cs typeface="Unbounded" pitchFamily="34" charset="-120"/>
              </a:rPr>
              <a:t>Бактерії у Виробництві Продуктів</a:t>
            </a:r>
            <a:endParaRPr lang="en-US" sz="4004" dirty="0"/>
          </a:p>
        </p:txBody>
      </p:sp>
      <p:sp>
        <p:nvSpPr>
          <p:cNvPr id="6" name="Shape 3"/>
          <p:cNvSpPr/>
          <p:nvPr/>
        </p:nvSpPr>
        <p:spPr>
          <a:xfrm>
            <a:off x="6490573" y="2454235"/>
            <a:ext cx="25360" cy="4897279"/>
          </a:xfrm>
          <a:prstGeom prst="roundRect">
            <a:avLst>
              <a:gd name="adj" fmla="val 336838"/>
            </a:avLst>
          </a:prstGeom>
          <a:solidFill>
            <a:srgbClr val="BCDBD4"/>
          </a:solidFill>
          <a:ln/>
        </p:spPr>
      </p:sp>
      <p:sp>
        <p:nvSpPr>
          <p:cNvPr id="7" name="Shape 4"/>
          <p:cNvSpPr/>
          <p:nvPr/>
        </p:nvSpPr>
        <p:spPr>
          <a:xfrm>
            <a:off x="6731972" y="2898993"/>
            <a:ext cx="711756" cy="25360"/>
          </a:xfrm>
          <a:prstGeom prst="roundRect">
            <a:avLst>
              <a:gd name="adj" fmla="val 336838"/>
            </a:avLst>
          </a:prstGeom>
          <a:solidFill>
            <a:srgbClr val="BCDBD4"/>
          </a:solidFill>
          <a:ln/>
        </p:spPr>
      </p:sp>
      <p:sp>
        <p:nvSpPr>
          <p:cNvPr id="8" name="Shape 5"/>
          <p:cNvSpPr/>
          <p:nvPr/>
        </p:nvSpPr>
        <p:spPr>
          <a:xfrm>
            <a:off x="6274415" y="2682954"/>
            <a:ext cx="457557" cy="457557"/>
          </a:xfrm>
          <a:prstGeom prst="roundRect">
            <a:avLst>
              <a:gd name="adj" fmla="val 18669"/>
            </a:avLst>
          </a:prstGeom>
          <a:solidFill>
            <a:srgbClr val="D6F5EE"/>
          </a:solidFill>
          <a:ln w="7620">
            <a:solidFill>
              <a:srgbClr val="BCDBD4"/>
            </a:solidFill>
            <a:prstDash val="solid"/>
          </a:ln>
        </p:spPr>
      </p:sp>
      <p:sp>
        <p:nvSpPr>
          <p:cNvPr id="9" name="Text 6"/>
          <p:cNvSpPr/>
          <p:nvPr/>
        </p:nvSpPr>
        <p:spPr>
          <a:xfrm>
            <a:off x="6423839" y="2759154"/>
            <a:ext cx="158591" cy="305038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ctr" indent="0" marL="0">
              <a:lnSpc>
                <a:spcPts val="2402"/>
              </a:lnSpc>
              <a:buNone/>
            </a:pPr>
            <a:r>
              <a:rPr lang="en-US" sz="2402" b="1" dirty="0">
                <a:solidFill>
                  <a:srgbClr val="333F70"/>
                </a:solidFill>
                <a:latin typeface="Unbounded" pitchFamily="34" charset="0"/>
                <a:ea typeface="Unbounded" pitchFamily="34" charset="-122"/>
                <a:cs typeface="Unbounded" pitchFamily="34" charset="-120"/>
              </a:rPr>
              <a:t>1</a:t>
            </a:r>
            <a:endParaRPr lang="en-US" sz="2402" dirty="0"/>
          </a:p>
        </p:txBody>
      </p:sp>
      <p:sp>
        <p:nvSpPr>
          <p:cNvPr id="10" name="Text 7"/>
          <p:cNvSpPr/>
          <p:nvPr/>
        </p:nvSpPr>
        <p:spPr>
          <a:xfrm>
            <a:off x="7621786" y="2657594"/>
            <a:ext cx="4030623" cy="317659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l" indent="0" marL="0">
              <a:lnSpc>
                <a:spcPts val="2502"/>
              </a:lnSpc>
              <a:buNone/>
            </a:pPr>
            <a:r>
              <a:rPr lang="en-US" sz="2002" b="1" dirty="0">
                <a:solidFill>
                  <a:srgbClr val="333F70"/>
                </a:solidFill>
                <a:latin typeface="Unbounded" pitchFamily="34" charset="0"/>
                <a:ea typeface="Unbounded" pitchFamily="34" charset="-122"/>
                <a:cs typeface="Unbounded" pitchFamily="34" charset="-120"/>
              </a:rPr>
              <a:t>Кисломолочні продукти</a:t>
            </a:r>
            <a:endParaRPr lang="en-US" sz="2002" dirty="0"/>
          </a:p>
        </p:txBody>
      </p:sp>
      <p:sp>
        <p:nvSpPr>
          <p:cNvPr id="11" name="Text 8"/>
          <p:cNvSpPr/>
          <p:nvPr/>
        </p:nvSpPr>
        <p:spPr>
          <a:xfrm>
            <a:off x="7621786" y="3097173"/>
            <a:ext cx="6296858" cy="65055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indent="0" marL="0">
              <a:lnSpc>
                <a:spcPts val="2562"/>
              </a:lnSpc>
              <a:buNone/>
            </a:pPr>
            <a:r>
              <a:rPr lang="en-US" sz="1601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Бактерії перетворюють молоко на продукти на кшталт кефіру, сметани та йогурту.</a:t>
            </a:r>
            <a:endParaRPr lang="en-US" sz="1601" dirty="0"/>
          </a:p>
        </p:txBody>
      </p:sp>
      <p:sp>
        <p:nvSpPr>
          <p:cNvPr id="12" name="Shape 9"/>
          <p:cNvSpPr/>
          <p:nvPr/>
        </p:nvSpPr>
        <p:spPr>
          <a:xfrm>
            <a:off x="6731972" y="4599206"/>
            <a:ext cx="711756" cy="25360"/>
          </a:xfrm>
          <a:prstGeom prst="roundRect">
            <a:avLst>
              <a:gd name="adj" fmla="val 336838"/>
            </a:avLst>
          </a:prstGeom>
          <a:solidFill>
            <a:srgbClr val="BCDBD4"/>
          </a:solidFill>
          <a:ln/>
        </p:spPr>
      </p:sp>
      <p:sp>
        <p:nvSpPr>
          <p:cNvPr id="13" name="Shape 10"/>
          <p:cNvSpPr/>
          <p:nvPr/>
        </p:nvSpPr>
        <p:spPr>
          <a:xfrm>
            <a:off x="6274415" y="4383167"/>
            <a:ext cx="457557" cy="457557"/>
          </a:xfrm>
          <a:prstGeom prst="roundRect">
            <a:avLst>
              <a:gd name="adj" fmla="val 18669"/>
            </a:avLst>
          </a:prstGeom>
          <a:solidFill>
            <a:srgbClr val="D6F5EE"/>
          </a:solidFill>
          <a:ln w="7620">
            <a:solidFill>
              <a:srgbClr val="BCDBD4"/>
            </a:solidFill>
            <a:prstDash val="solid"/>
          </a:ln>
        </p:spPr>
      </p:sp>
      <p:sp>
        <p:nvSpPr>
          <p:cNvPr id="14" name="Text 11"/>
          <p:cNvSpPr/>
          <p:nvPr/>
        </p:nvSpPr>
        <p:spPr>
          <a:xfrm>
            <a:off x="6375856" y="4459367"/>
            <a:ext cx="254675" cy="305038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ctr" indent="0" marL="0">
              <a:lnSpc>
                <a:spcPts val="2402"/>
              </a:lnSpc>
              <a:buNone/>
            </a:pPr>
            <a:r>
              <a:rPr lang="en-US" sz="2402" b="1" dirty="0">
                <a:solidFill>
                  <a:srgbClr val="333F70"/>
                </a:solidFill>
                <a:latin typeface="Unbounded" pitchFamily="34" charset="0"/>
                <a:ea typeface="Unbounded" pitchFamily="34" charset="-122"/>
                <a:cs typeface="Unbounded" pitchFamily="34" charset="-120"/>
              </a:rPr>
              <a:t>2</a:t>
            </a:r>
            <a:endParaRPr lang="en-US" sz="2402" dirty="0"/>
          </a:p>
        </p:txBody>
      </p:sp>
      <p:sp>
        <p:nvSpPr>
          <p:cNvPr id="15" name="Text 12"/>
          <p:cNvSpPr/>
          <p:nvPr/>
        </p:nvSpPr>
        <p:spPr>
          <a:xfrm>
            <a:off x="7621786" y="4357807"/>
            <a:ext cx="2542222" cy="317659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l" indent="0" marL="0">
              <a:lnSpc>
                <a:spcPts val="2502"/>
              </a:lnSpc>
              <a:buNone/>
            </a:pPr>
            <a:r>
              <a:rPr lang="en-US" sz="2002" b="1" dirty="0">
                <a:solidFill>
                  <a:srgbClr val="333F70"/>
                </a:solidFill>
                <a:latin typeface="Unbounded" pitchFamily="34" charset="0"/>
                <a:ea typeface="Unbounded" pitchFamily="34" charset="-122"/>
                <a:cs typeface="Unbounded" pitchFamily="34" charset="-120"/>
              </a:rPr>
              <a:t>Хліб</a:t>
            </a:r>
            <a:endParaRPr lang="en-US" sz="2002" dirty="0"/>
          </a:p>
        </p:txBody>
      </p:sp>
      <p:sp>
        <p:nvSpPr>
          <p:cNvPr id="16" name="Text 13"/>
          <p:cNvSpPr/>
          <p:nvPr/>
        </p:nvSpPr>
        <p:spPr>
          <a:xfrm>
            <a:off x="7621786" y="4797385"/>
            <a:ext cx="6296858" cy="65055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indent="0" marL="0">
              <a:lnSpc>
                <a:spcPts val="2562"/>
              </a:lnSpc>
              <a:buNone/>
            </a:pPr>
            <a:r>
              <a:rPr lang="en-US" sz="1601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Дріжджові бактерії виробляють вуглекислий газ, який надає хлібу пишності та структури.</a:t>
            </a:r>
            <a:endParaRPr lang="en-US" sz="1601" dirty="0"/>
          </a:p>
        </p:txBody>
      </p:sp>
      <p:sp>
        <p:nvSpPr>
          <p:cNvPr id="17" name="Shape 14"/>
          <p:cNvSpPr/>
          <p:nvPr/>
        </p:nvSpPr>
        <p:spPr>
          <a:xfrm>
            <a:off x="6731972" y="6299418"/>
            <a:ext cx="711756" cy="25360"/>
          </a:xfrm>
          <a:prstGeom prst="roundRect">
            <a:avLst>
              <a:gd name="adj" fmla="val 336838"/>
            </a:avLst>
          </a:prstGeom>
          <a:solidFill>
            <a:srgbClr val="BCDBD4"/>
          </a:solidFill>
          <a:ln/>
        </p:spPr>
      </p:sp>
      <p:sp>
        <p:nvSpPr>
          <p:cNvPr id="18" name="Shape 15"/>
          <p:cNvSpPr/>
          <p:nvPr/>
        </p:nvSpPr>
        <p:spPr>
          <a:xfrm>
            <a:off x="6274415" y="6083379"/>
            <a:ext cx="457557" cy="457557"/>
          </a:xfrm>
          <a:prstGeom prst="roundRect">
            <a:avLst>
              <a:gd name="adj" fmla="val 18669"/>
            </a:avLst>
          </a:prstGeom>
          <a:solidFill>
            <a:srgbClr val="D6F5EE"/>
          </a:solidFill>
          <a:ln w="7620">
            <a:solidFill>
              <a:srgbClr val="BCDBD4"/>
            </a:solidFill>
            <a:prstDash val="solid"/>
          </a:ln>
        </p:spPr>
      </p:sp>
      <p:sp>
        <p:nvSpPr>
          <p:cNvPr id="19" name="Text 16"/>
          <p:cNvSpPr/>
          <p:nvPr/>
        </p:nvSpPr>
        <p:spPr>
          <a:xfrm>
            <a:off x="6375261" y="6159579"/>
            <a:ext cx="255865" cy="305038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ctr" indent="0" marL="0">
              <a:lnSpc>
                <a:spcPts val="2402"/>
              </a:lnSpc>
              <a:buNone/>
            </a:pPr>
            <a:r>
              <a:rPr lang="en-US" sz="2402" b="1" dirty="0">
                <a:solidFill>
                  <a:srgbClr val="333F70"/>
                </a:solidFill>
                <a:latin typeface="Unbounded" pitchFamily="34" charset="0"/>
                <a:ea typeface="Unbounded" pitchFamily="34" charset="-122"/>
                <a:cs typeface="Unbounded" pitchFamily="34" charset="-120"/>
              </a:rPr>
              <a:t>3</a:t>
            </a:r>
            <a:endParaRPr lang="en-US" sz="2402" dirty="0"/>
          </a:p>
        </p:txBody>
      </p:sp>
      <p:sp>
        <p:nvSpPr>
          <p:cNvPr id="20" name="Text 17"/>
          <p:cNvSpPr/>
          <p:nvPr/>
        </p:nvSpPr>
        <p:spPr>
          <a:xfrm>
            <a:off x="7621786" y="6058019"/>
            <a:ext cx="2542222" cy="317659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l" indent="0" marL="0">
              <a:lnSpc>
                <a:spcPts val="2502"/>
              </a:lnSpc>
              <a:buNone/>
            </a:pPr>
            <a:r>
              <a:rPr lang="en-US" sz="2002" b="1" dirty="0">
                <a:solidFill>
                  <a:srgbClr val="333F70"/>
                </a:solidFill>
                <a:latin typeface="Unbounded" pitchFamily="34" charset="0"/>
                <a:ea typeface="Unbounded" pitchFamily="34" charset="-122"/>
                <a:cs typeface="Unbounded" pitchFamily="34" charset="-120"/>
              </a:rPr>
              <a:t>Вино</a:t>
            </a:r>
            <a:endParaRPr lang="en-US" sz="2002" dirty="0"/>
          </a:p>
        </p:txBody>
      </p:sp>
      <p:sp>
        <p:nvSpPr>
          <p:cNvPr id="21" name="Text 18"/>
          <p:cNvSpPr/>
          <p:nvPr/>
        </p:nvSpPr>
        <p:spPr>
          <a:xfrm>
            <a:off x="7621786" y="6497598"/>
            <a:ext cx="6296858" cy="65055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indent="0" marL="0">
              <a:lnSpc>
                <a:spcPts val="2562"/>
              </a:lnSpc>
              <a:buNone/>
            </a:pPr>
            <a:r>
              <a:rPr lang="en-US" sz="1601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Бактерії, зокрема дріжджі, відіграють ключову роль у ферментації солодких соків винограду.</a:t>
            </a:r>
            <a:endParaRPr lang="en-US" sz="1601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6F5EE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4630400" cy="2720697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1370290" y="3319343"/>
            <a:ext cx="11889819" cy="136017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5356"/>
              </a:lnSpc>
              <a:buNone/>
            </a:pPr>
            <a:r>
              <a:rPr lang="en-US" sz="4285" b="1" dirty="0">
                <a:solidFill>
                  <a:srgbClr val="333F70"/>
                </a:solidFill>
                <a:latin typeface="Unbounded" pitchFamily="34" charset="0"/>
                <a:ea typeface="Unbounded" pitchFamily="34" charset="-122"/>
                <a:cs typeface="Unbounded" pitchFamily="34" charset="-120"/>
              </a:rPr>
              <a:t>Бактерії у Медицині: Друзі чи Вороги?</a:t>
            </a:r>
            <a:endParaRPr lang="en-US" sz="4285" dirty="0"/>
          </a:p>
        </p:txBody>
      </p:sp>
      <p:pic>
        <p:nvPicPr>
          <p:cNvPr id="6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70290" y="5005983"/>
            <a:ext cx="544116" cy="544116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1370290" y="5767745"/>
            <a:ext cx="2720697" cy="340043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l" indent="0" marL="0">
              <a:lnSpc>
                <a:spcPts val="2678"/>
              </a:lnSpc>
              <a:buNone/>
            </a:pPr>
            <a:r>
              <a:rPr lang="en-US" sz="2142" b="1" dirty="0">
                <a:solidFill>
                  <a:srgbClr val="333F70"/>
                </a:solidFill>
                <a:latin typeface="Unbounded" pitchFamily="34" charset="0"/>
                <a:ea typeface="Unbounded" pitchFamily="34" charset="-122"/>
                <a:cs typeface="Unbounded" pitchFamily="34" charset="-120"/>
              </a:rPr>
              <a:t>Антибіотики</a:t>
            </a:r>
            <a:endParaRPr lang="en-US" sz="2142" dirty="0"/>
          </a:p>
        </p:txBody>
      </p:sp>
      <p:sp>
        <p:nvSpPr>
          <p:cNvPr id="8" name="Text 4"/>
          <p:cNvSpPr/>
          <p:nvPr/>
        </p:nvSpPr>
        <p:spPr>
          <a:xfrm>
            <a:off x="1370290" y="6238280"/>
            <a:ext cx="3745587" cy="104441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indent="0" marL="0">
              <a:lnSpc>
                <a:spcPts val="2742"/>
              </a:lnSpc>
              <a:buNone/>
            </a:pPr>
            <a:r>
              <a:rPr lang="en-US" sz="1714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Деякі бактерії виробляють речовини, які здатні вбивати або стримувати ріст інших бактерій.</a:t>
            </a:r>
            <a:endParaRPr lang="en-US" sz="1714" dirty="0"/>
          </a:p>
        </p:txBody>
      </p:sp>
      <p:pic>
        <p:nvPicPr>
          <p:cNvPr id="9" name="Image 2" descr="preencoded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42347" y="5005983"/>
            <a:ext cx="544116" cy="544116"/>
          </a:xfrm>
          <a:prstGeom prst="rect">
            <a:avLst/>
          </a:prstGeom>
        </p:spPr>
      </p:pic>
      <p:sp>
        <p:nvSpPr>
          <p:cNvPr id="10" name="Text 5"/>
          <p:cNvSpPr/>
          <p:nvPr/>
        </p:nvSpPr>
        <p:spPr>
          <a:xfrm>
            <a:off x="5442347" y="5767745"/>
            <a:ext cx="2720697" cy="340043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l" indent="0" marL="0">
              <a:lnSpc>
                <a:spcPts val="2678"/>
              </a:lnSpc>
              <a:buNone/>
            </a:pPr>
            <a:r>
              <a:rPr lang="en-US" sz="2142" b="1" dirty="0">
                <a:solidFill>
                  <a:srgbClr val="333F70"/>
                </a:solidFill>
                <a:latin typeface="Unbounded" pitchFamily="34" charset="0"/>
                <a:ea typeface="Unbounded" pitchFamily="34" charset="-122"/>
                <a:cs typeface="Unbounded" pitchFamily="34" charset="-120"/>
              </a:rPr>
              <a:t>Пробіотики</a:t>
            </a:r>
            <a:endParaRPr lang="en-US" sz="2142" dirty="0"/>
          </a:p>
        </p:txBody>
      </p:sp>
      <p:sp>
        <p:nvSpPr>
          <p:cNvPr id="11" name="Text 6"/>
          <p:cNvSpPr/>
          <p:nvPr/>
        </p:nvSpPr>
        <p:spPr>
          <a:xfrm>
            <a:off x="5442347" y="6238280"/>
            <a:ext cx="3745587" cy="104441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indent="0" marL="0">
              <a:lnSpc>
                <a:spcPts val="2742"/>
              </a:lnSpc>
              <a:buNone/>
            </a:pPr>
            <a:r>
              <a:rPr lang="en-US" sz="1714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Корисні бактерії, які допомагають підтримувати здоровий баланс мікрофлори кишечника.</a:t>
            </a:r>
            <a:endParaRPr lang="en-US" sz="1714" dirty="0"/>
          </a:p>
        </p:txBody>
      </p:sp>
      <p:pic>
        <p:nvPicPr>
          <p:cNvPr id="12" name="Image 3" descr="preencoded.png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14403" y="5005983"/>
            <a:ext cx="544116" cy="544116"/>
          </a:xfrm>
          <a:prstGeom prst="rect">
            <a:avLst/>
          </a:prstGeom>
        </p:spPr>
      </p:pic>
      <p:sp>
        <p:nvSpPr>
          <p:cNvPr id="13" name="Text 7"/>
          <p:cNvSpPr/>
          <p:nvPr/>
        </p:nvSpPr>
        <p:spPr>
          <a:xfrm>
            <a:off x="9514403" y="5767745"/>
            <a:ext cx="2720697" cy="340043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l" indent="0" marL="0">
              <a:lnSpc>
                <a:spcPts val="2678"/>
              </a:lnSpc>
              <a:buNone/>
            </a:pPr>
            <a:r>
              <a:rPr lang="en-US" sz="2142" b="1" dirty="0">
                <a:solidFill>
                  <a:srgbClr val="333F70"/>
                </a:solidFill>
                <a:latin typeface="Unbounded" pitchFamily="34" charset="0"/>
                <a:ea typeface="Unbounded" pitchFamily="34" charset="-122"/>
                <a:cs typeface="Unbounded" pitchFamily="34" charset="-120"/>
              </a:rPr>
              <a:t>Вакцини</a:t>
            </a:r>
            <a:endParaRPr lang="en-US" sz="2142" dirty="0"/>
          </a:p>
        </p:txBody>
      </p:sp>
      <p:sp>
        <p:nvSpPr>
          <p:cNvPr id="14" name="Text 8"/>
          <p:cNvSpPr/>
          <p:nvPr/>
        </p:nvSpPr>
        <p:spPr>
          <a:xfrm>
            <a:off x="9514403" y="6238280"/>
            <a:ext cx="3745706" cy="1392555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indent="0" marL="0">
              <a:lnSpc>
                <a:spcPts val="2742"/>
              </a:lnSpc>
              <a:buNone/>
            </a:pPr>
            <a:r>
              <a:rPr lang="en-US" sz="1714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Ослаблені або вбиті бактерії використовують у виробництві вакцин для профілактики інфекційних захворювань.</a:t>
            </a:r>
            <a:endParaRPr lang="en-US" sz="1714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6F5EE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6120289" y="956429"/>
            <a:ext cx="7876223" cy="1697712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4457"/>
              </a:lnSpc>
              <a:buNone/>
            </a:pPr>
            <a:r>
              <a:rPr lang="en-US" sz="3566" b="1" dirty="0">
                <a:solidFill>
                  <a:srgbClr val="333F70"/>
                </a:solidFill>
                <a:latin typeface="Unbounded" pitchFamily="34" charset="0"/>
                <a:ea typeface="Unbounded" pitchFamily="34" charset="-122"/>
                <a:cs typeface="Unbounded" pitchFamily="34" charset="-120"/>
              </a:rPr>
              <a:t>Бактерії у Природі: Важливі Учасники Екосистеми</a:t>
            </a:r>
            <a:endParaRPr lang="en-US" sz="3566" dirty="0"/>
          </a:p>
        </p:txBody>
      </p:sp>
      <p:pic>
        <p:nvPicPr>
          <p:cNvPr id="6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20289" y="2925842"/>
            <a:ext cx="905589" cy="1449110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7297579" y="3106936"/>
            <a:ext cx="2643902" cy="283012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l" indent="0" marL="0">
              <a:lnSpc>
                <a:spcPts val="2229"/>
              </a:lnSpc>
              <a:buNone/>
            </a:pPr>
            <a:r>
              <a:rPr lang="en-US" sz="1783" b="1" dirty="0">
                <a:solidFill>
                  <a:srgbClr val="333F70"/>
                </a:solidFill>
                <a:latin typeface="Unbounded" pitchFamily="34" charset="0"/>
                <a:ea typeface="Unbounded" pitchFamily="34" charset="-122"/>
                <a:cs typeface="Unbounded" pitchFamily="34" charset="-120"/>
              </a:rPr>
              <a:t>Розклад Органіки</a:t>
            </a:r>
            <a:endParaRPr lang="en-US" sz="1783" dirty="0"/>
          </a:p>
        </p:txBody>
      </p:sp>
      <p:sp>
        <p:nvSpPr>
          <p:cNvPr id="8" name="Text 4"/>
          <p:cNvSpPr/>
          <p:nvPr/>
        </p:nvSpPr>
        <p:spPr>
          <a:xfrm>
            <a:off x="7297579" y="3498533"/>
            <a:ext cx="6698932" cy="57935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indent="0" marL="0">
              <a:lnSpc>
                <a:spcPts val="2282"/>
              </a:lnSpc>
              <a:buNone/>
            </a:pPr>
            <a:r>
              <a:rPr lang="en-US" sz="1426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Бактерії розкладають мертву органіку, повертаючи поживні речовини до ґрунту та водойм.</a:t>
            </a:r>
            <a:endParaRPr lang="en-US" sz="1426" dirty="0"/>
          </a:p>
        </p:txBody>
      </p:sp>
      <p:pic>
        <p:nvPicPr>
          <p:cNvPr id="9" name="Image 2" descr="preencoded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20289" y="4374952"/>
            <a:ext cx="905589" cy="1449110"/>
          </a:xfrm>
          <a:prstGeom prst="rect">
            <a:avLst/>
          </a:prstGeom>
        </p:spPr>
      </p:pic>
      <p:sp>
        <p:nvSpPr>
          <p:cNvPr id="10" name="Text 5"/>
          <p:cNvSpPr/>
          <p:nvPr/>
        </p:nvSpPr>
        <p:spPr>
          <a:xfrm>
            <a:off x="7297579" y="4556046"/>
            <a:ext cx="2329339" cy="283012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l" indent="0" marL="0">
              <a:lnSpc>
                <a:spcPts val="2229"/>
              </a:lnSpc>
              <a:buNone/>
            </a:pPr>
            <a:r>
              <a:rPr lang="en-US" sz="1783" b="1" dirty="0">
                <a:solidFill>
                  <a:srgbClr val="333F70"/>
                </a:solidFill>
                <a:latin typeface="Unbounded" pitchFamily="34" charset="0"/>
                <a:ea typeface="Unbounded" pitchFamily="34" charset="-122"/>
                <a:cs typeface="Unbounded" pitchFamily="34" charset="-120"/>
              </a:rPr>
              <a:t>Кругообіг Азоту</a:t>
            </a:r>
            <a:endParaRPr lang="en-US" sz="1783" dirty="0"/>
          </a:p>
        </p:txBody>
      </p:sp>
      <p:sp>
        <p:nvSpPr>
          <p:cNvPr id="11" name="Text 6"/>
          <p:cNvSpPr/>
          <p:nvPr/>
        </p:nvSpPr>
        <p:spPr>
          <a:xfrm>
            <a:off x="7297579" y="4947642"/>
            <a:ext cx="6698932" cy="57935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indent="0" marL="0">
              <a:lnSpc>
                <a:spcPts val="2282"/>
              </a:lnSpc>
              <a:buNone/>
            </a:pPr>
            <a:r>
              <a:rPr lang="en-US" sz="1426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Азотфіксувальні бактерії перетворюють атмосферний азот на сполуки, доступні для рослин.</a:t>
            </a:r>
            <a:endParaRPr lang="en-US" sz="1426" dirty="0"/>
          </a:p>
        </p:txBody>
      </p:sp>
      <p:pic>
        <p:nvPicPr>
          <p:cNvPr id="12" name="Image 3" descr="preencoded.png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20289" y="5824061"/>
            <a:ext cx="905589" cy="1449110"/>
          </a:xfrm>
          <a:prstGeom prst="rect">
            <a:avLst/>
          </a:prstGeom>
        </p:spPr>
      </p:pic>
      <p:sp>
        <p:nvSpPr>
          <p:cNvPr id="13" name="Text 7"/>
          <p:cNvSpPr/>
          <p:nvPr/>
        </p:nvSpPr>
        <p:spPr>
          <a:xfrm>
            <a:off x="7297579" y="6005155"/>
            <a:ext cx="2368272" cy="283012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l" indent="0" marL="0">
              <a:lnSpc>
                <a:spcPts val="2229"/>
              </a:lnSpc>
              <a:buNone/>
            </a:pPr>
            <a:r>
              <a:rPr lang="en-US" sz="1783" b="1" dirty="0">
                <a:solidFill>
                  <a:srgbClr val="333F70"/>
                </a:solidFill>
                <a:latin typeface="Unbounded" pitchFamily="34" charset="0"/>
                <a:ea typeface="Unbounded" pitchFamily="34" charset="-122"/>
                <a:cs typeface="Unbounded" pitchFamily="34" charset="-120"/>
              </a:rPr>
              <a:t>Очищення Води</a:t>
            </a:r>
            <a:endParaRPr lang="en-US" sz="1783" dirty="0"/>
          </a:p>
        </p:txBody>
      </p:sp>
      <p:sp>
        <p:nvSpPr>
          <p:cNvPr id="14" name="Text 8"/>
          <p:cNvSpPr/>
          <p:nvPr/>
        </p:nvSpPr>
        <p:spPr>
          <a:xfrm>
            <a:off x="7297579" y="6396752"/>
            <a:ext cx="6698932" cy="57935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indent="0" marL="0">
              <a:lnSpc>
                <a:spcPts val="2282"/>
              </a:lnSpc>
              <a:buNone/>
            </a:pPr>
            <a:r>
              <a:rPr lang="en-US" sz="1426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Бактерії беруть участь у природному очищенні води в річках, озерах та морях.</a:t>
            </a:r>
            <a:endParaRPr lang="en-US" sz="1426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6F5EE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6117788" y="1357432"/>
            <a:ext cx="7881223" cy="1127522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4439"/>
              </a:lnSpc>
              <a:buNone/>
            </a:pPr>
            <a:r>
              <a:rPr lang="en-US" sz="3551" b="1" dirty="0">
                <a:solidFill>
                  <a:srgbClr val="333F70"/>
                </a:solidFill>
                <a:latin typeface="Unbounded" pitchFamily="34" charset="0"/>
                <a:ea typeface="Unbounded" pitchFamily="34" charset="-122"/>
                <a:cs typeface="Unbounded" pitchFamily="34" charset="-120"/>
              </a:rPr>
              <a:t>Ключові Моменти Про Бактерії</a:t>
            </a:r>
            <a:endParaRPr lang="en-US" sz="3551" dirty="0"/>
          </a:p>
        </p:txBody>
      </p:sp>
      <p:sp>
        <p:nvSpPr>
          <p:cNvPr id="6" name="Shape 3"/>
          <p:cNvSpPr/>
          <p:nvPr/>
        </p:nvSpPr>
        <p:spPr>
          <a:xfrm>
            <a:off x="6117788" y="2755463"/>
            <a:ext cx="7881223" cy="4116705"/>
          </a:xfrm>
          <a:prstGeom prst="roundRect">
            <a:avLst>
              <a:gd name="adj" fmla="val 1841"/>
            </a:avLst>
          </a:prstGeom>
          <a:noFill/>
          <a:ln w="7620">
            <a:solidFill>
              <a:srgbClr val="000000">
                <a:alpha val="8000"/>
              </a:srgbClr>
            </a:solidFill>
            <a:prstDash val="solid"/>
          </a:ln>
        </p:spPr>
      </p:sp>
      <p:sp>
        <p:nvSpPr>
          <p:cNvPr id="7" name="Shape 4"/>
          <p:cNvSpPr/>
          <p:nvPr/>
        </p:nvSpPr>
        <p:spPr>
          <a:xfrm>
            <a:off x="6125408" y="2763083"/>
            <a:ext cx="7865983" cy="808911"/>
          </a:xfrm>
          <a:prstGeom prst="rect">
            <a:avLst/>
          </a:prstGeom>
          <a:solidFill>
            <a:srgbClr val="FFFFFF">
              <a:alpha val="4000"/>
            </a:srgbClr>
          </a:solidFill>
          <a:ln/>
        </p:spPr>
      </p:sp>
      <p:sp>
        <p:nvSpPr>
          <p:cNvPr id="8" name="Text 5"/>
          <p:cNvSpPr/>
          <p:nvPr/>
        </p:nvSpPr>
        <p:spPr>
          <a:xfrm>
            <a:off x="6305788" y="2878931"/>
            <a:ext cx="3568422" cy="288608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2273"/>
              </a:lnSpc>
              <a:buNone/>
            </a:pPr>
            <a:r>
              <a:rPr lang="en-US" sz="1421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Різноманітність</a:t>
            </a:r>
            <a:endParaRPr lang="en-US" sz="1421" dirty="0"/>
          </a:p>
        </p:txBody>
      </p:sp>
      <p:sp>
        <p:nvSpPr>
          <p:cNvPr id="9" name="Text 6"/>
          <p:cNvSpPr/>
          <p:nvPr/>
        </p:nvSpPr>
        <p:spPr>
          <a:xfrm>
            <a:off x="10242590" y="2878931"/>
            <a:ext cx="3568422" cy="577215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2273"/>
              </a:lnSpc>
              <a:buNone/>
            </a:pPr>
            <a:r>
              <a:rPr lang="en-US" sz="1421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Бактерії мають безліч різних форм, кольорів і місць існування.</a:t>
            </a:r>
            <a:endParaRPr lang="en-US" sz="1421" dirty="0"/>
          </a:p>
        </p:txBody>
      </p:sp>
      <p:sp>
        <p:nvSpPr>
          <p:cNvPr id="10" name="Shape 7"/>
          <p:cNvSpPr/>
          <p:nvPr/>
        </p:nvSpPr>
        <p:spPr>
          <a:xfrm>
            <a:off x="6125408" y="3571994"/>
            <a:ext cx="7865983" cy="1097518"/>
          </a:xfrm>
          <a:prstGeom prst="rect">
            <a:avLst/>
          </a:prstGeom>
          <a:solidFill>
            <a:srgbClr val="000000">
              <a:alpha val="4000"/>
            </a:srgbClr>
          </a:solidFill>
          <a:ln/>
        </p:spPr>
      </p:sp>
      <p:sp>
        <p:nvSpPr>
          <p:cNvPr id="11" name="Text 8"/>
          <p:cNvSpPr/>
          <p:nvPr/>
        </p:nvSpPr>
        <p:spPr>
          <a:xfrm>
            <a:off x="6305788" y="3687842"/>
            <a:ext cx="3568422" cy="288608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2273"/>
              </a:lnSpc>
              <a:buNone/>
            </a:pPr>
            <a:r>
              <a:rPr lang="en-US" sz="1421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Корисність</a:t>
            </a:r>
            <a:endParaRPr lang="en-US" sz="1421" dirty="0"/>
          </a:p>
        </p:txBody>
      </p:sp>
      <p:sp>
        <p:nvSpPr>
          <p:cNvPr id="12" name="Text 9"/>
          <p:cNvSpPr/>
          <p:nvPr/>
        </p:nvSpPr>
        <p:spPr>
          <a:xfrm>
            <a:off x="10242590" y="3687842"/>
            <a:ext cx="3568422" cy="865823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2273"/>
              </a:lnSpc>
              <a:buNone/>
            </a:pPr>
            <a:r>
              <a:rPr lang="en-US" sz="1421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Багато бактерій допомагають нам перетравлювати їжу, виробляти вітаміни та захищатися від інфекцій.</a:t>
            </a:r>
            <a:endParaRPr lang="en-US" sz="1421" dirty="0"/>
          </a:p>
        </p:txBody>
      </p:sp>
      <p:sp>
        <p:nvSpPr>
          <p:cNvPr id="13" name="Shape 10"/>
          <p:cNvSpPr/>
          <p:nvPr/>
        </p:nvSpPr>
        <p:spPr>
          <a:xfrm>
            <a:off x="6125408" y="4669512"/>
            <a:ext cx="7865983" cy="1097518"/>
          </a:xfrm>
          <a:prstGeom prst="rect">
            <a:avLst/>
          </a:prstGeom>
          <a:solidFill>
            <a:srgbClr val="FFFFFF">
              <a:alpha val="4000"/>
            </a:srgbClr>
          </a:solidFill>
          <a:ln/>
        </p:spPr>
      </p:sp>
      <p:sp>
        <p:nvSpPr>
          <p:cNvPr id="14" name="Text 11"/>
          <p:cNvSpPr/>
          <p:nvPr/>
        </p:nvSpPr>
        <p:spPr>
          <a:xfrm>
            <a:off x="6305788" y="4785360"/>
            <a:ext cx="3568422" cy="288608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2273"/>
              </a:lnSpc>
              <a:buNone/>
            </a:pPr>
            <a:r>
              <a:rPr lang="en-US" sz="1421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Небезпека</a:t>
            </a:r>
            <a:endParaRPr lang="en-US" sz="1421" dirty="0"/>
          </a:p>
        </p:txBody>
      </p:sp>
      <p:sp>
        <p:nvSpPr>
          <p:cNvPr id="15" name="Text 12"/>
          <p:cNvSpPr/>
          <p:nvPr/>
        </p:nvSpPr>
        <p:spPr>
          <a:xfrm>
            <a:off x="10242590" y="4785360"/>
            <a:ext cx="3568422" cy="865823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2273"/>
              </a:lnSpc>
              <a:buNone/>
            </a:pPr>
            <a:r>
              <a:rPr lang="en-US" sz="1421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Деякі бактерії можуть викликати харчові отруєння або інфекційні захворювання.</a:t>
            </a:r>
            <a:endParaRPr lang="en-US" sz="1421" dirty="0"/>
          </a:p>
        </p:txBody>
      </p:sp>
      <p:sp>
        <p:nvSpPr>
          <p:cNvPr id="16" name="Shape 13"/>
          <p:cNvSpPr/>
          <p:nvPr/>
        </p:nvSpPr>
        <p:spPr>
          <a:xfrm>
            <a:off x="6125408" y="5767030"/>
            <a:ext cx="7865983" cy="1097518"/>
          </a:xfrm>
          <a:prstGeom prst="rect">
            <a:avLst/>
          </a:prstGeom>
          <a:solidFill>
            <a:srgbClr val="000000">
              <a:alpha val="4000"/>
            </a:srgbClr>
          </a:solidFill>
          <a:ln/>
        </p:spPr>
      </p:sp>
      <p:sp>
        <p:nvSpPr>
          <p:cNvPr id="17" name="Text 14"/>
          <p:cNvSpPr/>
          <p:nvPr/>
        </p:nvSpPr>
        <p:spPr>
          <a:xfrm>
            <a:off x="6305788" y="5882878"/>
            <a:ext cx="3568422" cy="288608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2273"/>
              </a:lnSpc>
              <a:buNone/>
            </a:pPr>
            <a:r>
              <a:rPr lang="en-US" sz="1421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Застосування</a:t>
            </a:r>
            <a:endParaRPr lang="en-US" sz="1421" dirty="0"/>
          </a:p>
        </p:txBody>
      </p:sp>
      <p:sp>
        <p:nvSpPr>
          <p:cNvPr id="18" name="Text 15"/>
          <p:cNvSpPr/>
          <p:nvPr/>
        </p:nvSpPr>
        <p:spPr>
          <a:xfrm>
            <a:off x="10242590" y="5882878"/>
            <a:ext cx="3568422" cy="865823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2273"/>
              </a:lnSpc>
              <a:buNone/>
            </a:pPr>
            <a:r>
              <a:rPr lang="en-US" sz="1421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Бактерії використовують у виробництві кисломолочних продуктів, хліба, вина та ліків.</a:t>
            </a:r>
            <a:endParaRPr lang="en-US" sz="1421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1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PptxGenJS</cp:lastModifiedBy>
  <cp:revision>1</cp:revision>
  <dcterms:created xsi:type="dcterms:W3CDTF">2024-07-20T17:43:29Z</dcterms:created>
  <dcterms:modified xsi:type="dcterms:W3CDTF">2024-07-20T17:43:29Z</dcterms:modified>
</cp:coreProperties>
</file>