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1" r:id="rId4"/>
    <p:sldId id="276" r:id="rId5"/>
    <p:sldId id="257" r:id="rId6"/>
    <p:sldId id="258" r:id="rId7"/>
    <p:sldId id="260" r:id="rId8"/>
    <p:sldId id="263" r:id="rId9"/>
    <p:sldId id="268" r:id="rId10"/>
    <p:sldId id="272" r:id="rId11"/>
    <p:sldId id="270" r:id="rId12"/>
    <p:sldId id="269" r:id="rId13"/>
    <p:sldId id="273" r:id="rId14"/>
    <p:sldId id="271" r:id="rId15"/>
    <p:sldId id="274" r:id="rId16"/>
    <p:sldId id="265" r:id="rId17"/>
    <p:sldId id="267" r:id="rId18"/>
    <p:sldId id="264" r:id="rId19"/>
    <p:sldId id="266" r:id="rId20"/>
    <p:sldId id="275" r:id="rId21"/>
    <p:sldId id="259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810" y="-34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щука из сказки на прозрачном фоне 25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0"/>
            <a:ext cx="6500858" cy="4854117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4857760"/>
            <a:ext cx="8429684" cy="1752600"/>
          </a:xfrm>
        </p:spPr>
        <p:txBody>
          <a:bodyPr>
            <a:normAutofit fontScale="70000" lnSpcReduction="20000"/>
          </a:bodyPr>
          <a:lstStyle/>
          <a:p>
            <a:r>
              <a:rPr lang="uk-UA" sz="6900" b="1" dirty="0" smtClean="0">
                <a:solidFill>
                  <a:srgbClr val="0070C0"/>
                </a:solidFill>
              </a:rPr>
              <a:t>БУКВА </a:t>
            </a:r>
            <a:r>
              <a:rPr lang="uk-UA" sz="6900" b="1" dirty="0" err="1" smtClean="0">
                <a:solidFill>
                  <a:srgbClr val="FF0000"/>
                </a:solidFill>
              </a:rPr>
              <a:t>Щщ</a:t>
            </a:r>
            <a:endParaRPr lang="uk-UA" sz="6900" b="1" dirty="0" smtClean="0">
              <a:solidFill>
                <a:srgbClr val="FF0000"/>
              </a:solidFill>
            </a:endParaRPr>
          </a:p>
          <a:p>
            <a:r>
              <a:rPr lang="uk-UA" sz="6900" dirty="0" smtClean="0"/>
              <a:t> </a:t>
            </a:r>
            <a:r>
              <a:rPr lang="uk-UA" sz="6900" b="1" dirty="0" smtClean="0">
                <a:solidFill>
                  <a:srgbClr val="0070C0"/>
                </a:solidFill>
              </a:rPr>
              <a:t>ЗВУК  </a:t>
            </a:r>
            <a:r>
              <a:rPr lang="en-US" sz="6900" b="1" dirty="0" smtClean="0">
                <a:solidFill>
                  <a:srgbClr val="0070C0"/>
                </a:solidFill>
              </a:rPr>
              <a:t>[</a:t>
            </a:r>
            <a:r>
              <a:rPr lang="uk-UA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</a:t>
            </a:r>
            <a:r>
              <a:rPr lang="en-US" sz="6900" b="1" dirty="0" smtClean="0">
                <a:solidFill>
                  <a:srgbClr val="0070C0"/>
                </a:solidFill>
              </a:rPr>
              <a:t>][</a:t>
            </a:r>
            <a:r>
              <a:rPr lang="uk-UA" sz="6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</a:t>
            </a:r>
            <a:r>
              <a:rPr lang="en-US" sz="6900" b="1" dirty="0" smtClean="0">
                <a:solidFill>
                  <a:srgbClr val="0070C0"/>
                </a:solidFill>
              </a:rPr>
              <a:t>]</a:t>
            </a:r>
            <a:endParaRPr lang="uk-UA" sz="6900" b="1" dirty="0" smtClean="0">
              <a:solidFill>
                <a:srgbClr val="0070C0"/>
              </a:solidFill>
            </a:endParaRPr>
          </a:p>
          <a:p>
            <a:r>
              <a:rPr lang="uk-UA" b="1" dirty="0" smtClean="0">
                <a:solidFill>
                  <a:srgbClr val="0070C0"/>
                </a:solidFill>
              </a:rPr>
              <a:t>                                                            Поліщук В.В.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читання для Петрика\1735030763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857232"/>
            <a:ext cx="8572560" cy="558264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28728" y="214290"/>
            <a:ext cx="49632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ПОВТОРЕННЯ АБЕТКИ</a:t>
            </a:r>
            <a:endParaRPr lang="uk-UA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9258336" cy="1511288"/>
          </a:xfrm>
        </p:spPr>
        <p:txBody>
          <a:bodyPr>
            <a:normAutofit/>
            <a:scene3d>
              <a:camera prst="perspectiveHeroicExtremeLeftFacing"/>
              <a:lightRig rig="threePt" dir="t"/>
            </a:scene3d>
          </a:bodyPr>
          <a:lstStyle/>
          <a:p>
            <a:r>
              <a:rPr lang="uk-UA" sz="8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ПОВТОРЕННЯ.</a:t>
            </a:r>
            <a:endParaRPr lang="uk-UA" sz="88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7410" name="Picture 2" descr="Голосні звуки та букви, що їх позначають — урок. Українська мова НУШ, 2  клас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928801"/>
            <a:ext cx="6357982" cy="47684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Буква Щ"/>
          <p:cNvPicPr>
            <a:picLocks noChangeAspect="1" noChangeArrowheads="1"/>
          </p:cNvPicPr>
          <p:nvPr/>
        </p:nvPicPr>
        <p:blipFill>
          <a:blip r:embed="rId2"/>
          <a:srcRect t="5714"/>
          <a:stretch>
            <a:fillRect/>
          </a:stretch>
        </p:blipFill>
        <p:spPr bwMode="auto">
          <a:xfrm>
            <a:off x="0" y="285728"/>
            <a:ext cx="8929718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Буква Щ та звуки, що вона позначає — урок. Навчання грамоти, 1 клас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8488989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E:\читання для Петрика\1736616790619.jpg"/>
          <p:cNvPicPr>
            <a:picLocks noChangeAspect="1" noChangeArrowheads="1"/>
          </p:cNvPicPr>
          <p:nvPr/>
        </p:nvPicPr>
        <p:blipFill>
          <a:blip r:embed="rId2"/>
          <a:srcRect l="4144" t="5163" r="4144" b="3804"/>
          <a:stretch>
            <a:fillRect/>
          </a:stretch>
        </p:blipFill>
        <p:spPr bwMode="auto">
          <a:xfrm>
            <a:off x="1357290" y="1071546"/>
            <a:ext cx="6429420" cy="4786346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143240" y="0"/>
            <a:ext cx="234705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 smtClean="0">
                <a:solidFill>
                  <a:srgbClr val="FF0000"/>
                </a:solidFill>
              </a:rPr>
              <a:t>БУКВА</a:t>
            </a:r>
            <a:endParaRPr lang="uk-UA" sz="60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1472" y="2571744"/>
            <a:ext cx="232916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ЗВУКИ</a:t>
            </a:r>
            <a:endParaRPr lang="uk-UA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28794" y="214290"/>
            <a:ext cx="52021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ВІДШУКАЙ БУКВУ Щ</a:t>
            </a:r>
            <a:endParaRPr lang="uk-UA" sz="4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6" name="Picture 2" descr="Буква «Щ» українського алфавіту – прописи для дітей – Розвиток дитини"/>
          <p:cNvPicPr>
            <a:picLocks noChangeAspect="1" noChangeArrowheads="1"/>
          </p:cNvPicPr>
          <p:nvPr/>
        </p:nvPicPr>
        <p:blipFill>
          <a:blip r:embed="rId2"/>
          <a:srcRect l="8333" t="33089" r="8333" b="11424"/>
          <a:stretch>
            <a:fillRect/>
          </a:stretch>
        </p:blipFill>
        <p:spPr bwMode="auto">
          <a:xfrm>
            <a:off x="1357290" y="1000108"/>
            <a:ext cx="6000792" cy="57864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600" b="1" dirty="0" smtClean="0">
                <a:solidFill>
                  <a:srgbClr val="00B050"/>
                </a:solidFill>
              </a:rPr>
              <a:t>СЛОВА З ЛІТЕРОЮ </a:t>
            </a:r>
            <a:r>
              <a:rPr lang="uk-UA" sz="6600" b="1" dirty="0" smtClean="0">
                <a:solidFill>
                  <a:srgbClr val="FF0000"/>
                </a:solidFill>
              </a:rPr>
              <a:t>Щ</a:t>
            </a:r>
            <a:endParaRPr lang="uk-UA" sz="6600" b="1" dirty="0">
              <a:solidFill>
                <a:srgbClr val="FF0000"/>
              </a:solidFill>
            </a:endParaRPr>
          </a:p>
        </p:txBody>
      </p:sp>
      <p:pic>
        <p:nvPicPr>
          <p:cNvPr id="4" name="Picture 2" descr="щука из сказки на прозрачном фоне 25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214422"/>
            <a:ext cx="6500858" cy="485411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282" y="1714488"/>
            <a:ext cx="287783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8000" b="1" dirty="0" smtClean="0">
                <a:solidFill>
                  <a:srgbClr val="FF0000"/>
                </a:solidFill>
              </a:rPr>
              <a:t>Щ</a:t>
            </a:r>
            <a:r>
              <a:rPr lang="uk-UA" sz="8000" b="1" dirty="0" smtClean="0">
                <a:solidFill>
                  <a:srgbClr val="7030A0"/>
                </a:solidFill>
              </a:rPr>
              <a:t>УКА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r>
              <a:rPr lang="uk-UA" sz="9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ИТ</a:t>
            </a:r>
            <a:endParaRPr lang="uk-UA" sz="9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602" name="Picture 2" descr="Купити Подставка-щит для шампуров DV - герб Украины Х29 ціна в інтернет  магазині Циліндр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500174"/>
            <a:ext cx="7358205" cy="48863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r>
              <a:rPr lang="uk-UA" sz="9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</a:t>
            </a:r>
            <a:endParaRPr lang="uk-UA" sz="9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698" name="AutoShape 2" descr="Щур картинки, стокові Щур фотографії, зображення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9700" name="Picture 4" descr="Найкращі фото (50+) за запитом «Щури» · Безкоштовне завантаження · Стокові  фото Pexe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671617"/>
            <a:ext cx="5025367" cy="51863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r>
              <a:rPr lang="uk-UA" sz="9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ІТКА</a:t>
            </a:r>
            <a:endParaRPr lang="uk-UA" sz="9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Щітка ручна Праска для чищення: продаж, ціна у Одесі. Щітки для підлоги від  &quot;Интернет-магазин &quot;Хозяйственный-дом&quot; предлагает широкий ассортимент оптом  и розницу. &quot;555&quot;&quot; - 6217564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857364"/>
            <a:ext cx="6715152" cy="4476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9600" b="1" dirty="0" smtClean="0">
                <a:solidFill>
                  <a:srgbClr val="FF0000"/>
                </a:solidFill>
              </a:rPr>
              <a:t>Щ</a:t>
            </a:r>
            <a:r>
              <a:rPr lang="uk-UA" sz="9600" b="1" dirty="0" smtClean="0">
                <a:solidFill>
                  <a:srgbClr val="7030A0"/>
                </a:solidFill>
              </a:rPr>
              <a:t>АВЕЛЬ</a:t>
            </a:r>
            <a:endParaRPr lang="uk-UA" sz="9600" b="1" dirty="0">
              <a:solidFill>
                <a:srgbClr val="7030A0"/>
              </a:solidFill>
            </a:endParaRPr>
          </a:p>
        </p:txBody>
      </p:sp>
      <p:pic>
        <p:nvPicPr>
          <p:cNvPr id="26626" name="Picture 2" descr="Щавел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643050"/>
            <a:ext cx="7620000" cy="4762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r>
              <a:rPr lang="uk-UA" sz="9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ИГЛИК</a:t>
            </a:r>
            <a:endParaRPr lang="uk-UA" sz="9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22" name="Picture 2" descr="Щиглик звичайний — Вікіпеді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928802"/>
            <a:ext cx="5643586" cy="42326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</a:t>
            </a:r>
            <a:r>
              <a:rPr lang="uk-UA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r>
              <a:rPr lang="uk-UA" sz="9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ІРКА</a:t>
            </a:r>
            <a:endParaRPr lang="uk-UA" sz="9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8674" name="Picture 2" descr="В Андах знайшли три нові види ящірок - Korrespondent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500174"/>
            <a:ext cx="7310448" cy="5357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</a:t>
            </a:r>
            <a:r>
              <a:rPr lang="uk-UA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r>
              <a:rPr lang="uk-UA" sz="9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ИНА</a:t>
            </a:r>
            <a:endParaRPr lang="uk-UA" sz="9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1746" name="Picture 2" descr="Ліщина: від цвіту до горіхів – корисні властивості та застосування -  Тра!во{знай}"/>
          <p:cNvPicPr>
            <a:picLocks noChangeAspect="1" noChangeArrowheads="1"/>
          </p:cNvPicPr>
          <p:nvPr/>
        </p:nvPicPr>
        <p:blipFill>
          <a:blip r:embed="rId2"/>
          <a:srcRect l="7941"/>
          <a:stretch>
            <a:fillRect/>
          </a:stretch>
        </p:blipFill>
        <p:spPr bwMode="auto">
          <a:xfrm>
            <a:off x="785786" y="1357298"/>
            <a:ext cx="8143932" cy="49748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</a:t>
            </a:r>
            <a:r>
              <a:rPr lang="uk-UA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endParaRPr lang="uk-UA" sz="9600" dirty="0"/>
          </a:p>
        </p:txBody>
      </p:sp>
      <p:pic>
        <p:nvPicPr>
          <p:cNvPr id="22534" name="Picture 6" descr="дождь без фона вектор PNG , дождевая вода, погода, зонтик PNG картинки и  пнг рисунок для бесплатной загруз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574823"/>
            <a:ext cx="5561238" cy="52831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</a:t>
            </a:r>
            <a:r>
              <a:rPr lang="uk-UA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endParaRPr lang="uk-UA" sz="9600" dirty="0"/>
          </a:p>
        </p:txBody>
      </p:sp>
      <p:sp>
        <p:nvSpPr>
          <p:cNvPr id="24578" name="AutoShape 2" descr="Кущів картинки, стокові Кущів фотографії, зображення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4580" name="Picture 4" descr="Посадка декоративних чагарників квітучих навесні і восен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1785926"/>
            <a:ext cx="3357586" cy="46246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ЛЯ</a:t>
            </a:r>
            <a:r>
              <a:rPr lang="uk-UA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endParaRPr lang="uk-UA" sz="9600" dirty="0"/>
          </a:p>
        </p:txBody>
      </p:sp>
      <p:pic>
        <p:nvPicPr>
          <p:cNvPr id="20482" name="Picture 2" descr="Лящ (Abramis brama) - Види риб GoldFish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143116"/>
            <a:ext cx="7405696" cy="41699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9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БОР</a:t>
            </a:r>
            <a:r>
              <a:rPr lang="uk-UA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endParaRPr lang="uk-UA" sz="9600" dirty="0"/>
          </a:p>
        </p:txBody>
      </p:sp>
      <p:pic>
        <p:nvPicPr>
          <p:cNvPr id="23554" name="Picture 2" descr="Борщ рецепт - рецепт украинского красного борща — УНИА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643050"/>
            <a:ext cx="7381900" cy="49274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7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УТВОРИ СКЛАДИ</a:t>
            </a:r>
            <a:endParaRPr lang="uk-UA" sz="7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70" name="Picture 2" descr="E:\читання для Петрика\1733598754184.jpg"/>
          <p:cNvPicPr>
            <a:picLocks noChangeAspect="1" noChangeArrowheads="1"/>
          </p:cNvPicPr>
          <p:nvPr/>
        </p:nvPicPr>
        <p:blipFill>
          <a:blip r:embed="rId2"/>
          <a:srcRect t="50000"/>
          <a:stretch>
            <a:fillRect/>
          </a:stretch>
        </p:blipFill>
        <p:spPr bwMode="auto">
          <a:xfrm>
            <a:off x="1071538" y="1500174"/>
            <a:ext cx="6748111" cy="48736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1934" y="3214686"/>
            <a:ext cx="4657700" cy="1143000"/>
          </a:xfrm>
        </p:spPr>
        <p:txBody>
          <a:bodyPr>
            <a:noAutofit/>
          </a:bodyPr>
          <a:lstStyle/>
          <a:p>
            <a:r>
              <a:rPr lang="uk-UA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</a:t>
            </a:r>
            <a:r>
              <a:rPr lang="uk-UA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r>
              <a:rPr lang="uk-UA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ЛЯ</a:t>
            </a:r>
            <a:r>
              <a:rPr lang="uk-UA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r>
              <a:rPr lang="uk-UA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</a:t>
            </a:r>
            <a:r>
              <a:rPr lang="uk-UA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r>
              <a:rPr lang="uk-UA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ХРУ</a:t>
            </a:r>
            <a:r>
              <a:rPr lang="uk-UA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r>
              <a:rPr lang="uk-UA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БОР</a:t>
            </a:r>
            <a:r>
              <a:rPr lang="uk-UA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br>
              <a:rPr lang="uk-UA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</a:t>
            </a:r>
            <a:r>
              <a:rPr lang="uk-UA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</a:t>
            </a:r>
            <a:r>
              <a:rPr lang="uk-UA" sz="6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ИНА</a:t>
            </a:r>
            <a:endParaRPr lang="uk-UA" sz="6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0100" y="714356"/>
            <a:ext cx="3089692" cy="82176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600" b="1" dirty="0" smtClean="0">
                <a:solidFill>
                  <a:srgbClr val="FF0000"/>
                </a:solidFill>
              </a:rPr>
              <a:t>Щ</a:t>
            </a:r>
            <a:r>
              <a:rPr lang="uk-UA" sz="6600" b="1" dirty="0" smtClean="0">
                <a:solidFill>
                  <a:srgbClr val="0070C0"/>
                </a:solidFill>
              </a:rPr>
              <a:t>ИТ</a:t>
            </a:r>
          </a:p>
          <a:p>
            <a:r>
              <a:rPr lang="uk-UA" sz="6600" b="1" dirty="0" smtClean="0">
                <a:solidFill>
                  <a:srgbClr val="FF0000"/>
                </a:solidFill>
              </a:rPr>
              <a:t>Щ</a:t>
            </a:r>
            <a:r>
              <a:rPr lang="uk-UA" sz="6600" b="1" dirty="0" smtClean="0">
                <a:solidFill>
                  <a:srgbClr val="0070C0"/>
                </a:solidFill>
              </a:rPr>
              <a:t>УКА</a:t>
            </a:r>
          </a:p>
          <a:p>
            <a:r>
              <a:rPr lang="uk-UA" sz="6600" b="1" dirty="0" smtClean="0">
                <a:solidFill>
                  <a:srgbClr val="FF0000"/>
                </a:solidFill>
              </a:rPr>
              <a:t>Щ</a:t>
            </a:r>
            <a:r>
              <a:rPr lang="uk-UA" sz="6600" b="1" dirty="0" smtClean="0">
                <a:solidFill>
                  <a:srgbClr val="0070C0"/>
                </a:solidFill>
              </a:rPr>
              <a:t>ОКА</a:t>
            </a:r>
          </a:p>
          <a:p>
            <a:r>
              <a:rPr lang="uk-UA" sz="6600" b="1" dirty="0" smtClean="0">
                <a:solidFill>
                  <a:srgbClr val="FF0000"/>
                </a:solidFill>
              </a:rPr>
              <a:t>Щ</a:t>
            </a:r>
            <a:r>
              <a:rPr lang="uk-UA" sz="6600" b="1" dirty="0" smtClean="0">
                <a:solidFill>
                  <a:srgbClr val="0070C0"/>
                </a:solidFill>
              </a:rPr>
              <a:t>ЕБИТ</a:t>
            </a:r>
          </a:p>
          <a:p>
            <a:r>
              <a:rPr lang="uk-UA" sz="6600" b="1" dirty="0" smtClean="0">
                <a:solidFill>
                  <a:srgbClr val="FF0000"/>
                </a:solidFill>
              </a:rPr>
              <a:t>Щ</a:t>
            </a:r>
            <a:r>
              <a:rPr lang="uk-UA" sz="6600" b="1" dirty="0" smtClean="0">
                <a:solidFill>
                  <a:srgbClr val="0070C0"/>
                </a:solidFill>
              </a:rPr>
              <a:t>АСТЯ</a:t>
            </a:r>
          </a:p>
          <a:p>
            <a:r>
              <a:rPr lang="uk-UA" sz="6600" b="1" dirty="0" smtClean="0">
                <a:solidFill>
                  <a:srgbClr val="FF0000"/>
                </a:solidFill>
              </a:rPr>
              <a:t>Щ</a:t>
            </a:r>
            <a:r>
              <a:rPr lang="uk-UA" sz="6600" b="1" dirty="0" smtClean="0">
                <a:solidFill>
                  <a:srgbClr val="0070C0"/>
                </a:solidFill>
              </a:rPr>
              <a:t>ОДНЯ</a:t>
            </a:r>
          </a:p>
          <a:p>
            <a:endParaRPr lang="uk-UA" sz="6600" b="1" dirty="0" smtClean="0">
              <a:solidFill>
                <a:srgbClr val="0070C0"/>
              </a:solidFill>
            </a:endParaRPr>
          </a:p>
          <a:p>
            <a:endParaRPr lang="uk-UA" sz="66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00364" y="214290"/>
            <a:ext cx="25269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6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ПРОЧИТАЙ!</a:t>
            </a:r>
            <a:endParaRPr lang="uk-UA" sz="36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Буква &quot;ща&quot;, позначення нею буквосполучення [шч].Читання складів, слів.  Опрацювання віршів. | Урок на 4 завдання. Читанн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49</Words>
  <PresentationFormat>Экран (4:3)</PresentationFormat>
  <Paragraphs>30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Слайд 2</vt:lpstr>
      <vt:lpstr>ПОВТОРЕННЯ.</vt:lpstr>
      <vt:lpstr>Слайд 4</vt:lpstr>
      <vt:lpstr>Слайд 5</vt:lpstr>
      <vt:lpstr>Слайд 6</vt:lpstr>
      <vt:lpstr>Слайд 7</vt:lpstr>
      <vt:lpstr>СЛОВА З ЛІТЕРОЮ Щ</vt:lpstr>
      <vt:lpstr>ЩИТ</vt:lpstr>
      <vt:lpstr>ЩУР</vt:lpstr>
      <vt:lpstr>ЩІТКА</vt:lpstr>
      <vt:lpstr>ЩАВЕЛЬ</vt:lpstr>
      <vt:lpstr>ЩИГЛИК</vt:lpstr>
      <vt:lpstr>ЯЩІРКА</vt:lpstr>
      <vt:lpstr>ЛІЩИНА</vt:lpstr>
      <vt:lpstr>ДОЩ</vt:lpstr>
      <vt:lpstr>КУЩ</vt:lpstr>
      <vt:lpstr>ЛЯЩ</vt:lpstr>
      <vt:lpstr>БОРЩ</vt:lpstr>
      <vt:lpstr>УТВОРИ СКЛАДИ</vt:lpstr>
      <vt:lpstr>КУЩ ЛЯЩ ДОЩ ХРУЩ БОРЩ ЛІЩИНА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Александр Воронов</dc:creator>
  <cp:lastModifiedBy>Александр Воронов</cp:lastModifiedBy>
  <cp:revision>9</cp:revision>
  <dcterms:created xsi:type="dcterms:W3CDTF">2025-01-29T12:52:59Z</dcterms:created>
  <dcterms:modified xsi:type="dcterms:W3CDTF">2025-02-25T17:36:24Z</dcterms:modified>
</cp:coreProperties>
</file>