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63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74" r:id="rId15"/>
    <p:sldId id="270" r:id="rId16"/>
    <p:sldId id="271" r:id="rId17"/>
    <p:sldId id="272" r:id="rId18"/>
    <p:sldId id="268" r:id="rId19"/>
    <p:sldId id="273" r:id="rId2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8C3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1A88B-D722-4CC1-9FCE-D8CF3272138A}" type="datetimeFigureOut">
              <a:rPr lang="uk-UA" smtClean="0"/>
              <a:pPr/>
              <a:t>25.09.2023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8CAB9-55B0-4E72-99AA-3F2E6E9EE64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2.%20&#171;&#1063;&#1072;&#1073;&#1072;&#1085;&#1089;&#1100;&#1082;&#1080;&#1081;%20&#1087;&#1077;&#1089;&#187;%20&#8212;%20&#1050;&#1072;&#1079;&#1082;&#1080;%20&#1028;&#1074;&#1088;&#1072;&#1079;&#1110;&#1111;.mp4" TargetMode="Externa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1071546"/>
            <a:ext cx="5618334" cy="1468885"/>
          </a:xfrm>
        </p:spPr>
        <p:txBody>
          <a:bodyPr>
            <a:noAutofit/>
          </a:bodyPr>
          <a:lstStyle/>
          <a:p>
            <a:r>
              <a:rPr lang="uk-UA" sz="5400" b="1" dirty="0" err="1" smtClean="0">
                <a:solidFill>
                  <a:srgbClr val="388C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“Чабанський</a:t>
            </a:r>
            <a:r>
              <a:rPr lang="uk-UA" sz="5400" b="1" dirty="0" smtClean="0">
                <a:solidFill>
                  <a:srgbClr val="388C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uk-UA" sz="5400" b="1" dirty="0" err="1" smtClean="0">
                <a:solidFill>
                  <a:srgbClr val="388C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пес”</a:t>
            </a:r>
            <a:endParaRPr lang="uk-UA" sz="5400" b="1" dirty="0">
              <a:solidFill>
                <a:srgbClr val="388C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5643578"/>
            <a:ext cx="6143668" cy="521726"/>
          </a:xfrm>
        </p:spPr>
        <p:txBody>
          <a:bodyPr>
            <a:normAutofit fontScale="92500" lnSpcReduction="20000"/>
          </a:bodyPr>
          <a:lstStyle/>
          <a:p>
            <a:r>
              <a:rPr lang="uk-UA" sz="3600" b="1" dirty="0">
                <a:solidFill>
                  <a:srgbClr val="388C38"/>
                </a:solidFill>
              </a:rPr>
              <a:t>(</a:t>
            </a:r>
            <a:r>
              <a:rPr lang="uk-UA" sz="3600" b="1" dirty="0" smtClean="0">
                <a:solidFill>
                  <a:srgbClr val="388C38"/>
                </a:solidFill>
              </a:rPr>
              <a:t>молдовська народна казка)</a:t>
            </a:r>
            <a:endParaRPr lang="uk-UA" sz="3600" b="1" dirty="0">
              <a:solidFill>
                <a:srgbClr val="388C38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 rot="681009">
            <a:off x="7056887" y="770903"/>
            <a:ext cx="1516442" cy="2171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1" name="Picture 7" descr="Чабан собака (62 фото) - картинки sobakovod.club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000232" y="2714620"/>
            <a:ext cx="3672408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203848" y="188640"/>
            <a:ext cx="295232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Ребус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6626" name="Picture 2" descr="Як доглядати за домашніми кактусами"/>
          <p:cNvPicPr>
            <a:picLocks noChangeAspect="1" noChangeArrowheads="1"/>
          </p:cNvPicPr>
          <p:nvPr/>
        </p:nvPicPr>
        <p:blipFill>
          <a:blip r:embed="rId3" cstate="print"/>
          <a:srcRect l="4707" t="10590" b="9985"/>
          <a:stretch>
            <a:fillRect/>
          </a:stretch>
        </p:blipFill>
        <p:spPr bwMode="auto">
          <a:xfrm>
            <a:off x="251520" y="2204864"/>
            <a:ext cx="2664296" cy="2960845"/>
          </a:xfrm>
          <a:prstGeom prst="rect">
            <a:avLst/>
          </a:prstGeom>
          <a:noFill/>
        </p:spPr>
      </p:pic>
      <p:pic>
        <p:nvPicPr>
          <p:cNvPr id="26628" name="Picture 4" descr="Калина – особлива культура для України – Овощи и Фрукты журнал"/>
          <p:cNvPicPr>
            <a:picLocks noChangeAspect="1" noChangeArrowheads="1"/>
          </p:cNvPicPr>
          <p:nvPr/>
        </p:nvPicPr>
        <p:blipFill>
          <a:blip r:embed="rId4" cstate="print"/>
          <a:srcRect l="32428" t="9270" r="7100"/>
          <a:stretch>
            <a:fillRect/>
          </a:stretch>
        </p:blipFill>
        <p:spPr bwMode="auto">
          <a:xfrm>
            <a:off x="5580112" y="2276872"/>
            <a:ext cx="2621091" cy="288032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915816" y="1412776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,,,,</a:t>
            </a:r>
            <a:endParaRPr lang="uk-UA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72400" y="1484784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8000" b="1" dirty="0" smtClean="0">
                <a:latin typeface="Times New Roman" pitchFamily="18" charset="0"/>
                <a:cs typeface="Times New Roman" pitchFamily="18" charset="0"/>
              </a:rPr>
              <a:t>,,,,</a:t>
            </a:r>
            <a:endParaRPr lang="uk-UA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67944" y="3501008"/>
            <a:ext cx="928459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10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endParaRPr lang="uk-UA" sz="1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1988840"/>
            <a:ext cx="4618856" cy="4137323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найдавніша форма народної творчості</a:t>
            </a:r>
          </a:p>
          <a:p>
            <a:endParaRPr lang="uk-UA" sz="3600" dirty="0"/>
          </a:p>
          <a:p>
            <a:r>
              <a:rPr lang="uk-UA" sz="3600" dirty="0" smtClean="0"/>
              <a:t>від слова </a:t>
            </a:r>
            <a:r>
              <a:rPr lang="uk-UA" sz="3600" b="1" dirty="0" smtClean="0"/>
              <a:t>“КАЗАТИ” </a:t>
            </a:r>
            <a:r>
              <a:rPr lang="uk-UA" sz="3600" dirty="0" smtClean="0"/>
              <a:t>(казки розказуються)</a:t>
            </a:r>
          </a:p>
          <a:p>
            <a:pPr>
              <a:buNone/>
            </a:pPr>
            <a:endParaRPr lang="uk-UA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188640"/>
            <a:ext cx="295232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азка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95536" y="1412776"/>
            <a:ext cx="3312368" cy="4454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lum contrast="-10000"/>
          </a:blip>
          <a:srcRect/>
          <a:stretch>
            <a:fillRect/>
          </a:stretch>
        </p:blipFill>
        <p:spPr bwMode="auto">
          <a:xfrm rot="249502">
            <a:off x="7865169" y="188640"/>
            <a:ext cx="1331360" cy="1825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8" y="0"/>
            <a:ext cx="914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Народна</a:t>
            </a:r>
            <a:r>
              <a:rPr lang="uk-UA" sz="3600" dirty="0" smtClean="0"/>
              <a:t> – автором є народ</a:t>
            </a:r>
          </a:p>
          <a:p>
            <a:pPr>
              <a:buNone/>
            </a:pPr>
            <a:endParaRPr lang="uk-UA" dirty="0" smtClean="0"/>
          </a:p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Літературна</a:t>
            </a:r>
            <a:r>
              <a:rPr lang="uk-UA" sz="3600" dirty="0" smtClean="0"/>
              <a:t> – результат </a:t>
            </a:r>
          </a:p>
          <a:p>
            <a:pPr>
              <a:buNone/>
            </a:pPr>
            <a:r>
              <a:rPr lang="uk-UA" sz="3600" dirty="0"/>
              <a:t> </a:t>
            </a:r>
            <a:r>
              <a:rPr lang="uk-UA" sz="3600" dirty="0" smtClean="0"/>
              <a:t>  творчості письменника</a:t>
            </a:r>
            <a:endParaRPr lang="uk-UA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260648"/>
            <a:ext cx="21062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азка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8" y="0"/>
            <a:ext cx="914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4400" b="1" dirty="0" smtClean="0"/>
              <a:t>Про тварин</a:t>
            </a:r>
          </a:p>
          <a:p>
            <a:r>
              <a:rPr lang="uk-UA" sz="4400" b="1" dirty="0" smtClean="0"/>
              <a:t>Побутові </a:t>
            </a:r>
          </a:p>
          <a:p>
            <a:r>
              <a:rPr lang="uk-UA" sz="4400" b="1" dirty="0" smtClean="0"/>
              <a:t>Чарівні</a:t>
            </a:r>
            <a:endParaRPr lang="uk-UA" sz="4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260648"/>
            <a:ext cx="21062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азка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8" y="0"/>
            <a:ext cx="914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688632" cy="850106"/>
          </a:xfrm>
        </p:spPr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упізнати казку?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929411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uk-UA" sz="3600" b="1" dirty="0" smtClean="0"/>
              <a:t>			</a:t>
            </a:r>
            <a:r>
              <a:rPr lang="uk-UA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Зачин</a:t>
            </a:r>
          </a:p>
          <a:p>
            <a:pPr>
              <a:buNone/>
            </a:pPr>
            <a:r>
              <a:rPr lang="uk-UA" sz="3600" b="1" i="1" dirty="0" smtClean="0"/>
              <a:t>Був собі …</a:t>
            </a:r>
          </a:p>
          <a:p>
            <a:pPr>
              <a:buNone/>
            </a:pPr>
            <a:r>
              <a:rPr lang="uk-UA" sz="3600" b="1" i="1" dirty="0" smtClean="0"/>
              <a:t>Жили собі дід і баба…</a:t>
            </a:r>
          </a:p>
          <a:p>
            <a:pPr>
              <a:buNone/>
            </a:pPr>
            <a:r>
              <a:rPr lang="uk-UA" sz="3600" b="1" i="1" dirty="0" smtClean="0"/>
              <a:t>Не за горами високими, </a:t>
            </a:r>
          </a:p>
          <a:p>
            <a:pPr>
              <a:buNone/>
            </a:pPr>
            <a:r>
              <a:rPr lang="uk-UA" sz="3600" b="1" i="1" dirty="0" smtClean="0"/>
              <a:t>не за морями глибокими…</a:t>
            </a:r>
            <a:endParaRPr lang="uk-UA" sz="3600" b="1" i="1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8" y="0"/>
            <a:ext cx="914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/>
              <a:t>			</a:t>
            </a:r>
            <a:r>
              <a:rPr lang="uk-UA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Кінцівка</a:t>
            </a:r>
          </a:p>
          <a:p>
            <a:pPr>
              <a:buNone/>
            </a:pPr>
            <a:r>
              <a:rPr lang="uk-UA" b="1" i="1" dirty="0" smtClean="0"/>
              <a:t>От вам казка – а мені </a:t>
            </a:r>
          </a:p>
          <a:p>
            <a:pPr>
              <a:buNone/>
            </a:pPr>
            <a:r>
              <a:rPr lang="uk-UA" b="1" i="1" dirty="0" smtClean="0"/>
              <a:t>бубликів в’язка.</a:t>
            </a:r>
          </a:p>
          <a:p>
            <a:pPr>
              <a:buNone/>
            </a:pPr>
            <a:endParaRPr lang="uk-UA" sz="800" b="1" i="1" dirty="0" smtClean="0"/>
          </a:p>
          <a:p>
            <a:pPr>
              <a:buNone/>
            </a:pPr>
            <a:r>
              <a:rPr lang="uk-UA" b="1" i="1" dirty="0" smtClean="0"/>
              <a:t>Стали гарно жити та </a:t>
            </a:r>
          </a:p>
          <a:p>
            <a:pPr>
              <a:buNone/>
            </a:pPr>
            <a:r>
              <a:rPr lang="uk-UA" b="1" i="1" dirty="0" smtClean="0"/>
              <a:t>долю хвалити.</a:t>
            </a:r>
          </a:p>
          <a:p>
            <a:pPr>
              <a:buNone/>
            </a:pPr>
            <a:endParaRPr lang="uk-UA" sz="800" b="1" i="1" dirty="0" smtClean="0"/>
          </a:p>
          <a:p>
            <a:pPr>
              <a:buNone/>
            </a:pPr>
            <a:r>
              <a:rPr lang="uk-UA" b="1" i="1" dirty="0" smtClean="0"/>
              <a:t>І я там був, мед-вино пив, </a:t>
            </a:r>
          </a:p>
          <a:p>
            <a:pPr>
              <a:buNone/>
            </a:pPr>
            <a:r>
              <a:rPr lang="uk-UA" b="1" i="1" dirty="0" smtClean="0"/>
              <a:t>по бороді текло,та в рот </a:t>
            </a:r>
          </a:p>
          <a:p>
            <a:pPr>
              <a:buNone/>
            </a:pPr>
            <a:r>
              <a:rPr lang="uk-UA" b="1" i="1" dirty="0" smtClean="0"/>
              <a:t>не попало.</a:t>
            </a:r>
          </a:p>
          <a:p>
            <a:pPr>
              <a:buNone/>
            </a:pPr>
            <a:endParaRPr lang="uk-UA" b="1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8" y="0"/>
            <a:ext cx="914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			</a:t>
            </a:r>
            <a:r>
              <a:rPr lang="uk-U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Сюжет</a:t>
            </a:r>
          </a:p>
          <a:p>
            <a:pPr>
              <a:buNone/>
            </a:pPr>
            <a:r>
              <a:rPr lang="uk-UA" b="1" i="1" dirty="0" smtClean="0"/>
              <a:t>Фантастичні події</a:t>
            </a:r>
          </a:p>
          <a:p>
            <a:pPr>
              <a:buNone/>
            </a:pPr>
            <a:endParaRPr lang="uk-UA" sz="800" b="1" i="1" dirty="0" smtClean="0"/>
          </a:p>
          <a:p>
            <a:pPr>
              <a:buNone/>
            </a:pPr>
            <a:r>
              <a:rPr lang="uk-UA" b="1" i="1" dirty="0" smtClean="0"/>
              <a:t>Висміюють ледарів, дурнів</a:t>
            </a:r>
          </a:p>
          <a:p>
            <a:pPr>
              <a:buNone/>
            </a:pPr>
            <a:endParaRPr lang="uk-UA" sz="800" b="1" i="1" dirty="0" smtClean="0"/>
          </a:p>
          <a:p>
            <a:pPr>
              <a:buNone/>
            </a:pPr>
            <a:r>
              <a:rPr lang="uk-UA" b="1" i="1" dirty="0" smtClean="0"/>
              <a:t>Засуджують жадібність, </a:t>
            </a:r>
          </a:p>
          <a:p>
            <a:pPr>
              <a:buNone/>
            </a:pPr>
            <a:r>
              <a:rPr lang="uk-UA" b="1" i="1" dirty="0" smtClean="0"/>
              <a:t>жорстокість</a:t>
            </a:r>
          </a:p>
          <a:p>
            <a:pPr>
              <a:buNone/>
            </a:pPr>
            <a:endParaRPr lang="uk-UA" sz="800" b="1" i="1" dirty="0" smtClean="0"/>
          </a:p>
          <a:p>
            <a:pPr>
              <a:buNone/>
            </a:pPr>
            <a:r>
              <a:rPr lang="uk-UA" b="1" i="1" dirty="0" smtClean="0"/>
              <a:t>Добро перемагає зло!</a:t>
            </a:r>
            <a:endParaRPr lang="uk-UA" b="1" i="1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8" y="0"/>
            <a:ext cx="9147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uk-UA" sz="3600" dirty="0" smtClean="0"/>
              <a:t>			</a:t>
            </a:r>
            <a:r>
              <a:rPr lang="uk-UA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Герої</a:t>
            </a:r>
          </a:p>
          <a:p>
            <a:pPr lvl="1">
              <a:buNone/>
            </a:pP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Мудрі</a:t>
            </a:r>
          </a:p>
          <a:p>
            <a:pPr lvl="1">
              <a:buNone/>
            </a:pP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Чесні</a:t>
            </a:r>
          </a:p>
          <a:p>
            <a:pPr lvl="1">
              <a:buNone/>
            </a:pP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Сміливі</a:t>
            </a:r>
          </a:p>
          <a:p>
            <a:pPr lvl="1">
              <a:buNone/>
            </a:pP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Працьовиті</a:t>
            </a:r>
          </a:p>
          <a:p>
            <a:pPr lvl="1">
              <a:buNone/>
            </a:pP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Добротворці </a:t>
            </a:r>
          </a:p>
          <a:p>
            <a:pPr lvl="1">
              <a:buNone/>
            </a:pPr>
            <a:endParaRPr lang="uk-UA" sz="3600" b="1" i="1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6563072" cy="1152128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Молдова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C:\Users\HOME\Desktop\37C59585-65CB-46C7-9E6D-369A5C964015_w1597_n_r0_st.jpg"/>
          <p:cNvPicPr/>
          <p:nvPr/>
        </p:nvPicPr>
        <p:blipFill>
          <a:blip r:embed="rId3" cstate="print"/>
          <a:srcRect t="2236" r="3635"/>
          <a:stretch>
            <a:fillRect/>
          </a:stretch>
        </p:blipFill>
        <p:spPr bwMode="auto">
          <a:xfrm>
            <a:off x="6156176" y="260648"/>
            <a:ext cx="3096344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5" y="2204865"/>
            <a:ext cx="2592288" cy="2603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899592" y="1268760"/>
            <a:ext cx="5112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>
                <a:latin typeface="Times New Roman" pitchFamily="18" charset="0"/>
                <a:cs typeface="Times New Roman" pitchFamily="18" charset="0"/>
              </a:rPr>
              <a:t>На півночі, півдні і сході межує з Україною, на заході — з Румунією.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2348880"/>
            <a:ext cx="43926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Населення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близько 4 мільйонів </a:t>
            </a: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жителів.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3429000"/>
            <a:ext cx="4427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Назва країни походить від Молдавського князівства, </a:t>
            </a:r>
          </a:p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яке отримало назву від </a:t>
            </a:r>
          </a:p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річки Молдови</a:t>
            </a:r>
            <a:endParaRPr lang="uk-UA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4869160"/>
            <a:ext cx="331236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Столиця </a:t>
            </a:r>
            <a:r>
              <a:rPr lang="uk-UA" sz="21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uk-UA" sz="2100" dirty="0">
                <a:latin typeface="Times New Roman" pitchFamily="18" charset="0"/>
                <a:cs typeface="Times New Roman" pitchFamily="18" charset="0"/>
              </a:rPr>
              <a:t>місто Кишинів.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5661248"/>
            <a:ext cx="3131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Державною мовою є молдавська мова.</a:t>
            </a:r>
            <a:endParaRPr lang="uk-UA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5301208"/>
            <a:ext cx="35283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Зубр — один із символів молдавської державності, </a:t>
            </a:r>
          </a:p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тому і зображений на гербі Молдови. 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3995936" y="5301208"/>
            <a:ext cx="2016224" cy="1706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кого всі ці прислів’я?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916832"/>
            <a:ext cx="8460432" cy="4209331"/>
          </a:xfrm>
        </p:spPr>
        <p:txBody>
          <a:bodyPr>
            <a:normAutofit/>
          </a:bodyPr>
          <a:lstStyle/>
          <a:p>
            <a:r>
              <a:rPr lang="uk-UA" sz="4000" dirty="0" smtClean="0"/>
              <a:t>Всякий песик береже свій хвостик. </a:t>
            </a:r>
          </a:p>
          <a:p>
            <a:r>
              <a:rPr lang="uk-UA" sz="4000" dirty="0" smtClean="0"/>
              <a:t>Без честі — як пес без хвоста.</a:t>
            </a:r>
          </a:p>
          <a:p>
            <a:r>
              <a:rPr lang="uk-UA" sz="4000" dirty="0" smtClean="0"/>
              <a:t>Тягне роботу, як собака пісню. </a:t>
            </a:r>
          </a:p>
          <a:p>
            <a:r>
              <a:rPr lang="uk-UA" sz="4000" dirty="0" smtClean="0"/>
              <a:t>За три роки і шкільний собака віршами загавкає.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Собака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600200"/>
            <a:ext cx="3168352" cy="4525963"/>
          </a:xfrm>
        </p:spPr>
        <p:txBody>
          <a:bodyPr>
            <a:normAutofit/>
          </a:bodyPr>
          <a:lstStyle/>
          <a:p>
            <a:r>
              <a:rPr lang="uk-UA" sz="4800" dirty="0" smtClean="0"/>
              <a:t>Пес</a:t>
            </a:r>
          </a:p>
          <a:p>
            <a:r>
              <a:rPr lang="uk-UA" sz="4800" dirty="0" smtClean="0"/>
              <a:t>Цуценя</a:t>
            </a:r>
          </a:p>
          <a:p>
            <a:r>
              <a:rPr lang="uk-UA" sz="4800" dirty="0"/>
              <a:t>П</a:t>
            </a:r>
            <a:r>
              <a:rPr lang="uk-UA" sz="4800" dirty="0" smtClean="0"/>
              <a:t>есик</a:t>
            </a:r>
            <a:endParaRPr lang="uk-UA" sz="4800" dirty="0"/>
          </a:p>
        </p:txBody>
      </p:sp>
      <p:sp>
        <p:nvSpPr>
          <p:cNvPr id="6146" name="AutoShape 2" descr="Об этой особенности корги молчат хозяева. Милая собака доставит проблем |  РБК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49" name="Picture 5" descr="На Чортківщині сказ: агресивний собака помер – ГАЛАС"/>
          <p:cNvPicPr>
            <a:picLocks noChangeAspect="1" noChangeArrowheads="1"/>
          </p:cNvPicPr>
          <p:nvPr/>
        </p:nvPicPr>
        <p:blipFill>
          <a:blip r:embed="rId3" cstate="print"/>
          <a:srcRect l="8400" r="20201"/>
          <a:stretch>
            <a:fillRect/>
          </a:stretch>
        </p:blipFill>
        <p:spPr bwMode="auto">
          <a:xfrm>
            <a:off x="4067944" y="2420888"/>
            <a:ext cx="4903311" cy="3861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4000" dirty="0" smtClean="0"/>
              <a:t>Пастух овець </a:t>
            </a:r>
          </a:p>
          <a:p>
            <a:r>
              <a:rPr lang="uk-UA" sz="4000" dirty="0" smtClean="0"/>
              <a:t>Вівчар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Чабан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4" name="Picture 4" descr="Жайлоого мал айдап кеткен чабан 5 күндөн бери дайынсыз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708920"/>
            <a:ext cx="5599125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казку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2. «Чабанський пес» — Казки Євразії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00098" y="1214422"/>
            <a:ext cx="7572429" cy="5643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 descr="C:\Users\HOME\Desktop\pngimg.com - wolf_PNG2319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0"/>
            <a:ext cx="410445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77925" y="692696"/>
            <a:ext cx="2666075" cy="2357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149080"/>
            <a:ext cx="411138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509120"/>
            <a:ext cx="3312021" cy="1791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 descr="Картинка сапоги для детей — Все для детского сад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1844824"/>
            <a:ext cx="2308874" cy="2304256"/>
          </a:xfrm>
          <a:prstGeom prst="rect">
            <a:avLst/>
          </a:prstGeom>
          <a:noFill/>
        </p:spPr>
      </p:pic>
      <p:cxnSp>
        <p:nvCxnSpPr>
          <p:cNvPr id="16" name="Прямая со стрелкой 15"/>
          <p:cNvCxnSpPr/>
          <p:nvPr/>
        </p:nvCxnSpPr>
        <p:spPr>
          <a:xfrm flipV="1">
            <a:off x="5508104" y="2276872"/>
            <a:ext cx="864096" cy="50405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156176" y="3645024"/>
            <a:ext cx="1080120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2411760" y="3789040"/>
            <a:ext cx="1368152" cy="5760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4" name="Picture 2" descr="У Мелітопольскому районі вовча зграя становить загрозу і для людей | Новини"/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403648" y="1772816"/>
            <a:ext cx="6921084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043608" y="404664"/>
            <a:ext cx="7488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- Гей, ви, недоумки! Навіщо зв’язалися з тим собацюрою?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67744" y="5805264"/>
            <a:ext cx="4952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- Ідіть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задобріть того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пса…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0" name="Picture 4" descr="Бордер-коллі: інформація про породу собак | Purina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123728" y="2852936"/>
            <a:ext cx="5483107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755576" y="692696"/>
            <a:ext cx="8388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Ну й зрадів чабан, побачивши, як розправився з вовками його старий пес. Приголубив його, нагодував…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867328" cy="4525963"/>
          </a:xfrm>
        </p:spPr>
        <p:txBody>
          <a:bodyPr/>
          <a:lstStyle/>
          <a:p>
            <a:r>
              <a:rPr lang="uk-UA" b="1" dirty="0" smtClean="0"/>
              <a:t>До чотириногих друзів потрібно ставитися …</a:t>
            </a:r>
            <a:endParaRPr lang="uk-UA" b="1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Продовжи речення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5" descr="На Чортківщині сказ: агресивний собака помер – ГАЛАС"/>
          <p:cNvPicPr>
            <a:picLocks noChangeAspect="1" noChangeArrowheads="1"/>
          </p:cNvPicPr>
          <p:nvPr/>
        </p:nvPicPr>
        <p:blipFill>
          <a:blip r:embed="rId3" cstate="print"/>
          <a:srcRect l="8400" r="20201"/>
          <a:stretch>
            <a:fillRect/>
          </a:stretch>
        </p:blipFill>
        <p:spPr bwMode="auto">
          <a:xfrm>
            <a:off x="2411760" y="2636912"/>
            <a:ext cx="4903311" cy="3861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596049" y="620688"/>
            <a:ext cx="428020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/>
                <a:solidFill>
                  <a:srgbClr val="388C38"/>
                </a:solidFill>
                <a:effectLst/>
              </a:rPr>
              <a:t>Молодці!</a:t>
            </a:r>
            <a:endParaRPr lang="ru-RU" sz="6600" b="1" cap="none" spc="0" dirty="0">
              <a:ln/>
              <a:solidFill>
                <a:srgbClr val="388C38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4903" y="5445224"/>
            <a:ext cx="60258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/>
                <a:solidFill>
                  <a:srgbClr val="388C38"/>
                </a:solidFill>
                <a:effectLst/>
              </a:rPr>
              <a:t>Дякую за роботу!</a:t>
            </a:r>
            <a:endParaRPr lang="ru-RU" sz="6000" b="1" cap="none" spc="0" dirty="0">
              <a:ln/>
              <a:solidFill>
                <a:srgbClr val="388C38"/>
              </a:solidFill>
              <a:effectLst/>
            </a:endParaRPr>
          </a:p>
        </p:txBody>
      </p:sp>
      <p:pic>
        <p:nvPicPr>
          <p:cNvPr id="7" name="Picture 7" descr="Чабан собака (62 фото) - картинки sobakovod.club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 flipH="1">
            <a:off x="1115616" y="2204864"/>
            <a:ext cx="3783614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172</Words>
  <Application>Microsoft Office PowerPoint</Application>
  <PresentationFormat>Экран (4:3)</PresentationFormat>
  <Paragraphs>80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“Чабанський пес”</vt:lpstr>
      <vt:lpstr>Слайд 2</vt:lpstr>
      <vt:lpstr>Слайд 3</vt:lpstr>
      <vt:lpstr>Слайд 4</vt:lpstr>
      <vt:lpstr>Слайд 5</vt:lpstr>
      <vt:lpstr>Як упізнати казку?</vt:lpstr>
      <vt:lpstr>Слайд 7</vt:lpstr>
      <vt:lpstr>Слайд 8</vt:lpstr>
      <vt:lpstr>Слайд 9</vt:lpstr>
      <vt:lpstr>Молдова</vt:lpstr>
      <vt:lpstr>Про кого всі ці прислів’я?</vt:lpstr>
      <vt:lpstr>Собака</vt:lpstr>
      <vt:lpstr>Чабан</vt:lpstr>
      <vt:lpstr>Слухаємо казку</vt:lpstr>
      <vt:lpstr>Слайд 15</vt:lpstr>
      <vt:lpstr>Слайд 16</vt:lpstr>
      <vt:lpstr>Слайд 17</vt:lpstr>
      <vt:lpstr>Продовжи речення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“Чабанський пес”</dc:title>
  <dc:creator>HOME</dc:creator>
  <cp:lastModifiedBy>HOME</cp:lastModifiedBy>
  <cp:revision>43</cp:revision>
  <dcterms:created xsi:type="dcterms:W3CDTF">2023-09-24T15:43:04Z</dcterms:created>
  <dcterms:modified xsi:type="dcterms:W3CDTF">2023-09-25T06:13:37Z</dcterms:modified>
</cp:coreProperties>
</file>