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image" Target="../media/image-4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64037" y="1466612"/>
            <a:ext cx="7415927" cy="224123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8825"/>
              </a:lnSpc>
              <a:buNone/>
            </a:pPr>
            <a:r>
              <a:rPr lang="en-US" sz="7060" b="1" dirty="0">
                <a:solidFill>
                  <a:srgbClr val="9998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Червона книга України</a:t>
            </a:r>
            <a:endParaRPr lang="en-US" sz="7060" dirty="0"/>
          </a:p>
        </p:txBody>
      </p:sp>
      <p:sp>
        <p:nvSpPr>
          <p:cNvPr id="6" name="Text 3"/>
          <p:cNvSpPr/>
          <p:nvPr/>
        </p:nvSpPr>
        <p:spPr>
          <a:xfrm>
            <a:off x="864037" y="4078129"/>
            <a:ext cx="7415927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Червона книга України - це офіційний державний документ, що містить перелік рідкісних та зникаючих видів рослин і тварин, які потребують особливої охорони. Цей цінний ресурс допомагає зберегти унікальне біорізноманіття країни.</a:t>
            </a:r>
            <a:endParaRPr lang="en-US" sz="1944" dirty="0"/>
          </a:p>
        </p:txBody>
      </p:sp>
      <p:sp>
        <p:nvSpPr>
          <p:cNvPr id="7" name="Shape 4"/>
          <p:cNvSpPr/>
          <p:nvPr/>
        </p:nvSpPr>
        <p:spPr>
          <a:xfrm>
            <a:off x="864037" y="6349484"/>
            <a:ext cx="394930" cy="394930"/>
          </a:xfrm>
          <a:prstGeom prst="roundRect">
            <a:avLst>
              <a:gd name="adj" fmla="val 23151155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657" y="6357104"/>
            <a:ext cx="379690" cy="37969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382316" y="6331029"/>
            <a:ext cx="4300538" cy="4319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402"/>
              </a:lnSpc>
              <a:buNone/>
            </a:pPr>
            <a:r>
              <a:rPr lang="en-US" sz="2430" b="1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by Світлана Дербеденева</a:t>
            </a:r>
            <a:endParaRPr lang="en-US" sz="243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03156" y="1064895"/>
            <a:ext cx="7710487" cy="13470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304"/>
              </a:lnSpc>
              <a:buNone/>
            </a:pPr>
            <a:r>
              <a:rPr lang="en-US" sz="4244" b="1" dirty="0">
                <a:solidFill>
                  <a:srgbClr val="9998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Важливість збереження рідкісних видів</a:t>
            </a:r>
            <a:endParaRPr lang="en-US" sz="4244" dirty="0"/>
          </a:p>
        </p:txBody>
      </p:sp>
      <p:sp>
        <p:nvSpPr>
          <p:cNvPr id="6" name="Shape 3"/>
          <p:cNvSpPr/>
          <p:nvPr/>
        </p:nvSpPr>
        <p:spPr>
          <a:xfrm>
            <a:off x="6203156" y="2949535"/>
            <a:ext cx="460772" cy="460772"/>
          </a:xfrm>
          <a:prstGeom prst="roundRect">
            <a:avLst>
              <a:gd name="adj" fmla="val 40001"/>
            </a:avLst>
          </a:prstGeom>
          <a:solidFill>
            <a:srgbClr val="282C32"/>
          </a:solidFill>
          <a:ln/>
        </p:spPr>
      </p:sp>
      <p:sp>
        <p:nvSpPr>
          <p:cNvPr id="7" name="Text 4"/>
          <p:cNvSpPr/>
          <p:nvPr/>
        </p:nvSpPr>
        <p:spPr>
          <a:xfrm>
            <a:off x="6376273" y="3018234"/>
            <a:ext cx="114538" cy="32337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546"/>
              </a:lnSpc>
              <a:buNone/>
            </a:pPr>
            <a:r>
              <a:rPr lang="en-US" sz="2546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1</a:t>
            </a:r>
            <a:endParaRPr lang="en-US" sz="2546" dirty="0"/>
          </a:p>
        </p:txBody>
      </p:sp>
      <p:sp>
        <p:nvSpPr>
          <p:cNvPr id="8" name="Text 5"/>
          <p:cNvSpPr/>
          <p:nvPr/>
        </p:nvSpPr>
        <p:spPr>
          <a:xfrm>
            <a:off x="6868716" y="2949535"/>
            <a:ext cx="2999065" cy="33670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52"/>
              </a:lnSpc>
              <a:buNone/>
            </a:pPr>
            <a:r>
              <a:rPr lang="en-US" sz="2122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Екологічна рівновага</a:t>
            </a:r>
            <a:endParaRPr lang="en-US" sz="2122" dirty="0"/>
          </a:p>
        </p:txBody>
      </p:sp>
      <p:sp>
        <p:nvSpPr>
          <p:cNvPr id="9" name="Text 6"/>
          <p:cNvSpPr/>
          <p:nvPr/>
        </p:nvSpPr>
        <p:spPr>
          <a:xfrm>
            <a:off x="6868716" y="3409117"/>
            <a:ext cx="7044928" cy="655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580"/>
              </a:lnSpc>
              <a:buNone/>
            </a:pPr>
            <a:r>
              <a:rPr lang="en-US" sz="1613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Рідкісні види є невід'ємною частиною екосистем, їх зникнення порушує природний баланс.</a:t>
            </a:r>
            <a:endParaRPr lang="en-US" sz="1613" dirty="0"/>
          </a:p>
        </p:txBody>
      </p:sp>
      <p:sp>
        <p:nvSpPr>
          <p:cNvPr id="10" name="Shape 7"/>
          <p:cNvSpPr/>
          <p:nvPr/>
        </p:nvSpPr>
        <p:spPr>
          <a:xfrm>
            <a:off x="6203156" y="4499610"/>
            <a:ext cx="460772" cy="460772"/>
          </a:xfrm>
          <a:prstGeom prst="roundRect">
            <a:avLst>
              <a:gd name="adj" fmla="val 40001"/>
            </a:avLst>
          </a:prstGeom>
          <a:solidFill>
            <a:srgbClr val="282C32"/>
          </a:solidFill>
          <a:ln/>
        </p:spPr>
      </p:sp>
      <p:sp>
        <p:nvSpPr>
          <p:cNvPr id="11" name="Text 8"/>
          <p:cNvSpPr/>
          <p:nvPr/>
        </p:nvSpPr>
        <p:spPr>
          <a:xfrm>
            <a:off x="6342936" y="4568309"/>
            <a:ext cx="181094" cy="32337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546"/>
              </a:lnSpc>
              <a:buNone/>
            </a:pPr>
            <a:r>
              <a:rPr lang="en-US" sz="2546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2</a:t>
            </a:r>
            <a:endParaRPr lang="en-US" sz="2546" dirty="0"/>
          </a:p>
        </p:txBody>
      </p:sp>
      <p:sp>
        <p:nvSpPr>
          <p:cNvPr id="12" name="Text 9"/>
          <p:cNvSpPr/>
          <p:nvPr/>
        </p:nvSpPr>
        <p:spPr>
          <a:xfrm>
            <a:off x="6868716" y="4499610"/>
            <a:ext cx="2694623" cy="33670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52"/>
              </a:lnSpc>
              <a:buNone/>
            </a:pPr>
            <a:r>
              <a:rPr lang="en-US" sz="2122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Наукова цінність</a:t>
            </a:r>
            <a:endParaRPr lang="en-US" sz="2122" dirty="0"/>
          </a:p>
        </p:txBody>
      </p:sp>
      <p:sp>
        <p:nvSpPr>
          <p:cNvPr id="13" name="Text 10"/>
          <p:cNvSpPr/>
          <p:nvPr/>
        </p:nvSpPr>
        <p:spPr>
          <a:xfrm>
            <a:off x="6868716" y="4959191"/>
            <a:ext cx="7044928" cy="655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580"/>
              </a:lnSpc>
              <a:buNone/>
            </a:pPr>
            <a:r>
              <a:rPr lang="en-US" sz="1613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Вивчення рідкісних видів дає цінну інформацію для розуміння еволюції та навколишнього середовища.</a:t>
            </a:r>
            <a:endParaRPr lang="en-US" sz="1613" dirty="0"/>
          </a:p>
        </p:txBody>
      </p:sp>
      <p:sp>
        <p:nvSpPr>
          <p:cNvPr id="14" name="Shape 11"/>
          <p:cNvSpPr/>
          <p:nvPr/>
        </p:nvSpPr>
        <p:spPr>
          <a:xfrm>
            <a:off x="6203156" y="6049685"/>
            <a:ext cx="460772" cy="460772"/>
          </a:xfrm>
          <a:prstGeom prst="roundRect">
            <a:avLst>
              <a:gd name="adj" fmla="val 40001"/>
            </a:avLst>
          </a:prstGeom>
          <a:solidFill>
            <a:srgbClr val="282C32"/>
          </a:solidFill>
          <a:ln/>
        </p:spPr>
      </p:sp>
      <p:sp>
        <p:nvSpPr>
          <p:cNvPr id="15" name="Text 12"/>
          <p:cNvSpPr/>
          <p:nvPr/>
        </p:nvSpPr>
        <p:spPr>
          <a:xfrm>
            <a:off x="6346150" y="6118384"/>
            <a:ext cx="174665" cy="32337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546"/>
              </a:lnSpc>
              <a:buNone/>
            </a:pPr>
            <a:r>
              <a:rPr lang="en-US" sz="2546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3</a:t>
            </a:r>
            <a:endParaRPr lang="en-US" sz="2546" dirty="0"/>
          </a:p>
        </p:txBody>
      </p:sp>
      <p:sp>
        <p:nvSpPr>
          <p:cNvPr id="16" name="Text 13"/>
          <p:cNvSpPr/>
          <p:nvPr/>
        </p:nvSpPr>
        <p:spPr>
          <a:xfrm>
            <a:off x="6868716" y="6049685"/>
            <a:ext cx="2694623" cy="33670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52"/>
              </a:lnSpc>
              <a:buNone/>
            </a:pPr>
            <a:r>
              <a:rPr lang="en-US" sz="2122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Естетична цінність</a:t>
            </a:r>
            <a:endParaRPr lang="en-US" sz="2122" dirty="0"/>
          </a:p>
        </p:txBody>
      </p:sp>
      <p:sp>
        <p:nvSpPr>
          <p:cNvPr id="17" name="Text 14"/>
          <p:cNvSpPr/>
          <p:nvPr/>
        </p:nvSpPr>
        <p:spPr>
          <a:xfrm>
            <a:off x="6868716" y="6509266"/>
            <a:ext cx="7044928" cy="655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580"/>
              </a:lnSpc>
              <a:buNone/>
            </a:pPr>
            <a:r>
              <a:rPr lang="en-US" sz="1613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Рідкісні види додають унікальну красу та різноманітність природним ландшафтам.</a:t>
            </a:r>
            <a:endParaRPr lang="en-US" sz="1613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sp>
        <p:nvSpPr>
          <p:cNvPr id="4" name="Text 2"/>
          <p:cNvSpPr/>
          <p:nvPr/>
        </p:nvSpPr>
        <p:spPr>
          <a:xfrm>
            <a:off x="864037" y="1772007"/>
            <a:ext cx="7307699" cy="81212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6395"/>
              </a:lnSpc>
              <a:buNone/>
            </a:pPr>
            <a:r>
              <a:rPr lang="en-US" sz="5116" b="1" dirty="0">
                <a:solidFill>
                  <a:srgbClr val="9998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Заповідники України</a:t>
            </a:r>
            <a:endParaRPr lang="en-US" sz="5116" dirty="0"/>
          </a:p>
        </p:txBody>
      </p:sp>
      <p:sp>
        <p:nvSpPr>
          <p:cNvPr id="5" name="Text 3"/>
          <p:cNvSpPr/>
          <p:nvPr/>
        </p:nvSpPr>
        <p:spPr>
          <a:xfrm>
            <a:off x="864037" y="3201233"/>
            <a:ext cx="3898821" cy="8120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97"/>
              </a:lnSpc>
              <a:buNone/>
            </a:pPr>
            <a:r>
              <a:rPr lang="en-US" sz="2558" b="1" dirty="0">
                <a:solidFill>
                  <a:srgbClr val="9998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Охоронювані території</a:t>
            </a:r>
            <a:endParaRPr lang="en-US" sz="2558" dirty="0"/>
          </a:p>
        </p:txBody>
      </p:sp>
      <p:sp>
        <p:nvSpPr>
          <p:cNvPr id="6" name="Text 4"/>
          <p:cNvSpPr/>
          <p:nvPr/>
        </p:nvSpPr>
        <p:spPr>
          <a:xfrm>
            <a:off x="864037" y="4260056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Заповідники - це спеціально виділені ділянки, де охороняється весь природний комплекс у первинному стані.</a:t>
            </a:r>
            <a:endParaRPr lang="en-US" sz="1944" dirty="0"/>
          </a:p>
        </p:txBody>
      </p:sp>
      <p:sp>
        <p:nvSpPr>
          <p:cNvPr id="7" name="Text 5"/>
          <p:cNvSpPr/>
          <p:nvPr/>
        </p:nvSpPr>
        <p:spPr>
          <a:xfrm>
            <a:off x="5372695" y="3201233"/>
            <a:ext cx="3898821" cy="8120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97"/>
              </a:lnSpc>
              <a:buNone/>
            </a:pPr>
            <a:r>
              <a:rPr lang="en-US" sz="2558" b="1" dirty="0">
                <a:solidFill>
                  <a:srgbClr val="9998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Різноманітність природи</a:t>
            </a:r>
            <a:endParaRPr lang="en-US" sz="2558" dirty="0"/>
          </a:p>
        </p:txBody>
      </p:sp>
      <p:sp>
        <p:nvSpPr>
          <p:cNvPr id="8" name="Text 6"/>
          <p:cNvSpPr/>
          <p:nvPr/>
        </p:nvSpPr>
        <p:spPr>
          <a:xfrm>
            <a:off x="5372695" y="4260056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 Україні налічується 19 природних заповідників, які представляють різні типи ландшафтів: гори, ліси, степи, водно-болотні угіддя.</a:t>
            </a:r>
            <a:endParaRPr lang="en-US" sz="1944" dirty="0"/>
          </a:p>
        </p:txBody>
      </p:sp>
      <p:sp>
        <p:nvSpPr>
          <p:cNvPr id="9" name="Text 7"/>
          <p:cNvSpPr/>
          <p:nvPr/>
        </p:nvSpPr>
        <p:spPr>
          <a:xfrm>
            <a:off x="9881354" y="3201233"/>
            <a:ext cx="3898821" cy="8120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97"/>
              </a:lnSpc>
              <a:buNone/>
            </a:pPr>
            <a:r>
              <a:rPr lang="en-US" sz="2558" b="1" dirty="0">
                <a:solidFill>
                  <a:srgbClr val="9998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Наукова та екологічна роль</a:t>
            </a:r>
            <a:endParaRPr lang="en-US" sz="2558" dirty="0"/>
          </a:p>
        </p:txBody>
      </p:sp>
      <p:sp>
        <p:nvSpPr>
          <p:cNvPr id="10" name="Text 8"/>
          <p:cNvSpPr/>
          <p:nvPr/>
        </p:nvSpPr>
        <p:spPr>
          <a:xfrm>
            <a:off x="9881354" y="4260056"/>
            <a:ext cx="3898821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Заповідники виконують важливі наукові дослідження та відіграють ключову роль у збереженні біорізноманіття.</a:t>
            </a:r>
            <a:endParaRPr lang="en-US" sz="1944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106835" y="922139"/>
            <a:ext cx="5651063" cy="583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4592"/>
              </a:lnSpc>
              <a:buNone/>
            </a:pPr>
            <a:r>
              <a:rPr lang="en-US" sz="3674" b="1" dirty="0">
                <a:solidFill>
                  <a:srgbClr val="9998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Ботанічні сади України</a:t>
            </a:r>
            <a:endParaRPr lang="en-US" sz="3674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6835" y="1771055"/>
            <a:ext cx="443151" cy="44315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106835" y="2391489"/>
            <a:ext cx="2332673" cy="29146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296"/>
              </a:lnSpc>
              <a:buNone/>
            </a:pPr>
            <a:r>
              <a:rPr lang="en-US" sz="1837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Колекції рослин</a:t>
            </a:r>
            <a:endParaRPr lang="en-US" sz="1837" dirty="0"/>
          </a:p>
        </p:txBody>
      </p:sp>
      <p:sp>
        <p:nvSpPr>
          <p:cNvPr id="8" name="Text 4"/>
          <p:cNvSpPr/>
          <p:nvPr/>
        </p:nvSpPr>
        <p:spPr>
          <a:xfrm>
            <a:off x="6106835" y="2789277"/>
            <a:ext cx="7903131" cy="56721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234"/>
              </a:lnSpc>
              <a:buNone/>
            </a:pPr>
            <a:r>
              <a:rPr lang="en-US" sz="1396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Ботанічні сади містять колекції живих рослин, які представляють різноманіття флори України та світу.</a:t>
            </a:r>
            <a:endParaRPr lang="en-US" sz="1396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35" y="3888343"/>
            <a:ext cx="443151" cy="44315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106835" y="4508778"/>
            <a:ext cx="2350770" cy="29146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296"/>
              </a:lnSpc>
              <a:buNone/>
            </a:pPr>
            <a:r>
              <a:rPr lang="en-US" sz="1837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Наукова діяльність</a:t>
            </a:r>
            <a:endParaRPr lang="en-US" sz="1837" dirty="0"/>
          </a:p>
        </p:txBody>
      </p:sp>
      <p:sp>
        <p:nvSpPr>
          <p:cNvPr id="11" name="Text 6"/>
          <p:cNvSpPr/>
          <p:nvPr/>
        </p:nvSpPr>
        <p:spPr>
          <a:xfrm>
            <a:off x="6106835" y="4906566"/>
            <a:ext cx="7903131" cy="56721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234"/>
              </a:lnSpc>
              <a:buNone/>
            </a:pPr>
            <a:r>
              <a:rPr lang="en-US" sz="1396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Ботанічні сади проводять дослідження з охорони, збереження та відновлення рідкісних видів.</a:t>
            </a:r>
            <a:endParaRPr lang="en-US" sz="1396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6835" y="6005632"/>
            <a:ext cx="443151" cy="443151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106835" y="6626066"/>
            <a:ext cx="2332673" cy="29146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296"/>
              </a:lnSpc>
              <a:buNone/>
            </a:pPr>
            <a:r>
              <a:rPr lang="en-US" sz="1837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Освіта та просвіта</a:t>
            </a:r>
            <a:endParaRPr lang="en-US" sz="1837" dirty="0"/>
          </a:p>
        </p:txBody>
      </p:sp>
      <p:sp>
        <p:nvSpPr>
          <p:cNvPr id="14" name="Text 8"/>
          <p:cNvSpPr/>
          <p:nvPr/>
        </p:nvSpPr>
        <p:spPr>
          <a:xfrm>
            <a:off x="6106835" y="7023854"/>
            <a:ext cx="7903131" cy="28360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234"/>
              </a:lnSpc>
              <a:buNone/>
            </a:pPr>
            <a:r>
              <a:rPr lang="en-US" sz="1396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Ботанічні сади є важливими центрами екологічної освіти та просвіти населення.</a:t>
            </a:r>
            <a:endParaRPr lang="en-US" sz="1396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6269" y="1215152"/>
            <a:ext cx="7891463" cy="117705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635"/>
              </a:lnSpc>
              <a:buNone/>
            </a:pPr>
            <a:r>
              <a:rPr lang="en-US" sz="3708" b="1" dirty="0">
                <a:solidFill>
                  <a:srgbClr val="9998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Роль заповідників у збереженні біорізноманіття</a:t>
            </a:r>
            <a:endParaRPr lang="en-US" sz="3708" dirty="0"/>
          </a:p>
        </p:txBody>
      </p:sp>
      <p:sp>
        <p:nvSpPr>
          <p:cNvPr id="6" name="Shape 3"/>
          <p:cNvSpPr/>
          <p:nvPr/>
        </p:nvSpPr>
        <p:spPr>
          <a:xfrm>
            <a:off x="883563" y="2660571"/>
            <a:ext cx="22265" cy="4353758"/>
          </a:xfrm>
          <a:prstGeom prst="roundRect">
            <a:avLst>
              <a:gd name="adj" fmla="val 723364"/>
            </a:avLst>
          </a:prstGeom>
          <a:solidFill>
            <a:srgbClr val="474B51"/>
          </a:solidFill>
          <a:ln/>
        </p:spPr>
      </p:sp>
      <p:sp>
        <p:nvSpPr>
          <p:cNvPr id="7" name="Shape 4"/>
          <p:cNvSpPr/>
          <p:nvPr/>
        </p:nvSpPr>
        <p:spPr>
          <a:xfrm>
            <a:off x="1095911" y="3051870"/>
            <a:ext cx="626269" cy="22265"/>
          </a:xfrm>
          <a:prstGeom prst="roundRect">
            <a:avLst>
              <a:gd name="adj" fmla="val 723364"/>
            </a:avLst>
          </a:prstGeom>
          <a:solidFill>
            <a:srgbClr val="474B51"/>
          </a:solidFill>
          <a:ln/>
        </p:spPr>
      </p:sp>
      <p:sp>
        <p:nvSpPr>
          <p:cNvPr id="8" name="Shape 5"/>
          <p:cNvSpPr/>
          <p:nvPr/>
        </p:nvSpPr>
        <p:spPr>
          <a:xfrm>
            <a:off x="693360" y="2861786"/>
            <a:ext cx="402550" cy="402550"/>
          </a:xfrm>
          <a:prstGeom prst="roundRect">
            <a:avLst>
              <a:gd name="adj" fmla="val 40009"/>
            </a:avLst>
          </a:prstGeom>
          <a:solidFill>
            <a:srgbClr val="282C32"/>
          </a:solidFill>
          <a:ln/>
        </p:spPr>
      </p:sp>
      <p:sp>
        <p:nvSpPr>
          <p:cNvPr id="9" name="Text 6"/>
          <p:cNvSpPr/>
          <p:nvPr/>
        </p:nvSpPr>
        <p:spPr>
          <a:xfrm>
            <a:off x="844570" y="2921794"/>
            <a:ext cx="100132" cy="28253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25"/>
              </a:lnSpc>
              <a:buNone/>
            </a:pPr>
            <a:r>
              <a:rPr lang="en-US" sz="2225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1</a:t>
            </a:r>
            <a:endParaRPr lang="en-US" sz="2225" dirty="0"/>
          </a:p>
        </p:txBody>
      </p:sp>
      <p:sp>
        <p:nvSpPr>
          <p:cNvPr id="10" name="Text 7"/>
          <p:cNvSpPr/>
          <p:nvPr/>
        </p:nvSpPr>
        <p:spPr>
          <a:xfrm>
            <a:off x="1878806" y="2839522"/>
            <a:ext cx="2650808" cy="29432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318"/>
              </a:lnSpc>
              <a:buNone/>
            </a:pPr>
            <a:r>
              <a:rPr lang="en-US" sz="1854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Охорона середовища</a:t>
            </a:r>
            <a:endParaRPr lang="en-US" sz="1854" dirty="0"/>
          </a:p>
        </p:txBody>
      </p:sp>
      <p:sp>
        <p:nvSpPr>
          <p:cNvPr id="11" name="Text 8"/>
          <p:cNvSpPr/>
          <p:nvPr/>
        </p:nvSpPr>
        <p:spPr>
          <a:xfrm>
            <a:off x="1878806" y="3241119"/>
            <a:ext cx="6638925" cy="57245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255"/>
              </a:lnSpc>
              <a:buNone/>
            </a:pPr>
            <a:r>
              <a:rPr lang="en-US" sz="1409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Заповідники забезпечують захист рідкісних видів та їхніх природних середовищ існування.</a:t>
            </a:r>
            <a:endParaRPr lang="en-US" sz="1409" dirty="0"/>
          </a:p>
        </p:txBody>
      </p:sp>
      <p:sp>
        <p:nvSpPr>
          <p:cNvPr id="12" name="Shape 9"/>
          <p:cNvSpPr/>
          <p:nvPr/>
        </p:nvSpPr>
        <p:spPr>
          <a:xfrm>
            <a:off x="1095911" y="4562773"/>
            <a:ext cx="626269" cy="22265"/>
          </a:xfrm>
          <a:prstGeom prst="roundRect">
            <a:avLst>
              <a:gd name="adj" fmla="val 723364"/>
            </a:avLst>
          </a:prstGeom>
          <a:solidFill>
            <a:srgbClr val="474B51"/>
          </a:solidFill>
          <a:ln/>
        </p:spPr>
      </p:sp>
      <p:sp>
        <p:nvSpPr>
          <p:cNvPr id="13" name="Shape 10"/>
          <p:cNvSpPr/>
          <p:nvPr/>
        </p:nvSpPr>
        <p:spPr>
          <a:xfrm>
            <a:off x="693360" y="4372689"/>
            <a:ext cx="402550" cy="402550"/>
          </a:xfrm>
          <a:prstGeom prst="roundRect">
            <a:avLst>
              <a:gd name="adj" fmla="val 40009"/>
            </a:avLst>
          </a:prstGeom>
          <a:solidFill>
            <a:srgbClr val="282C32"/>
          </a:solidFill>
          <a:ln/>
        </p:spPr>
      </p:sp>
      <p:sp>
        <p:nvSpPr>
          <p:cNvPr id="14" name="Text 11"/>
          <p:cNvSpPr/>
          <p:nvPr/>
        </p:nvSpPr>
        <p:spPr>
          <a:xfrm>
            <a:off x="815519" y="4432697"/>
            <a:ext cx="158234" cy="28253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25"/>
              </a:lnSpc>
              <a:buNone/>
            </a:pPr>
            <a:r>
              <a:rPr lang="en-US" sz="2225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2</a:t>
            </a:r>
            <a:endParaRPr lang="en-US" sz="2225" dirty="0"/>
          </a:p>
        </p:txBody>
      </p:sp>
      <p:sp>
        <p:nvSpPr>
          <p:cNvPr id="15" name="Text 12"/>
          <p:cNvSpPr/>
          <p:nvPr/>
        </p:nvSpPr>
        <p:spPr>
          <a:xfrm>
            <a:off x="1878806" y="4350425"/>
            <a:ext cx="2613541" cy="29432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318"/>
              </a:lnSpc>
              <a:buNone/>
            </a:pPr>
            <a:r>
              <a:rPr lang="en-US" sz="1854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Наукові дослідження</a:t>
            </a:r>
            <a:endParaRPr lang="en-US" sz="1854" dirty="0"/>
          </a:p>
        </p:txBody>
      </p:sp>
      <p:sp>
        <p:nvSpPr>
          <p:cNvPr id="16" name="Text 13"/>
          <p:cNvSpPr/>
          <p:nvPr/>
        </p:nvSpPr>
        <p:spPr>
          <a:xfrm>
            <a:off x="1878806" y="4752023"/>
            <a:ext cx="6638925" cy="57245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255"/>
              </a:lnSpc>
              <a:buNone/>
            </a:pPr>
            <a:r>
              <a:rPr lang="en-US" sz="1409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 заповідниках проводяться поглиблені дослідження з біології, екології та охорони природи.</a:t>
            </a:r>
            <a:endParaRPr lang="en-US" sz="1409" dirty="0"/>
          </a:p>
        </p:txBody>
      </p:sp>
      <p:sp>
        <p:nvSpPr>
          <p:cNvPr id="17" name="Shape 14"/>
          <p:cNvSpPr/>
          <p:nvPr/>
        </p:nvSpPr>
        <p:spPr>
          <a:xfrm>
            <a:off x="1095911" y="6073676"/>
            <a:ext cx="626269" cy="22265"/>
          </a:xfrm>
          <a:prstGeom prst="roundRect">
            <a:avLst>
              <a:gd name="adj" fmla="val 723364"/>
            </a:avLst>
          </a:prstGeom>
          <a:solidFill>
            <a:srgbClr val="474B51"/>
          </a:solidFill>
          <a:ln/>
        </p:spPr>
      </p:sp>
      <p:sp>
        <p:nvSpPr>
          <p:cNvPr id="18" name="Shape 15"/>
          <p:cNvSpPr/>
          <p:nvPr/>
        </p:nvSpPr>
        <p:spPr>
          <a:xfrm>
            <a:off x="693360" y="5883593"/>
            <a:ext cx="402550" cy="402550"/>
          </a:xfrm>
          <a:prstGeom prst="roundRect">
            <a:avLst>
              <a:gd name="adj" fmla="val 40009"/>
            </a:avLst>
          </a:prstGeom>
          <a:solidFill>
            <a:srgbClr val="282C32"/>
          </a:solidFill>
          <a:ln/>
        </p:spPr>
      </p:sp>
      <p:sp>
        <p:nvSpPr>
          <p:cNvPr id="19" name="Text 16"/>
          <p:cNvSpPr/>
          <p:nvPr/>
        </p:nvSpPr>
        <p:spPr>
          <a:xfrm>
            <a:off x="818257" y="5943600"/>
            <a:ext cx="152638" cy="28253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25"/>
              </a:lnSpc>
              <a:buNone/>
            </a:pPr>
            <a:r>
              <a:rPr lang="en-US" sz="2225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3</a:t>
            </a:r>
            <a:endParaRPr lang="en-US" sz="2225" dirty="0"/>
          </a:p>
        </p:txBody>
      </p:sp>
      <p:sp>
        <p:nvSpPr>
          <p:cNvPr id="20" name="Text 17"/>
          <p:cNvSpPr/>
          <p:nvPr/>
        </p:nvSpPr>
        <p:spPr>
          <a:xfrm>
            <a:off x="1878806" y="5861328"/>
            <a:ext cx="2354580" cy="29432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318"/>
              </a:lnSpc>
              <a:buNone/>
            </a:pPr>
            <a:r>
              <a:rPr lang="en-US" sz="1854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Екологічна освіта</a:t>
            </a:r>
            <a:endParaRPr lang="en-US" sz="1854" dirty="0"/>
          </a:p>
        </p:txBody>
      </p:sp>
      <p:sp>
        <p:nvSpPr>
          <p:cNvPr id="21" name="Text 18"/>
          <p:cNvSpPr/>
          <p:nvPr/>
        </p:nvSpPr>
        <p:spPr>
          <a:xfrm>
            <a:off x="1878806" y="6262926"/>
            <a:ext cx="6638925" cy="57245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255"/>
              </a:lnSpc>
              <a:buNone/>
            </a:pPr>
            <a:r>
              <a:rPr lang="en-US" sz="1409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Заповідники сприяють підвищенню екологічної свідомості та культури суспільства.</a:t>
            </a:r>
            <a:endParaRPr lang="en-US" sz="1409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45614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666042" y="3154561"/>
            <a:ext cx="8287702" cy="64627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089"/>
              </a:lnSpc>
              <a:buNone/>
            </a:pPr>
            <a:r>
              <a:rPr lang="en-US" sz="4072" b="1" dirty="0">
                <a:solidFill>
                  <a:srgbClr val="9998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Створення заповідників з лего</a:t>
            </a:r>
            <a:endParaRPr lang="en-US" sz="4072" dirty="0"/>
          </a:p>
        </p:txBody>
      </p:sp>
      <p:sp>
        <p:nvSpPr>
          <p:cNvPr id="6" name="Shape 3"/>
          <p:cNvSpPr/>
          <p:nvPr/>
        </p:nvSpPr>
        <p:spPr>
          <a:xfrm>
            <a:off x="1666042" y="4095512"/>
            <a:ext cx="5550932" cy="1776770"/>
          </a:xfrm>
          <a:prstGeom prst="roundRect">
            <a:avLst>
              <a:gd name="adj" fmla="val 9953"/>
            </a:avLst>
          </a:prstGeom>
          <a:solidFill>
            <a:srgbClr val="282C32"/>
          </a:solidFill>
          <a:ln/>
        </p:spPr>
      </p:sp>
      <p:sp>
        <p:nvSpPr>
          <p:cNvPr id="7" name="Text 4"/>
          <p:cNvSpPr/>
          <p:nvPr/>
        </p:nvSpPr>
        <p:spPr>
          <a:xfrm>
            <a:off x="1862495" y="4291965"/>
            <a:ext cx="2830711" cy="32301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45"/>
              </a:lnSpc>
              <a:buNone/>
            </a:pPr>
            <a:r>
              <a:rPr lang="en-US" sz="2036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Навчання і творчість</a:t>
            </a:r>
            <a:endParaRPr lang="en-US" sz="2036" dirty="0"/>
          </a:p>
        </p:txBody>
      </p:sp>
      <p:sp>
        <p:nvSpPr>
          <p:cNvPr id="8" name="Text 5"/>
          <p:cNvSpPr/>
          <p:nvPr/>
        </p:nvSpPr>
        <p:spPr>
          <a:xfrm>
            <a:off x="1862495" y="4732853"/>
            <a:ext cx="5158026" cy="6286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475"/>
              </a:lnSpc>
              <a:buNone/>
            </a:pPr>
            <a:r>
              <a:rPr lang="en-US" sz="1547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Створення лего-заповідників розвиває уяву, логічне мислення та любов до природи в дітей.</a:t>
            </a:r>
            <a:endParaRPr lang="en-US" sz="1547" dirty="0"/>
          </a:p>
        </p:txBody>
      </p:sp>
      <p:sp>
        <p:nvSpPr>
          <p:cNvPr id="9" name="Shape 6"/>
          <p:cNvSpPr/>
          <p:nvPr/>
        </p:nvSpPr>
        <p:spPr>
          <a:xfrm>
            <a:off x="7413427" y="4095512"/>
            <a:ext cx="5550932" cy="1776770"/>
          </a:xfrm>
          <a:prstGeom prst="roundRect">
            <a:avLst>
              <a:gd name="adj" fmla="val 9953"/>
            </a:avLst>
          </a:prstGeom>
          <a:solidFill>
            <a:srgbClr val="282C32"/>
          </a:solidFill>
          <a:ln/>
        </p:spPr>
      </p:sp>
      <p:sp>
        <p:nvSpPr>
          <p:cNvPr id="10" name="Text 7"/>
          <p:cNvSpPr/>
          <p:nvPr/>
        </p:nvSpPr>
        <p:spPr>
          <a:xfrm>
            <a:off x="7609880" y="4291965"/>
            <a:ext cx="2951678" cy="32301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45"/>
              </a:lnSpc>
              <a:buNone/>
            </a:pPr>
            <a:r>
              <a:rPr lang="en-US" sz="2036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Відтворення природи</a:t>
            </a:r>
            <a:endParaRPr lang="en-US" sz="2036" dirty="0"/>
          </a:p>
        </p:txBody>
      </p:sp>
      <p:sp>
        <p:nvSpPr>
          <p:cNvPr id="11" name="Text 8"/>
          <p:cNvSpPr/>
          <p:nvPr/>
        </p:nvSpPr>
        <p:spPr>
          <a:xfrm>
            <a:off x="7609880" y="4732853"/>
            <a:ext cx="5158026" cy="94297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475"/>
              </a:lnSpc>
              <a:buNone/>
            </a:pPr>
            <a:r>
              <a:rPr lang="en-US" sz="1547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Конструювання точних моделей заповідників допомагає краще зрозуміти їхню структуру та екосистеми.</a:t>
            </a:r>
            <a:endParaRPr lang="en-US" sz="1547" dirty="0"/>
          </a:p>
        </p:txBody>
      </p:sp>
      <p:sp>
        <p:nvSpPr>
          <p:cNvPr id="12" name="Shape 9"/>
          <p:cNvSpPr/>
          <p:nvPr/>
        </p:nvSpPr>
        <p:spPr>
          <a:xfrm>
            <a:off x="1666042" y="6068735"/>
            <a:ext cx="5550932" cy="1462445"/>
          </a:xfrm>
          <a:prstGeom prst="roundRect">
            <a:avLst>
              <a:gd name="adj" fmla="val 12092"/>
            </a:avLst>
          </a:prstGeom>
          <a:solidFill>
            <a:srgbClr val="282C32"/>
          </a:solidFill>
          <a:ln/>
        </p:spPr>
      </p:sp>
      <p:sp>
        <p:nvSpPr>
          <p:cNvPr id="13" name="Text 10"/>
          <p:cNvSpPr/>
          <p:nvPr/>
        </p:nvSpPr>
        <p:spPr>
          <a:xfrm>
            <a:off x="1862495" y="6265188"/>
            <a:ext cx="2683073" cy="32301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45"/>
              </a:lnSpc>
              <a:buNone/>
            </a:pPr>
            <a:r>
              <a:rPr lang="en-US" sz="2036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Збереження пам'яті</a:t>
            </a:r>
            <a:endParaRPr lang="en-US" sz="2036" dirty="0"/>
          </a:p>
        </p:txBody>
      </p:sp>
      <p:sp>
        <p:nvSpPr>
          <p:cNvPr id="14" name="Text 11"/>
          <p:cNvSpPr/>
          <p:nvPr/>
        </p:nvSpPr>
        <p:spPr>
          <a:xfrm>
            <a:off x="1862495" y="6706076"/>
            <a:ext cx="5158026" cy="6286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475"/>
              </a:lnSpc>
              <a:buNone/>
            </a:pPr>
            <a:r>
              <a:rPr lang="en-US" sz="1547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Лего-заповідники можуть зберігати образи та спогади про реальні природні території.</a:t>
            </a:r>
            <a:endParaRPr lang="en-US" sz="1547" dirty="0"/>
          </a:p>
        </p:txBody>
      </p:sp>
      <p:sp>
        <p:nvSpPr>
          <p:cNvPr id="15" name="Shape 12"/>
          <p:cNvSpPr/>
          <p:nvPr/>
        </p:nvSpPr>
        <p:spPr>
          <a:xfrm>
            <a:off x="7413427" y="6068735"/>
            <a:ext cx="5550932" cy="1462445"/>
          </a:xfrm>
          <a:prstGeom prst="roundRect">
            <a:avLst>
              <a:gd name="adj" fmla="val 12092"/>
            </a:avLst>
          </a:prstGeom>
          <a:solidFill>
            <a:srgbClr val="282C32"/>
          </a:solidFill>
          <a:ln/>
        </p:spPr>
      </p:sp>
      <p:sp>
        <p:nvSpPr>
          <p:cNvPr id="16" name="Text 13"/>
          <p:cNvSpPr/>
          <p:nvPr/>
        </p:nvSpPr>
        <p:spPr>
          <a:xfrm>
            <a:off x="7609880" y="6265188"/>
            <a:ext cx="2687360" cy="32301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45"/>
              </a:lnSpc>
              <a:buNone/>
            </a:pPr>
            <a:r>
              <a:rPr lang="en-US" sz="2036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Популяризація ідей</a:t>
            </a:r>
            <a:endParaRPr lang="en-US" sz="2036" dirty="0"/>
          </a:p>
        </p:txBody>
      </p:sp>
      <p:sp>
        <p:nvSpPr>
          <p:cNvPr id="17" name="Text 14"/>
          <p:cNvSpPr/>
          <p:nvPr/>
        </p:nvSpPr>
        <p:spPr>
          <a:xfrm>
            <a:off x="7609880" y="6706076"/>
            <a:ext cx="5158026" cy="6286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475"/>
              </a:lnSpc>
              <a:buNone/>
            </a:pPr>
            <a:r>
              <a:rPr lang="en-US" sz="1547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Творча робота з лего робить ідеї охорони природи більш доступними та захоплюючими.</a:t>
            </a:r>
            <a:endParaRPr lang="en-US" sz="1547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54368" y="1115854"/>
            <a:ext cx="7835265" cy="123015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843"/>
              </a:lnSpc>
              <a:buNone/>
            </a:pPr>
            <a:r>
              <a:rPr lang="en-US" sz="3875" b="1" dirty="0">
                <a:solidFill>
                  <a:srgbClr val="9998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Практичні застосування лего-заповідників</a:t>
            </a:r>
            <a:endParaRPr lang="en-US" sz="3875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368" y="2626400"/>
            <a:ext cx="934879" cy="149578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869638" y="2813328"/>
            <a:ext cx="2460308" cy="30741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422"/>
              </a:lnSpc>
              <a:buNone/>
            </a:pPr>
            <a:r>
              <a:rPr lang="en-US" sz="1937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Екологічна освіта</a:t>
            </a:r>
            <a:endParaRPr lang="en-US" sz="1937" dirty="0"/>
          </a:p>
        </p:txBody>
      </p:sp>
      <p:sp>
        <p:nvSpPr>
          <p:cNvPr id="8" name="Text 4"/>
          <p:cNvSpPr/>
          <p:nvPr/>
        </p:nvSpPr>
        <p:spPr>
          <a:xfrm>
            <a:off x="1869638" y="3232904"/>
            <a:ext cx="6619994" cy="59817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356"/>
              </a:lnSpc>
              <a:buNone/>
            </a:pPr>
            <a:r>
              <a:rPr lang="en-US" sz="1472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Лего-заповідники можна використовувати для навчання дітей про біорізноманіття та охорону природи.</a:t>
            </a:r>
            <a:endParaRPr lang="en-US" sz="1472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368" y="4122182"/>
            <a:ext cx="934879" cy="1495782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869638" y="4309110"/>
            <a:ext cx="3112294" cy="30741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422"/>
              </a:lnSpc>
              <a:buNone/>
            </a:pPr>
            <a:r>
              <a:rPr lang="en-US" sz="1937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Дослідження екосистем</a:t>
            </a:r>
            <a:endParaRPr lang="en-US" sz="1937" dirty="0"/>
          </a:p>
        </p:txBody>
      </p:sp>
      <p:sp>
        <p:nvSpPr>
          <p:cNvPr id="11" name="Text 6"/>
          <p:cNvSpPr/>
          <p:nvPr/>
        </p:nvSpPr>
        <p:spPr>
          <a:xfrm>
            <a:off x="1869638" y="4728686"/>
            <a:ext cx="6619994" cy="59817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356"/>
              </a:lnSpc>
              <a:buNone/>
            </a:pPr>
            <a:r>
              <a:rPr lang="en-US" sz="1472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Конструювання моделей дозволяє вивчати структуру та процеси в реальних заповідниках.</a:t>
            </a:r>
            <a:endParaRPr lang="en-US" sz="1472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368" y="5617964"/>
            <a:ext cx="934879" cy="1495782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869638" y="5804892"/>
            <a:ext cx="2915483" cy="30741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422"/>
              </a:lnSpc>
              <a:buNone/>
            </a:pPr>
            <a:r>
              <a:rPr lang="en-US" sz="1937" b="1" dirty="0">
                <a:solidFill>
                  <a:srgbClr val="EEEFF5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Планування та дизайн</a:t>
            </a:r>
            <a:endParaRPr lang="en-US" sz="1937" dirty="0"/>
          </a:p>
        </p:txBody>
      </p:sp>
      <p:sp>
        <p:nvSpPr>
          <p:cNvPr id="14" name="Text 8"/>
          <p:cNvSpPr/>
          <p:nvPr/>
        </p:nvSpPr>
        <p:spPr>
          <a:xfrm>
            <a:off x="1869638" y="6224468"/>
            <a:ext cx="6619994" cy="59817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356"/>
              </a:lnSpc>
              <a:buNone/>
            </a:pPr>
            <a:r>
              <a:rPr lang="en-US" sz="1472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Лего-заповідники допомагають розробляти проекти створення та облаштування реальних охоронюваних територій.</a:t>
            </a:r>
            <a:endParaRPr lang="en-US" sz="1472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82C32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135767" y="1703546"/>
            <a:ext cx="6634282" cy="61031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4806"/>
              </a:lnSpc>
              <a:buNone/>
            </a:pPr>
            <a:r>
              <a:rPr lang="en-US" sz="3845" b="1" dirty="0">
                <a:solidFill>
                  <a:srgbClr val="9998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Висновки та перспективи</a:t>
            </a:r>
            <a:endParaRPr lang="en-US" sz="3845" dirty="0"/>
          </a:p>
        </p:txBody>
      </p:sp>
      <p:sp>
        <p:nvSpPr>
          <p:cNvPr id="6" name="Shape 3"/>
          <p:cNvSpPr/>
          <p:nvPr/>
        </p:nvSpPr>
        <p:spPr>
          <a:xfrm>
            <a:off x="6135767" y="2592110"/>
            <a:ext cx="7845266" cy="3933825"/>
          </a:xfrm>
          <a:prstGeom prst="roundRect">
            <a:avLst>
              <a:gd name="adj" fmla="val 4245"/>
            </a:avLst>
          </a:prstGeom>
          <a:noFill/>
          <a:ln w="7620">
            <a:solidFill>
              <a:srgbClr val="FFFFFF">
                <a:alpha val="24000"/>
              </a:srgbClr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143387" y="2599730"/>
            <a:ext cx="7830026" cy="1127998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8" name="Text 5"/>
          <p:cNvSpPr/>
          <p:nvPr/>
        </p:nvSpPr>
        <p:spPr>
          <a:xfrm>
            <a:off x="6328886" y="2718673"/>
            <a:ext cx="3540204" cy="29670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38"/>
              </a:lnSpc>
              <a:buNone/>
            </a:pPr>
            <a:r>
              <a:rPr lang="en-US" sz="1461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Червона книга України</a:t>
            </a:r>
            <a:endParaRPr lang="en-US" sz="1461" dirty="0"/>
          </a:p>
        </p:txBody>
      </p:sp>
      <p:sp>
        <p:nvSpPr>
          <p:cNvPr id="9" name="Text 6"/>
          <p:cNvSpPr/>
          <p:nvPr/>
        </p:nvSpPr>
        <p:spPr>
          <a:xfrm>
            <a:off x="10247709" y="2718673"/>
            <a:ext cx="3540204" cy="8901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338"/>
              </a:lnSpc>
              <a:buNone/>
            </a:pPr>
            <a:r>
              <a:rPr lang="en-US" sz="1461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Важливий державний документ, що забезпечує охорону рідкісних та зникаючих видів</a:t>
            </a:r>
            <a:endParaRPr lang="en-US" sz="1461" dirty="0"/>
          </a:p>
        </p:txBody>
      </p:sp>
      <p:sp>
        <p:nvSpPr>
          <p:cNvPr id="10" name="Shape 7"/>
          <p:cNvSpPr/>
          <p:nvPr/>
        </p:nvSpPr>
        <p:spPr>
          <a:xfrm>
            <a:off x="6143387" y="3727728"/>
            <a:ext cx="7830026" cy="1127998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1" name="Text 8"/>
          <p:cNvSpPr/>
          <p:nvPr/>
        </p:nvSpPr>
        <p:spPr>
          <a:xfrm>
            <a:off x="6328886" y="3846671"/>
            <a:ext cx="3540204" cy="29670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38"/>
              </a:lnSpc>
              <a:buNone/>
            </a:pPr>
            <a:r>
              <a:rPr lang="en-US" sz="1461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Заповідники України</a:t>
            </a:r>
            <a:endParaRPr lang="en-US" sz="1461" dirty="0"/>
          </a:p>
        </p:txBody>
      </p:sp>
      <p:sp>
        <p:nvSpPr>
          <p:cNvPr id="12" name="Text 9"/>
          <p:cNvSpPr/>
          <p:nvPr/>
        </p:nvSpPr>
        <p:spPr>
          <a:xfrm>
            <a:off x="10247709" y="3846671"/>
            <a:ext cx="3540204" cy="8901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338"/>
              </a:lnSpc>
              <a:buNone/>
            </a:pPr>
            <a:r>
              <a:rPr lang="en-US" sz="1461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Мережа охоронюваних природних територій, що зберігають біорізноманіття</a:t>
            </a:r>
            <a:endParaRPr lang="en-US" sz="1461" dirty="0"/>
          </a:p>
        </p:txBody>
      </p:sp>
      <p:sp>
        <p:nvSpPr>
          <p:cNvPr id="13" name="Shape 10"/>
          <p:cNvSpPr/>
          <p:nvPr/>
        </p:nvSpPr>
        <p:spPr>
          <a:xfrm>
            <a:off x="6143387" y="4855726"/>
            <a:ext cx="7830026" cy="831294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4" name="Text 11"/>
          <p:cNvSpPr/>
          <p:nvPr/>
        </p:nvSpPr>
        <p:spPr>
          <a:xfrm>
            <a:off x="6328886" y="4974669"/>
            <a:ext cx="3540204" cy="29670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38"/>
              </a:lnSpc>
              <a:buNone/>
            </a:pPr>
            <a:r>
              <a:rPr lang="en-US" sz="1461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Ботанічні сади</a:t>
            </a:r>
            <a:endParaRPr lang="en-US" sz="1461" dirty="0"/>
          </a:p>
        </p:txBody>
      </p:sp>
      <p:sp>
        <p:nvSpPr>
          <p:cNvPr id="15" name="Text 12"/>
          <p:cNvSpPr/>
          <p:nvPr/>
        </p:nvSpPr>
        <p:spPr>
          <a:xfrm>
            <a:off x="10247709" y="4974669"/>
            <a:ext cx="3540204" cy="5934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338"/>
              </a:lnSpc>
              <a:buNone/>
            </a:pPr>
            <a:r>
              <a:rPr lang="en-US" sz="1461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Центри дослідження, збереження та популяризації рослинного світу</a:t>
            </a:r>
            <a:endParaRPr lang="en-US" sz="1461" dirty="0"/>
          </a:p>
        </p:txBody>
      </p:sp>
      <p:sp>
        <p:nvSpPr>
          <p:cNvPr id="16" name="Shape 13"/>
          <p:cNvSpPr/>
          <p:nvPr/>
        </p:nvSpPr>
        <p:spPr>
          <a:xfrm>
            <a:off x="6143387" y="5687020"/>
            <a:ext cx="7830026" cy="831294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7" name="Text 14"/>
          <p:cNvSpPr/>
          <p:nvPr/>
        </p:nvSpPr>
        <p:spPr>
          <a:xfrm>
            <a:off x="6328886" y="5805964"/>
            <a:ext cx="3540204" cy="29670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38"/>
              </a:lnSpc>
              <a:buNone/>
            </a:pPr>
            <a:r>
              <a:rPr lang="en-US" sz="1461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Лего-заповідники</a:t>
            </a:r>
            <a:endParaRPr lang="en-US" sz="1461" dirty="0"/>
          </a:p>
        </p:txBody>
      </p:sp>
      <p:sp>
        <p:nvSpPr>
          <p:cNvPr id="18" name="Text 15"/>
          <p:cNvSpPr/>
          <p:nvPr/>
        </p:nvSpPr>
        <p:spPr>
          <a:xfrm>
            <a:off x="10247709" y="5805964"/>
            <a:ext cx="3540204" cy="5934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338"/>
              </a:lnSpc>
              <a:buNone/>
            </a:pPr>
            <a:r>
              <a:rPr lang="en-US" sz="1461" dirty="0">
                <a:solidFill>
                  <a:srgbClr val="EEEFF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Творчий підхід до вивчення та промоції ідей охорони природи</a:t>
            </a:r>
            <a:endParaRPr lang="en-US" sz="146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2024-07-20T17:53:03Z</dcterms:created>
  <dcterms:modified xsi:type="dcterms:W3CDTF">2024-07-20T17:53:03Z</dcterms:modified>
</cp:coreProperties>
</file>