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notesMasterIdLst>
    <p:notesMasterId r:id="rId10"/>
  </p:notesMasterIdLst>
  <p:sldSz cx="14630400" cy="8229600"/>
  <p:notesSz cx="8229600" cy="146304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2.png"/><Relationship Id="rId3" Type="http://schemas.openxmlformats.org/officeDocument/2006/relationships/image" Target="../media/image-1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image" Target="../media/image-2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image" Target="../media/image-6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3" Type="http://schemas.openxmlformats.org/officeDocument/2006/relationships/image" Target="../media/image-7-3.png"/><Relationship Id="rId4" Type="http://schemas.openxmlformats.org/officeDocument/2006/relationships/image" Target="../media/image-7-4.png"/><Relationship Id="rId5" Type="http://schemas.openxmlformats.org/officeDocument/2006/relationships/image" Target="../media/image-7-5.png"/><Relationship Id="rId6" Type="http://schemas.openxmlformats.org/officeDocument/2006/relationships/image" Target="../media/image-7-6.png"/><Relationship Id="rId7" Type="http://schemas.openxmlformats.org/officeDocument/2006/relationships/slideLayout" Target="../slideLayouts/slideLayout1.xml"/><Relationship Id="rId8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image" Target="../media/image-8-2.png"/><Relationship Id="rId3" Type="http://schemas.openxmlformats.org/officeDocument/2006/relationships/image" Target="../media/image-8-3.png"/><Relationship Id="rId4" Type="http://schemas.openxmlformats.org/officeDocument/2006/relationships/image" Target="../media/image-8-4.png"/><Relationship Id="rId5" Type="http://schemas.openxmlformats.org/officeDocument/2006/relationships/image" Target="../media/image-8-5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AFA"/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864037" y="1980248"/>
            <a:ext cx="7415927" cy="20040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7890"/>
              </a:lnSpc>
              <a:buNone/>
            </a:pPr>
            <a:r>
              <a:rPr lang="en-US" sz="6312" dirty="0">
                <a:solidFill>
                  <a:srgbClr val="1F1E1E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Червона книга України</a:t>
            </a:r>
            <a:endParaRPr lang="en-US" sz="6312" dirty="0"/>
          </a:p>
        </p:txBody>
      </p:sp>
      <p:sp>
        <p:nvSpPr>
          <p:cNvPr id="6" name="Text 2"/>
          <p:cNvSpPr/>
          <p:nvPr/>
        </p:nvSpPr>
        <p:spPr>
          <a:xfrm>
            <a:off x="864037" y="4354592"/>
            <a:ext cx="7415927" cy="118514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3B353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Червона книга України - це офіційний документ, який містить перелік рідкісних і зникаючих видів рослин і тварин, що потребують охорони та збереження на території нашої держави.</a:t>
            </a:r>
            <a:endParaRPr lang="en-US" sz="1944" dirty="0"/>
          </a:p>
        </p:txBody>
      </p:sp>
      <p:sp>
        <p:nvSpPr>
          <p:cNvPr id="7" name="Shape 3"/>
          <p:cNvSpPr/>
          <p:nvPr/>
        </p:nvSpPr>
        <p:spPr>
          <a:xfrm>
            <a:off x="864037" y="5835848"/>
            <a:ext cx="394930" cy="394930"/>
          </a:xfrm>
          <a:prstGeom prst="roundRect">
            <a:avLst>
              <a:gd name="adj" fmla="val 23151155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pic>
        <p:nvPicPr>
          <p:cNvPr id="8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1657" y="5843468"/>
            <a:ext cx="379690" cy="379690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1382316" y="5817394"/>
            <a:ext cx="3729038" cy="43195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3402"/>
              </a:lnSpc>
              <a:buNone/>
            </a:pPr>
            <a:r>
              <a:rPr lang="en-US" sz="2430" b="1" dirty="0">
                <a:solidFill>
                  <a:srgbClr val="3B353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by Світлана Дербеденева</a:t>
            </a:r>
            <a:endParaRPr lang="en-US" sz="243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AFA"/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291846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313259" y="3562112"/>
            <a:ext cx="8846463" cy="68663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5407"/>
              </a:lnSpc>
              <a:buNone/>
            </a:pPr>
            <a:r>
              <a:rPr lang="en-US" sz="4326" dirty="0">
                <a:solidFill>
                  <a:srgbClr val="1F1E1E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Рослини, що потребують захисту</a:t>
            </a:r>
            <a:endParaRPr lang="en-US" sz="4326" dirty="0"/>
          </a:p>
        </p:txBody>
      </p:sp>
      <p:sp>
        <p:nvSpPr>
          <p:cNvPr id="6" name="Shape 2"/>
          <p:cNvSpPr/>
          <p:nvPr/>
        </p:nvSpPr>
        <p:spPr>
          <a:xfrm>
            <a:off x="1313259" y="4861560"/>
            <a:ext cx="525304" cy="525304"/>
          </a:xfrm>
          <a:prstGeom prst="roundRect">
            <a:avLst>
              <a:gd name="adj" fmla="val 8001"/>
            </a:avLst>
          </a:prstGeom>
          <a:solidFill>
            <a:srgbClr val="F3E8E8"/>
          </a:solidFill>
          <a:ln/>
        </p:spPr>
      </p:sp>
      <p:sp>
        <p:nvSpPr>
          <p:cNvPr id="7" name="Text 3"/>
          <p:cNvSpPr/>
          <p:nvPr/>
        </p:nvSpPr>
        <p:spPr>
          <a:xfrm>
            <a:off x="1525310" y="4959310"/>
            <a:ext cx="101203" cy="32968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595"/>
              </a:lnSpc>
              <a:buNone/>
            </a:pPr>
            <a:r>
              <a:rPr lang="en-US" sz="2595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1</a:t>
            </a:r>
            <a:endParaRPr lang="en-US" sz="2595" dirty="0"/>
          </a:p>
        </p:txBody>
      </p:sp>
      <p:sp>
        <p:nvSpPr>
          <p:cNvPr id="8" name="Text 4"/>
          <p:cNvSpPr/>
          <p:nvPr/>
        </p:nvSpPr>
        <p:spPr>
          <a:xfrm>
            <a:off x="2072045" y="4861560"/>
            <a:ext cx="2746772" cy="34325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704"/>
              </a:lnSpc>
              <a:buNone/>
            </a:pPr>
            <a:r>
              <a:rPr lang="en-US" sz="2163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Ковила</a:t>
            </a:r>
            <a:endParaRPr lang="en-US" sz="2163" dirty="0"/>
          </a:p>
        </p:txBody>
      </p:sp>
      <p:sp>
        <p:nvSpPr>
          <p:cNvPr id="9" name="Text 5"/>
          <p:cNvSpPr/>
          <p:nvPr/>
        </p:nvSpPr>
        <p:spPr>
          <a:xfrm>
            <a:off x="2072045" y="5344835"/>
            <a:ext cx="3086814" cy="224099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942"/>
              </a:lnSpc>
              <a:buNone/>
            </a:pPr>
            <a:r>
              <a:rPr lang="en-US" sz="1838" dirty="0">
                <a:solidFill>
                  <a:srgbClr val="3B353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Ця красива трав'яниста рослина знаходиться під загрозою зникнення через надмірне випасання худоби та вплив людської діяльності.</a:t>
            </a:r>
            <a:endParaRPr lang="en-US" sz="1838" dirty="0"/>
          </a:p>
        </p:txBody>
      </p:sp>
      <p:sp>
        <p:nvSpPr>
          <p:cNvPr id="10" name="Shape 6"/>
          <p:cNvSpPr/>
          <p:nvPr/>
        </p:nvSpPr>
        <p:spPr>
          <a:xfrm>
            <a:off x="5392341" y="4861560"/>
            <a:ext cx="525304" cy="525304"/>
          </a:xfrm>
          <a:prstGeom prst="roundRect">
            <a:avLst>
              <a:gd name="adj" fmla="val 8001"/>
            </a:avLst>
          </a:prstGeom>
          <a:solidFill>
            <a:srgbClr val="F3E8E8"/>
          </a:solidFill>
          <a:ln/>
        </p:spPr>
      </p:sp>
      <p:sp>
        <p:nvSpPr>
          <p:cNvPr id="11" name="Text 7"/>
          <p:cNvSpPr/>
          <p:nvPr/>
        </p:nvSpPr>
        <p:spPr>
          <a:xfrm>
            <a:off x="5564624" y="4959310"/>
            <a:ext cx="180618" cy="32968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595"/>
              </a:lnSpc>
              <a:buNone/>
            </a:pPr>
            <a:r>
              <a:rPr lang="en-US" sz="2595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2</a:t>
            </a:r>
            <a:endParaRPr lang="en-US" sz="2595" dirty="0"/>
          </a:p>
        </p:txBody>
      </p:sp>
      <p:sp>
        <p:nvSpPr>
          <p:cNvPr id="12" name="Text 8"/>
          <p:cNvSpPr/>
          <p:nvPr/>
        </p:nvSpPr>
        <p:spPr>
          <a:xfrm>
            <a:off x="6151126" y="4861560"/>
            <a:ext cx="2746772" cy="34325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704"/>
              </a:lnSpc>
              <a:buNone/>
            </a:pPr>
            <a:r>
              <a:rPr lang="en-US" sz="2163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Орхідеї</a:t>
            </a:r>
            <a:endParaRPr lang="en-US" sz="2163" dirty="0"/>
          </a:p>
        </p:txBody>
      </p:sp>
      <p:sp>
        <p:nvSpPr>
          <p:cNvPr id="13" name="Text 9"/>
          <p:cNvSpPr/>
          <p:nvPr/>
        </p:nvSpPr>
        <p:spPr>
          <a:xfrm>
            <a:off x="6151126" y="5344835"/>
            <a:ext cx="3086814" cy="186749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942"/>
              </a:lnSpc>
              <a:buNone/>
            </a:pPr>
            <a:r>
              <a:rPr lang="en-US" sz="1838" dirty="0">
                <a:solidFill>
                  <a:srgbClr val="3B353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Деякі види орхідей, такі як зозулині черевички, занесено до Червоної книги через знищення їхніх природних місць існування.</a:t>
            </a:r>
            <a:endParaRPr lang="en-US" sz="1838" dirty="0"/>
          </a:p>
        </p:txBody>
      </p:sp>
      <p:sp>
        <p:nvSpPr>
          <p:cNvPr id="14" name="Shape 10"/>
          <p:cNvSpPr/>
          <p:nvPr/>
        </p:nvSpPr>
        <p:spPr>
          <a:xfrm>
            <a:off x="9471422" y="4861560"/>
            <a:ext cx="525304" cy="525304"/>
          </a:xfrm>
          <a:prstGeom prst="roundRect">
            <a:avLst>
              <a:gd name="adj" fmla="val 8001"/>
            </a:avLst>
          </a:prstGeom>
          <a:solidFill>
            <a:srgbClr val="F3E8E8"/>
          </a:solidFill>
          <a:ln/>
        </p:spPr>
      </p:sp>
      <p:sp>
        <p:nvSpPr>
          <p:cNvPr id="15" name="Text 11"/>
          <p:cNvSpPr/>
          <p:nvPr/>
        </p:nvSpPr>
        <p:spPr>
          <a:xfrm>
            <a:off x="9637395" y="4959310"/>
            <a:ext cx="193238" cy="32968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595"/>
              </a:lnSpc>
              <a:buNone/>
            </a:pPr>
            <a:r>
              <a:rPr lang="en-US" sz="2595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3</a:t>
            </a:r>
            <a:endParaRPr lang="en-US" sz="2595" dirty="0"/>
          </a:p>
        </p:txBody>
      </p:sp>
      <p:sp>
        <p:nvSpPr>
          <p:cNvPr id="16" name="Text 12"/>
          <p:cNvSpPr/>
          <p:nvPr/>
        </p:nvSpPr>
        <p:spPr>
          <a:xfrm>
            <a:off x="10230207" y="4861560"/>
            <a:ext cx="2746772" cy="34325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704"/>
              </a:lnSpc>
              <a:buNone/>
            </a:pPr>
            <a:r>
              <a:rPr lang="en-US" sz="2163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Сосна кедрова</a:t>
            </a:r>
            <a:endParaRPr lang="en-US" sz="2163" dirty="0"/>
          </a:p>
        </p:txBody>
      </p:sp>
      <p:sp>
        <p:nvSpPr>
          <p:cNvPr id="17" name="Text 13"/>
          <p:cNvSpPr/>
          <p:nvPr/>
        </p:nvSpPr>
        <p:spPr>
          <a:xfrm>
            <a:off x="10230207" y="5344835"/>
            <a:ext cx="3086814" cy="186749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942"/>
              </a:lnSpc>
              <a:buNone/>
            </a:pPr>
            <a:r>
              <a:rPr lang="en-US" sz="1838" dirty="0">
                <a:solidFill>
                  <a:srgbClr val="3B353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Ця реліктова хвойна рослина потребує особливої охорони, оскільки її ареал скорочується через вирубку лісів.</a:t>
            </a:r>
            <a:endParaRPr lang="en-US" sz="1838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AFA"/>
          </a:solidFill>
          <a:ln/>
        </p:spPr>
      </p:sp>
      <p:sp>
        <p:nvSpPr>
          <p:cNvPr id="4" name="Text 1"/>
          <p:cNvSpPr/>
          <p:nvPr/>
        </p:nvSpPr>
        <p:spPr>
          <a:xfrm>
            <a:off x="968693" y="2039541"/>
            <a:ext cx="10183654" cy="72604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5718"/>
              </a:lnSpc>
              <a:buNone/>
            </a:pPr>
            <a:r>
              <a:rPr lang="en-US" sz="4574" dirty="0">
                <a:solidFill>
                  <a:srgbClr val="1F1E1E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Рослини, що не потребують захисту</a:t>
            </a:r>
            <a:endParaRPr lang="en-US" sz="4574" dirty="0"/>
          </a:p>
        </p:txBody>
      </p:sp>
      <p:sp>
        <p:nvSpPr>
          <p:cNvPr id="5" name="Text 2"/>
          <p:cNvSpPr/>
          <p:nvPr/>
        </p:nvSpPr>
        <p:spPr>
          <a:xfrm>
            <a:off x="968693" y="3382685"/>
            <a:ext cx="2904530" cy="36314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859"/>
              </a:lnSpc>
              <a:buNone/>
            </a:pPr>
            <a:r>
              <a:rPr lang="en-US" sz="2287" dirty="0">
                <a:solidFill>
                  <a:srgbClr val="1F1E1E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Злаки</a:t>
            </a:r>
            <a:endParaRPr lang="en-US" sz="2287" dirty="0"/>
          </a:p>
        </p:txBody>
      </p:sp>
      <p:sp>
        <p:nvSpPr>
          <p:cNvPr id="6" name="Text 3"/>
          <p:cNvSpPr/>
          <p:nvPr/>
        </p:nvSpPr>
        <p:spPr>
          <a:xfrm>
            <a:off x="968693" y="3992642"/>
            <a:ext cx="3828931" cy="197524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3B353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Більшість видів злакових рослин, таких як пшениця, жито та кукурудза, є широко поширеними в Україні і не потребують спеціальної охорони.</a:t>
            </a:r>
            <a:endParaRPr lang="en-US" sz="1944" dirty="0"/>
          </a:p>
        </p:txBody>
      </p:sp>
      <p:sp>
        <p:nvSpPr>
          <p:cNvPr id="7" name="Text 4"/>
          <p:cNvSpPr/>
          <p:nvPr/>
        </p:nvSpPr>
        <p:spPr>
          <a:xfrm>
            <a:off x="5407462" y="3382685"/>
            <a:ext cx="2904530" cy="36314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859"/>
              </a:lnSpc>
              <a:buNone/>
            </a:pPr>
            <a:r>
              <a:rPr lang="en-US" sz="2287" dirty="0">
                <a:solidFill>
                  <a:srgbClr val="1F1E1E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Лісові ягоди</a:t>
            </a:r>
            <a:endParaRPr lang="en-US" sz="2287" dirty="0"/>
          </a:p>
        </p:txBody>
      </p:sp>
      <p:sp>
        <p:nvSpPr>
          <p:cNvPr id="8" name="Text 5"/>
          <p:cNvSpPr/>
          <p:nvPr/>
        </p:nvSpPr>
        <p:spPr>
          <a:xfrm>
            <a:off x="5407462" y="3992642"/>
            <a:ext cx="3828931" cy="158019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3B353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Ягоди, такі як суниця, малина та чорниця, є звичайними рослинами і їхні популяції стабільно зберігаються.</a:t>
            </a:r>
            <a:endParaRPr lang="en-US" sz="1944" dirty="0"/>
          </a:p>
        </p:txBody>
      </p:sp>
      <p:sp>
        <p:nvSpPr>
          <p:cNvPr id="9" name="Text 6"/>
          <p:cNvSpPr/>
          <p:nvPr/>
        </p:nvSpPr>
        <p:spPr>
          <a:xfrm>
            <a:off x="9846231" y="3382685"/>
            <a:ext cx="2904530" cy="36314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859"/>
              </a:lnSpc>
              <a:buNone/>
            </a:pPr>
            <a:r>
              <a:rPr lang="en-US" sz="2287" dirty="0">
                <a:solidFill>
                  <a:srgbClr val="1F1E1E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Медоносні рослини</a:t>
            </a:r>
            <a:endParaRPr lang="en-US" sz="2287" dirty="0"/>
          </a:p>
        </p:txBody>
      </p:sp>
      <p:sp>
        <p:nvSpPr>
          <p:cNvPr id="10" name="Text 7"/>
          <p:cNvSpPr/>
          <p:nvPr/>
        </p:nvSpPr>
        <p:spPr>
          <a:xfrm>
            <a:off x="9846231" y="3992642"/>
            <a:ext cx="3828931" cy="197524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3B353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Види, що забезпечують медоносних комах нектаром, як-от липа, акація та гречка, не потребують додаткового захисту.</a:t>
            </a:r>
            <a:endParaRPr lang="en-US" sz="1944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AFA"/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126837" y="773073"/>
            <a:ext cx="7790736" cy="53828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4238"/>
              </a:lnSpc>
              <a:buNone/>
            </a:pPr>
            <a:r>
              <a:rPr lang="en-US" sz="3391" dirty="0">
                <a:solidFill>
                  <a:srgbClr val="1F1E1E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Тварини, занесені до Червоної книги</a:t>
            </a:r>
            <a:endParaRPr lang="en-US" sz="3391" dirty="0"/>
          </a:p>
        </p:txBody>
      </p:sp>
      <p:sp>
        <p:nvSpPr>
          <p:cNvPr id="6" name="Shape 2"/>
          <p:cNvSpPr/>
          <p:nvPr/>
        </p:nvSpPr>
        <p:spPr>
          <a:xfrm>
            <a:off x="6126837" y="1585793"/>
            <a:ext cx="7863126" cy="1330404"/>
          </a:xfrm>
          <a:prstGeom prst="roundRect">
            <a:avLst>
              <a:gd name="adj" fmla="val 2476"/>
            </a:avLst>
          </a:prstGeom>
          <a:solidFill>
            <a:srgbClr val="F3E8E8"/>
          </a:solidFill>
          <a:ln/>
        </p:spPr>
      </p:sp>
      <p:sp>
        <p:nvSpPr>
          <p:cNvPr id="7" name="Text 3"/>
          <p:cNvSpPr/>
          <p:nvPr/>
        </p:nvSpPr>
        <p:spPr>
          <a:xfrm>
            <a:off x="6309836" y="1768793"/>
            <a:ext cx="2152888" cy="2690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119"/>
              </a:lnSpc>
              <a:buNone/>
            </a:pPr>
            <a:r>
              <a:rPr lang="en-US" sz="1695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Ведмідь бурий</a:t>
            </a:r>
            <a:endParaRPr lang="en-US" sz="1695" dirty="0"/>
          </a:p>
        </p:txBody>
      </p:sp>
      <p:sp>
        <p:nvSpPr>
          <p:cNvPr id="8" name="Text 4"/>
          <p:cNvSpPr/>
          <p:nvPr/>
        </p:nvSpPr>
        <p:spPr>
          <a:xfrm>
            <a:off x="6309836" y="2147649"/>
            <a:ext cx="7497128" cy="58554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306"/>
              </a:lnSpc>
              <a:buNone/>
            </a:pPr>
            <a:r>
              <a:rPr lang="en-US" sz="1441" dirty="0">
                <a:solidFill>
                  <a:srgbClr val="3B353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Цей велетень лісів України перебуває під загрозою через браконьєрство та втрату природних місць існування.</a:t>
            </a:r>
            <a:endParaRPr lang="en-US" sz="1441" dirty="0"/>
          </a:p>
        </p:txBody>
      </p:sp>
      <p:sp>
        <p:nvSpPr>
          <p:cNvPr id="9" name="Shape 5"/>
          <p:cNvSpPr/>
          <p:nvPr/>
        </p:nvSpPr>
        <p:spPr>
          <a:xfrm>
            <a:off x="6126837" y="3099197"/>
            <a:ext cx="7863126" cy="1330404"/>
          </a:xfrm>
          <a:prstGeom prst="roundRect">
            <a:avLst>
              <a:gd name="adj" fmla="val 2476"/>
            </a:avLst>
          </a:prstGeom>
          <a:solidFill>
            <a:srgbClr val="F3E8E8"/>
          </a:solidFill>
          <a:ln/>
        </p:spPr>
      </p:sp>
      <p:sp>
        <p:nvSpPr>
          <p:cNvPr id="10" name="Text 6"/>
          <p:cNvSpPr/>
          <p:nvPr/>
        </p:nvSpPr>
        <p:spPr>
          <a:xfrm>
            <a:off x="6309836" y="3282196"/>
            <a:ext cx="2152888" cy="2690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119"/>
              </a:lnSpc>
              <a:buNone/>
            </a:pPr>
            <a:r>
              <a:rPr lang="en-US" sz="1695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Вовк звичайний</a:t>
            </a:r>
            <a:endParaRPr lang="en-US" sz="1695" dirty="0"/>
          </a:p>
        </p:txBody>
      </p:sp>
      <p:sp>
        <p:nvSpPr>
          <p:cNvPr id="11" name="Text 7"/>
          <p:cNvSpPr/>
          <p:nvPr/>
        </p:nvSpPr>
        <p:spPr>
          <a:xfrm>
            <a:off x="6309836" y="3661053"/>
            <a:ext cx="7497128" cy="58554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306"/>
              </a:lnSpc>
              <a:buNone/>
            </a:pPr>
            <a:r>
              <a:rPr lang="en-US" sz="1441" dirty="0">
                <a:solidFill>
                  <a:srgbClr val="3B353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Вовки також занесені до Червоної книги через надмірне полювання та фрагментацію їхніх ареалів.</a:t>
            </a:r>
            <a:endParaRPr lang="en-US" sz="1441" dirty="0"/>
          </a:p>
        </p:txBody>
      </p:sp>
      <p:sp>
        <p:nvSpPr>
          <p:cNvPr id="12" name="Shape 8"/>
          <p:cNvSpPr/>
          <p:nvPr/>
        </p:nvSpPr>
        <p:spPr>
          <a:xfrm>
            <a:off x="6126837" y="4612600"/>
            <a:ext cx="7863126" cy="1330404"/>
          </a:xfrm>
          <a:prstGeom prst="roundRect">
            <a:avLst>
              <a:gd name="adj" fmla="val 2476"/>
            </a:avLst>
          </a:prstGeom>
          <a:solidFill>
            <a:srgbClr val="F3E8E8"/>
          </a:solidFill>
          <a:ln/>
        </p:spPr>
      </p:sp>
      <p:sp>
        <p:nvSpPr>
          <p:cNvPr id="13" name="Text 9"/>
          <p:cNvSpPr/>
          <p:nvPr/>
        </p:nvSpPr>
        <p:spPr>
          <a:xfrm>
            <a:off x="6309836" y="4795599"/>
            <a:ext cx="2152888" cy="2690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119"/>
              </a:lnSpc>
              <a:buNone/>
            </a:pPr>
            <a:r>
              <a:rPr lang="en-US" sz="1695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Рись євразійська</a:t>
            </a:r>
            <a:endParaRPr lang="en-US" sz="1695" dirty="0"/>
          </a:p>
        </p:txBody>
      </p:sp>
      <p:sp>
        <p:nvSpPr>
          <p:cNvPr id="14" name="Text 10"/>
          <p:cNvSpPr/>
          <p:nvPr/>
        </p:nvSpPr>
        <p:spPr>
          <a:xfrm>
            <a:off x="6309836" y="5174456"/>
            <a:ext cx="7497128" cy="58554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306"/>
              </a:lnSpc>
              <a:buNone/>
            </a:pPr>
            <a:r>
              <a:rPr lang="en-US" sz="1441" dirty="0">
                <a:solidFill>
                  <a:srgbClr val="3B353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Ця грація лісу опинилася під охороною через зменшення популяції через незаконне полювання.</a:t>
            </a:r>
            <a:endParaRPr lang="en-US" sz="1441" dirty="0"/>
          </a:p>
        </p:txBody>
      </p:sp>
      <p:sp>
        <p:nvSpPr>
          <p:cNvPr id="15" name="Shape 11"/>
          <p:cNvSpPr/>
          <p:nvPr/>
        </p:nvSpPr>
        <p:spPr>
          <a:xfrm>
            <a:off x="6126837" y="6126004"/>
            <a:ext cx="7863126" cy="1330404"/>
          </a:xfrm>
          <a:prstGeom prst="roundRect">
            <a:avLst>
              <a:gd name="adj" fmla="val 2476"/>
            </a:avLst>
          </a:prstGeom>
          <a:solidFill>
            <a:srgbClr val="F3E8E8"/>
          </a:solidFill>
          <a:ln/>
        </p:spPr>
      </p:sp>
      <p:sp>
        <p:nvSpPr>
          <p:cNvPr id="16" name="Text 12"/>
          <p:cNvSpPr/>
          <p:nvPr/>
        </p:nvSpPr>
        <p:spPr>
          <a:xfrm>
            <a:off x="6309836" y="6309003"/>
            <a:ext cx="2152888" cy="2690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119"/>
              </a:lnSpc>
              <a:buNone/>
            </a:pPr>
            <a:r>
              <a:rPr lang="en-US" sz="1695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Лелека чорний</a:t>
            </a:r>
            <a:endParaRPr lang="en-US" sz="1695" dirty="0"/>
          </a:p>
        </p:txBody>
      </p:sp>
      <p:sp>
        <p:nvSpPr>
          <p:cNvPr id="17" name="Text 13"/>
          <p:cNvSpPr/>
          <p:nvPr/>
        </p:nvSpPr>
        <p:spPr>
          <a:xfrm>
            <a:off x="6309836" y="6687860"/>
            <a:ext cx="7497128" cy="58554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306"/>
              </a:lnSpc>
              <a:buNone/>
            </a:pPr>
            <a:r>
              <a:rPr lang="en-US" sz="1441" dirty="0">
                <a:solidFill>
                  <a:srgbClr val="3B353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Ця птаха занесена до Червоної книги через зниження кількості гнізд через вирубку лісів.</a:t>
            </a:r>
            <a:endParaRPr lang="en-US" sz="144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AFA"/>
          </a:solidFill>
          <a:ln/>
        </p:spPr>
      </p:sp>
      <p:sp>
        <p:nvSpPr>
          <p:cNvPr id="4" name="Text 1"/>
          <p:cNvSpPr/>
          <p:nvPr/>
        </p:nvSpPr>
        <p:spPr>
          <a:xfrm>
            <a:off x="968693" y="2055495"/>
            <a:ext cx="11338679" cy="72604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5718"/>
              </a:lnSpc>
              <a:buNone/>
            </a:pPr>
            <a:r>
              <a:rPr lang="en-US" sz="4574" dirty="0">
                <a:solidFill>
                  <a:srgbClr val="1F1E1E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Тварини, не занесені до Червоної книги</a:t>
            </a:r>
            <a:endParaRPr lang="en-US" sz="4574" dirty="0"/>
          </a:p>
        </p:txBody>
      </p:sp>
      <p:sp>
        <p:nvSpPr>
          <p:cNvPr id="5" name="Text 2"/>
          <p:cNvSpPr/>
          <p:nvPr/>
        </p:nvSpPr>
        <p:spPr>
          <a:xfrm>
            <a:off x="968693" y="3398639"/>
            <a:ext cx="2904530" cy="36314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859"/>
              </a:lnSpc>
              <a:buNone/>
            </a:pPr>
            <a:r>
              <a:rPr lang="en-US" sz="2287" dirty="0">
                <a:solidFill>
                  <a:srgbClr val="1F1E1E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Свійські тварини</a:t>
            </a:r>
            <a:endParaRPr lang="en-US" sz="2287" dirty="0"/>
          </a:p>
        </p:txBody>
      </p:sp>
      <p:sp>
        <p:nvSpPr>
          <p:cNvPr id="6" name="Text 3"/>
          <p:cNvSpPr/>
          <p:nvPr/>
        </p:nvSpPr>
        <p:spPr>
          <a:xfrm>
            <a:off x="968693" y="4008596"/>
            <a:ext cx="3828931" cy="158019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3B353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Такі як корови, кури, свині та кози, які розводяться людиною, не потребують спеціального захисту.</a:t>
            </a:r>
            <a:endParaRPr lang="en-US" sz="1944" dirty="0"/>
          </a:p>
        </p:txBody>
      </p:sp>
      <p:sp>
        <p:nvSpPr>
          <p:cNvPr id="7" name="Text 4"/>
          <p:cNvSpPr/>
          <p:nvPr/>
        </p:nvSpPr>
        <p:spPr>
          <a:xfrm>
            <a:off x="5407462" y="3398639"/>
            <a:ext cx="3828931" cy="72628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859"/>
              </a:lnSpc>
              <a:buNone/>
            </a:pPr>
            <a:r>
              <a:rPr lang="en-US" sz="2287" dirty="0">
                <a:solidFill>
                  <a:srgbClr val="1F1E1E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Птахи аграрних ландшафтів</a:t>
            </a:r>
            <a:endParaRPr lang="en-US" sz="2287" dirty="0"/>
          </a:p>
        </p:txBody>
      </p:sp>
      <p:sp>
        <p:nvSpPr>
          <p:cNvPr id="8" name="Text 5"/>
          <p:cNvSpPr/>
          <p:nvPr/>
        </p:nvSpPr>
        <p:spPr>
          <a:xfrm>
            <a:off x="5407462" y="4371737"/>
            <a:ext cx="3828931" cy="158019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3B353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Горобці, ластівки та інші види, що пристосувалися до існування поруч з людиною, не занесені до Червоної книги.</a:t>
            </a:r>
            <a:endParaRPr lang="en-US" sz="1944" dirty="0"/>
          </a:p>
        </p:txBody>
      </p:sp>
      <p:sp>
        <p:nvSpPr>
          <p:cNvPr id="9" name="Text 6"/>
          <p:cNvSpPr/>
          <p:nvPr/>
        </p:nvSpPr>
        <p:spPr>
          <a:xfrm>
            <a:off x="9846231" y="3398639"/>
            <a:ext cx="2904530" cy="36314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859"/>
              </a:lnSpc>
              <a:buNone/>
            </a:pPr>
            <a:r>
              <a:rPr lang="en-US" sz="2287" dirty="0">
                <a:solidFill>
                  <a:srgbClr val="1F1E1E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Комахи-запилювачі</a:t>
            </a:r>
            <a:endParaRPr lang="en-US" sz="2287" dirty="0"/>
          </a:p>
        </p:txBody>
      </p:sp>
      <p:sp>
        <p:nvSpPr>
          <p:cNvPr id="10" name="Text 7"/>
          <p:cNvSpPr/>
          <p:nvPr/>
        </p:nvSpPr>
        <p:spPr>
          <a:xfrm>
            <a:off x="9846231" y="4008596"/>
            <a:ext cx="3828931" cy="158019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3B353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Медоносні бджоли, метелики та інші опилювачі рослин зберігають стабільну чисельність.</a:t>
            </a:r>
            <a:endParaRPr lang="en-US" sz="1944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AFA"/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208157" y="898684"/>
            <a:ext cx="7700486" cy="121277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4776"/>
              </a:lnSpc>
              <a:buNone/>
            </a:pPr>
            <a:r>
              <a:rPr lang="en-US" sz="3821" dirty="0">
                <a:solidFill>
                  <a:srgbClr val="1F1E1E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Важливість збереження рідкісних видів</a:t>
            </a:r>
            <a:endParaRPr lang="en-US" sz="3821" dirty="0"/>
          </a:p>
        </p:txBody>
      </p:sp>
      <p:sp>
        <p:nvSpPr>
          <p:cNvPr id="6" name="Shape 2"/>
          <p:cNvSpPr/>
          <p:nvPr/>
        </p:nvSpPr>
        <p:spPr>
          <a:xfrm>
            <a:off x="6504623" y="2420779"/>
            <a:ext cx="25718" cy="4910138"/>
          </a:xfrm>
          <a:prstGeom prst="roundRect">
            <a:avLst>
              <a:gd name="adj" fmla="val 144331"/>
            </a:avLst>
          </a:prstGeom>
          <a:solidFill>
            <a:srgbClr val="D9CECE"/>
          </a:solidFill>
          <a:ln/>
        </p:spPr>
      </p:sp>
      <p:sp>
        <p:nvSpPr>
          <p:cNvPr id="7" name="Shape 3"/>
          <p:cNvSpPr/>
          <p:nvPr/>
        </p:nvSpPr>
        <p:spPr>
          <a:xfrm>
            <a:off x="6749475" y="2871788"/>
            <a:ext cx="721757" cy="25718"/>
          </a:xfrm>
          <a:prstGeom prst="roundRect">
            <a:avLst>
              <a:gd name="adj" fmla="val 144331"/>
            </a:avLst>
          </a:prstGeom>
          <a:solidFill>
            <a:srgbClr val="D9CECE"/>
          </a:solidFill>
          <a:ln/>
        </p:spPr>
      </p:sp>
      <p:sp>
        <p:nvSpPr>
          <p:cNvPr id="8" name="Shape 4"/>
          <p:cNvSpPr/>
          <p:nvPr/>
        </p:nvSpPr>
        <p:spPr>
          <a:xfrm>
            <a:off x="6285488" y="2652713"/>
            <a:ext cx="463987" cy="463987"/>
          </a:xfrm>
          <a:prstGeom prst="roundRect">
            <a:avLst>
              <a:gd name="adj" fmla="val 8000"/>
            </a:avLst>
          </a:prstGeom>
          <a:solidFill>
            <a:srgbClr val="F3E8E8"/>
          </a:solidFill>
          <a:ln/>
        </p:spPr>
      </p:sp>
      <p:sp>
        <p:nvSpPr>
          <p:cNvPr id="9" name="Text 5"/>
          <p:cNvSpPr/>
          <p:nvPr/>
        </p:nvSpPr>
        <p:spPr>
          <a:xfrm>
            <a:off x="6472773" y="2739152"/>
            <a:ext cx="89416" cy="29110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292"/>
              </a:lnSpc>
              <a:buNone/>
            </a:pPr>
            <a:r>
              <a:rPr lang="en-US" sz="2292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1</a:t>
            </a:r>
            <a:endParaRPr lang="en-US" sz="2292" dirty="0"/>
          </a:p>
        </p:txBody>
      </p:sp>
      <p:sp>
        <p:nvSpPr>
          <p:cNvPr id="10" name="Text 6"/>
          <p:cNvSpPr/>
          <p:nvPr/>
        </p:nvSpPr>
        <p:spPr>
          <a:xfrm>
            <a:off x="7651671" y="2626995"/>
            <a:ext cx="2426018" cy="30325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388"/>
              </a:lnSpc>
              <a:buNone/>
            </a:pPr>
            <a:r>
              <a:rPr lang="en-US" sz="191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Екологічна роль</a:t>
            </a:r>
            <a:endParaRPr lang="en-US" sz="1910" dirty="0"/>
          </a:p>
        </p:txBody>
      </p:sp>
      <p:sp>
        <p:nvSpPr>
          <p:cNvPr id="11" name="Text 7"/>
          <p:cNvSpPr/>
          <p:nvPr/>
        </p:nvSpPr>
        <p:spPr>
          <a:xfrm>
            <a:off x="7651671" y="3053953"/>
            <a:ext cx="6256973" cy="65984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598"/>
              </a:lnSpc>
              <a:buNone/>
            </a:pPr>
            <a:r>
              <a:rPr lang="en-US" sz="1624" dirty="0">
                <a:solidFill>
                  <a:srgbClr val="3B353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Рідкісні види відіграють важливу роль у підтриманні балансу екосистем, тож їх збереження критично важливе.</a:t>
            </a:r>
            <a:endParaRPr lang="en-US" sz="1624" dirty="0"/>
          </a:p>
        </p:txBody>
      </p:sp>
      <p:sp>
        <p:nvSpPr>
          <p:cNvPr id="12" name="Shape 8"/>
          <p:cNvSpPr/>
          <p:nvPr/>
        </p:nvSpPr>
        <p:spPr>
          <a:xfrm>
            <a:off x="6749475" y="4577239"/>
            <a:ext cx="721757" cy="25718"/>
          </a:xfrm>
          <a:prstGeom prst="roundRect">
            <a:avLst>
              <a:gd name="adj" fmla="val 144331"/>
            </a:avLst>
          </a:prstGeom>
          <a:solidFill>
            <a:srgbClr val="D9CECE"/>
          </a:solidFill>
          <a:ln/>
        </p:spPr>
      </p:sp>
      <p:sp>
        <p:nvSpPr>
          <p:cNvPr id="13" name="Shape 9"/>
          <p:cNvSpPr/>
          <p:nvPr/>
        </p:nvSpPr>
        <p:spPr>
          <a:xfrm>
            <a:off x="6285488" y="4358164"/>
            <a:ext cx="463987" cy="463987"/>
          </a:xfrm>
          <a:prstGeom prst="roundRect">
            <a:avLst>
              <a:gd name="adj" fmla="val 8000"/>
            </a:avLst>
          </a:prstGeom>
          <a:solidFill>
            <a:srgbClr val="F3E8E8"/>
          </a:solidFill>
          <a:ln/>
        </p:spPr>
      </p:sp>
      <p:sp>
        <p:nvSpPr>
          <p:cNvPr id="14" name="Text 10"/>
          <p:cNvSpPr/>
          <p:nvPr/>
        </p:nvSpPr>
        <p:spPr>
          <a:xfrm>
            <a:off x="6437650" y="4444603"/>
            <a:ext cx="159544" cy="29110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292"/>
              </a:lnSpc>
              <a:buNone/>
            </a:pPr>
            <a:r>
              <a:rPr lang="en-US" sz="2292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2</a:t>
            </a:r>
            <a:endParaRPr lang="en-US" sz="2292" dirty="0"/>
          </a:p>
        </p:txBody>
      </p:sp>
      <p:sp>
        <p:nvSpPr>
          <p:cNvPr id="15" name="Text 11"/>
          <p:cNvSpPr/>
          <p:nvPr/>
        </p:nvSpPr>
        <p:spPr>
          <a:xfrm>
            <a:off x="7651671" y="4332446"/>
            <a:ext cx="2426018" cy="30325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388"/>
              </a:lnSpc>
              <a:buNone/>
            </a:pPr>
            <a:r>
              <a:rPr lang="en-US" sz="191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Культурна цінність</a:t>
            </a:r>
            <a:endParaRPr lang="en-US" sz="1910" dirty="0"/>
          </a:p>
        </p:txBody>
      </p:sp>
      <p:sp>
        <p:nvSpPr>
          <p:cNvPr id="16" name="Text 12"/>
          <p:cNvSpPr/>
          <p:nvPr/>
        </p:nvSpPr>
        <p:spPr>
          <a:xfrm>
            <a:off x="7651671" y="4759404"/>
            <a:ext cx="6256973" cy="65984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598"/>
              </a:lnSpc>
              <a:buNone/>
            </a:pPr>
            <a:r>
              <a:rPr lang="en-US" sz="1624" dirty="0">
                <a:solidFill>
                  <a:srgbClr val="3B353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Багато рідкісних видів мають культурне значення для українського народу і є частиною нашої національної спадщини.</a:t>
            </a:r>
            <a:endParaRPr lang="en-US" sz="1624" dirty="0"/>
          </a:p>
        </p:txBody>
      </p:sp>
      <p:sp>
        <p:nvSpPr>
          <p:cNvPr id="17" name="Shape 13"/>
          <p:cNvSpPr/>
          <p:nvPr/>
        </p:nvSpPr>
        <p:spPr>
          <a:xfrm>
            <a:off x="6749475" y="6282690"/>
            <a:ext cx="721757" cy="25718"/>
          </a:xfrm>
          <a:prstGeom prst="roundRect">
            <a:avLst>
              <a:gd name="adj" fmla="val 144331"/>
            </a:avLst>
          </a:prstGeom>
          <a:solidFill>
            <a:srgbClr val="D9CECE"/>
          </a:solidFill>
          <a:ln/>
        </p:spPr>
      </p:sp>
      <p:sp>
        <p:nvSpPr>
          <p:cNvPr id="18" name="Shape 14"/>
          <p:cNvSpPr/>
          <p:nvPr/>
        </p:nvSpPr>
        <p:spPr>
          <a:xfrm>
            <a:off x="6285488" y="6063615"/>
            <a:ext cx="463987" cy="463987"/>
          </a:xfrm>
          <a:prstGeom prst="roundRect">
            <a:avLst>
              <a:gd name="adj" fmla="val 8000"/>
            </a:avLst>
          </a:prstGeom>
          <a:solidFill>
            <a:srgbClr val="F3E8E8"/>
          </a:solidFill>
          <a:ln/>
        </p:spPr>
      </p:sp>
      <p:sp>
        <p:nvSpPr>
          <p:cNvPr id="19" name="Text 15"/>
          <p:cNvSpPr/>
          <p:nvPr/>
        </p:nvSpPr>
        <p:spPr>
          <a:xfrm>
            <a:off x="6432173" y="6150054"/>
            <a:ext cx="170617" cy="29110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292"/>
              </a:lnSpc>
              <a:buNone/>
            </a:pPr>
            <a:r>
              <a:rPr lang="en-US" sz="2292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3</a:t>
            </a:r>
            <a:endParaRPr lang="en-US" sz="2292" dirty="0"/>
          </a:p>
        </p:txBody>
      </p:sp>
      <p:sp>
        <p:nvSpPr>
          <p:cNvPr id="20" name="Text 16"/>
          <p:cNvSpPr/>
          <p:nvPr/>
        </p:nvSpPr>
        <p:spPr>
          <a:xfrm>
            <a:off x="7651671" y="6037898"/>
            <a:ext cx="2488168" cy="30325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388"/>
              </a:lnSpc>
              <a:buNone/>
            </a:pPr>
            <a:r>
              <a:rPr lang="en-US" sz="191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Наукові перспективи</a:t>
            </a:r>
            <a:endParaRPr lang="en-US" sz="1910" dirty="0"/>
          </a:p>
        </p:txBody>
      </p:sp>
      <p:sp>
        <p:nvSpPr>
          <p:cNvPr id="21" name="Text 17"/>
          <p:cNvSpPr/>
          <p:nvPr/>
        </p:nvSpPr>
        <p:spPr>
          <a:xfrm>
            <a:off x="7651671" y="6464856"/>
            <a:ext cx="6256973" cy="65984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598"/>
              </a:lnSpc>
              <a:buNone/>
            </a:pPr>
            <a:r>
              <a:rPr lang="en-US" sz="1624" dirty="0">
                <a:solidFill>
                  <a:srgbClr val="3B353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Дослідження та охорона рідкісних видів може дати нові знання, корисні для науки та людства.</a:t>
            </a:r>
            <a:endParaRPr lang="en-US" sz="1624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737402"/>
          </a:xfrm>
          <a:prstGeom prst="rect">
            <a:avLst/>
          </a:prstGeom>
          <a:solidFill>
            <a:srgbClr val="FFFAFA"/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486400" cy="8737402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091238" y="475178"/>
            <a:ext cx="7934325" cy="101631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4002"/>
              </a:lnSpc>
              <a:buNone/>
            </a:pPr>
            <a:r>
              <a:rPr lang="en-US" sz="3202" dirty="0">
                <a:solidFill>
                  <a:srgbClr val="1F1E1E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Практична робота: дослідження Червоної книги</a:t>
            </a:r>
            <a:endParaRPr lang="en-US" sz="3202" dirty="0"/>
          </a:p>
        </p:txBody>
      </p:sp>
      <p:pic>
        <p:nvPicPr>
          <p:cNvPr id="6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1238" y="1750695"/>
            <a:ext cx="431959" cy="431959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6091238" y="2355413"/>
            <a:ext cx="2033111" cy="25419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001"/>
              </a:lnSpc>
              <a:buNone/>
            </a:pPr>
            <a:r>
              <a:rPr lang="en-US" sz="1601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Вивчення</a:t>
            </a:r>
            <a:endParaRPr lang="en-US" sz="1601" dirty="0"/>
          </a:p>
        </p:txBody>
      </p:sp>
      <p:sp>
        <p:nvSpPr>
          <p:cNvPr id="8" name="Text 3"/>
          <p:cNvSpPr/>
          <p:nvPr/>
        </p:nvSpPr>
        <p:spPr>
          <a:xfrm>
            <a:off x="6091238" y="2713196"/>
            <a:ext cx="7934325" cy="27658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177"/>
              </a:lnSpc>
              <a:buNone/>
            </a:pPr>
            <a:r>
              <a:rPr lang="en-US" sz="1361" dirty="0">
                <a:solidFill>
                  <a:srgbClr val="3B353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Ознайомлення з інформацією про рослини і тварини, занесені до Червоної книги.</a:t>
            </a:r>
            <a:endParaRPr lang="en-US" sz="1361" dirty="0"/>
          </a:p>
        </p:txBody>
      </p:sp>
      <p:pic>
        <p:nvPicPr>
          <p:cNvPr id="9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1238" y="3508177"/>
            <a:ext cx="431959" cy="431959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6091238" y="4112895"/>
            <a:ext cx="2033111" cy="25419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001"/>
              </a:lnSpc>
              <a:buNone/>
            </a:pPr>
            <a:r>
              <a:rPr lang="en-US" sz="1601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Дослідження</a:t>
            </a:r>
            <a:endParaRPr lang="en-US" sz="1601" dirty="0"/>
          </a:p>
        </p:txBody>
      </p:sp>
      <p:sp>
        <p:nvSpPr>
          <p:cNvPr id="11" name="Text 5"/>
          <p:cNvSpPr/>
          <p:nvPr/>
        </p:nvSpPr>
        <p:spPr>
          <a:xfrm>
            <a:off x="6091238" y="4470678"/>
            <a:ext cx="7934325" cy="27658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177"/>
              </a:lnSpc>
              <a:buNone/>
            </a:pPr>
            <a:r>
              <a:rPr lang="en-US" sz="1361" dirty="0">
                <a:solidFill>
                  <a:srgbClr val="3B353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Пошук додаткової інформації про стан популяцій та загрози для видів.</a:t>
            </a:r>
            <a:endParaRPr lang="en-US" sz="1361" dirty="0"/>
          </a:p>
        </p:txBody>
      </p:sp>
      <p:pic>
        <p:nvPicPr>
          <p:cNvPr id="12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1238" y="5265658"/>
            <a:ext cx="431959" cy="431959"/>
          </a:xfrm>
          <a:prstGeom prst="rect">
            <a:avLst/>
          </a:prstGeom>
        </p:spPr>
      </p:pic>
      <p:sp>
        <p:nvSpPr>
          <p:cNvPr id="13" name="Text 6"/>
          <p:cNvSpPr/>
          <p:nvPr/>
        </p:nvSpPr>
        <p:spPr>
          <a:xfrm>
            <a:off x="6091238" y="5870377"/>
            <a:ext cx="2033111" cy="25419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001"/>
              </a:lnSpc>
              <a:buNone/>
            </a:pPr>
            <a:r>
              <a:rPr lang="en-US" sz="1601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Презентація</a:t>
            </a:r>
            <a:endParaRPr lang="en-US" sz="1601" dirty="0"/>
          </a:p>
        </p:txBody>
      </p:sp>
      <p:sp>
        <p:nvSpPr>
          <p:cNvPr id="14" name="Text 7"/>
          <p:cNvSpPr/>
          <p:nvPr/>
        </p:nvSpPr>
        <p:spPr>
          <a:xfrm>
            <a:off x="6091238" y="6228159"/>
            <a:ext cx="7934325" cy="27658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177"/>
              </a:lnSpc>
              <a:buNone/>
            </a:pPr>
            <a:r>
              <a:rPr lang="en-US" sz="1361" dirty="0">
                <a:solidFill>
                  <a:srgbClr val="3B353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Підготовка та проведення презентації про важливість охорони рідкісних видів.</a:t>
            </a:r>
            <a:endParaRPr lang="en-US" sz="1361" dirty="0"/>
          </a:p>
        </p:txBody>
      </p:sp>
      <p:pic>
        <p:nvPicPr>
          <p:cNvPr id="15" name="Image 5" descr="preencoded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1238" y="7023140"/>
            <a:ext cx="431959" cy="431959"/>
          </a:xfrm>
          <a:prstGeom prst="rect">
            <a:avLst/>
          </a:prstGeom>
        </p:spPr>
      </p:pic>
      <p:sp>
        <p:nvSpPr>
          <p:cNvPr id="16" name="Text 8"/>
          <p:cNvSpPr/>
          <p:nvPr/>
        </p:nvSpPr>
        <p:spPr>
          <a:xfrm>
            <a:off x="6091238" y="7627858"/>
            <a:ext cx="2033111" cy="25419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001"/>
              </a:lnSpc>
              <a:buNone/>
            </a:pPr>
            <a:r>
              <a:rPr lang="en-US" sz="1601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Пропозиції</a:t>
            </a:r>
            <a:endParaRPr lang="en-US" sz="1601" dirty="0"/>
          </a:p>
        </p:txBody>
      </p:sp>
      <p:sp>
        <p:nvSpPr>
          <p:cNvPr id="17" name="Text 9"/>
          <p:cNvSpPr/>
          <p:nvPr/>
        </p:nvSpPr>
        <p:spPr>
          <a:xfrm>
            <a:off x="6091238" y="7985641"/>
            <a:ext cx="7934325" cy="27658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177"/>
              </a:lnSpc>
              <a:buNone/>
            </a:pPr>
            <a:r>
              <a:rPr lang="en-US" sz="1361" dirty="0">
                <a:solidFill>
                  <a:srgbClr val="3B353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Розробка ідей щодо покращення захисту вразливих рослин і тварин.</a:t>
            </a:r>
            <a:endParaRPr lang="en-US" sz="136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31148"/>
          </a:xfrm>
          <a:prstGeom prst="rect">
            <a:avLst/>
          </a:prstGeom>
          <a:solidFill>
            <a:srgbClr val="FFFAFA"/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287321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406366" y="3505319"/>
            <a:ext cx="6865025" cy="67603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5323"/>
              </a:lnSpc>
              <a:buNone/>
            </a:pPr>
            <a:r>
              <a:rPr lang="en-US" sz="4259" dirty="0">
                <a:solidFill>
                  <a:srgbClr val="1F1E1E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Висновки та рекомендації</a:t>
            </a:r>
            <a:endParaRPr lang="en-US" sz="4259" dirty="0"/>
          </a:p>
        </p:txBody>
      </p:sp>
      <p:pic>
        <p:nvPicPr>
          <p:cNvPr id="6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6366" y="4526042"/>
            <a:ext cx="3939183" cy="919401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1636157" y="5790128"/>
            <a:ext cx="2704148" cy="33789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662"/>
              </a:lnSpc>
              <a:buNone/>
            </a:pPr>
            <a:r>
              <a:rPr lang="en-US" sz="2129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Висновок 1</a:t>
            </a:r>
            <a:endParaRPr lang="en-US" sz="2129" dirty="0"/>
          </a:p>
        </p:txBody>
      </p:sp>
      <p:sp>
        <p:nvSpPr>
          <p:cNvPr id="8" name="Text 3"/>
          <p:cNvSpPr/>
          <p:nvPr/>
        </p:nvSpPr>
        <p:spPr>
          <a:xfrm>
            <a:off x="1636157" y="6265902"/>
            <a:ext cx="3479602" cy="110335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896"/>
              </a:lnSpc>
              <a:buNone/>
            </a:pPr>
            <a:r>
              <a:rPr lang="en-US" sz="1810" dirty="0">
                <a:solidFill>
                  <a:srgbClr val="3B353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Червона книга - важливий інструмент для збереження біорізноманіття України.</a:t>
            </a:r>
            <a:endParaRPr lang="en-US" sz="1810" dirty="0"/>
          </a:p>
        </p:txBody>
      </p:sp>
      <p:pic>
        <p:nvPicPr>
          <p:cNvPr id="9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5549" y="4526042"/>
            <a:ext cx="3939183" cy="919401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5575340" y="5790128"/>
            <a:ext cx="2704148" cy="33789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662"/>
              </a:lnSpc>
              <a:buNone/>
            </a:pPr>
            <a:r>
              <a:rPr lang="en-US" sz="2129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Висновок 2</a:t>
            </a:r>
            <a:endParaRPr lang="en-US" sz="2129" dirty="0"/>
          </a:p>
        </p:txBody>
      </p:sp>
      <p:sp>
        <p:nvSpPr>
          <p:cNvPr id="11" name="Text 5"/>
          <p:cNvSpPr/>
          <p:nvPr/>
        </p:nvSpPr>
        <p:spPr>
          <a:xfrm>
            <a:off x="5575340" y="6265902"/>
            <a:ext cx="3479602" cy="110335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896"/>
              </a:lnSpc>
              <a:buNone/>
            </a:pPr>
            <a:r>
              <a:rPr lang="en-US" sz="1810" dirty="0">
                <a:solidFill>
                  <a:srgbClr val="3B353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Кожен може допомогти в охороні рідкісних і зникаючих видів.</a:t>
            </a:r>
            <a:endParaRPr lang="en-US" sz="1810" dirty="0"/>
          </a:p>
        </p:txBody>
      </p:sp>
      <p:pic>
        <p:nvPicPr>
          <p:cNvPr id="12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84732" y="4526042"/>
            <a:ext cx="3939183" cy="919401"/>
          </a:xfrm>
          <a:prstGeom prst="rect">
            <a:avLst/>
          </a:prstGeom>
        </p:spPr>
      </p:pic>
      <p:sp>
        <p:nvSpPr>
          <p:cNvPr id="13" name="Text 6"/>
          <p:cNvSpPr/>
          <p:nvPr/>
        </p:nvSpPr>
        <p:spPr>
          <a:xfrm>
            <a:off x="9514523" y="5790128"/>
            <a:ext cx="2704148" cy="33789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662"/>
              </a:lnSpc>
              <a:buNone/>
            </a:pPr>
            <a:r>
              <a:rPr lang="en-US" sz="2129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Рекомендація</a:t>
            </a:r>
            <a:endParaRPr lang="en-US" sz="2129" dirty="0"/>
          </a:p>
        </p:txBody>
      </p:sp>
      <p:sp>
        <p:nvSpPr>
          <p:cNvPr id="14" name="Text 7"/>
          <p:cNvSpPr/>
          <p:nvPr/>
        </p:nvSpPr>
        <p:spPr>
          <a:xfrm>
            <a:off x="9514523" y="6265902"/>
            <a:ext cx="3479602" cy="110335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896"/>
              </a:lnSpc>
              <a:buNone/>
            </a:pPr>
            <a:r>
              <a:rPr lang="en-US" sz="1810" dirty="0">
                <a:solidFill>
                  <a:srgbClr val="3B353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Пропагувати знання про Червону книгу та її значення серед людей.</a:t>
            </a:r>
            <a:endParaRPr lang="en-US" sz="181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2024-07-20T17:56:35Z</dcterms:created>
  <dcterms:modified xsi:type="dcterms:W3CDTF">2024-07-20T17:56:35Z</dcterms:modified>
</cp:coreProperties>
</file>