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68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6352A-AC53-4F59-B3F0-3839ABAEC5A4}" type="datetimeFigureOut">
              <a:rPr lang="uk-UA" smtClean="0"/>
              <a:t>08.04.2023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BDD82-80CA-4825-A504-0EB0DBE7244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16458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6352A-AC53-4F59-B3F0-3839ABAEC5A4}" type="datetimeFigureOut">
              <a:rPr lang="uk-UA" smtClean="0"/>
              <a:t>08.04.2023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BDD82-80CA-4825-A504-0EB0DBE7244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063358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6352A-AC53-4F59-B3F0-3839ABAEC5A4}" type="datetimeFigureOut">
              <a:rPr lang="uk-UA" smtClean="0"/>
              <a:t>08.04.2023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BDD82-80CA-4825-A504-0EB0DBE7244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559229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6352A-AC53-4F59-B3F0-3839ABAEC5A4}" type="datetimeFigureOut">
              <a:rPr lang="uk-UA" smtClean="0"/>
              <a:t>08.04.2023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BDD82-80CA-4825-A504-0EB0DBE7244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664926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6352A-AC53-4F59-B3F0-3839ABAEC5A4}" type="datetimeFigureOut">
              <a:rPr lang="uk-UA" smtClean="0"/>
              <a:t>08.04.2023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BDD82-80CA-4825-A504-0EB0DBE7244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895090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6352A-AC53-4F59-B3F0-3839ABAEC5A4}" type="datetimeFigureOut">
              <a:rPr lang="uk-UA" smtClean="0"/>
              <a:t>08.04.2023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BDD82-80CA-4825-A504-0EB0DBE7244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970322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6352A-AC53-4F59-B3F0-3839ABAEC5A4}" type="datetimeFigureOut">
              <a:rPr lang="uk-UA" smtClean="0"/>
              <a:t>08.04.2023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BDD82-80CA-4825-A504-0EB0DBE7244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021875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6352A-AC53-4F59-B3F0-3839ABAEC5A4}" type="datetimeFigureOut">
              <a:rPr lang="uk-UA" smtClean="0"/>
              <a:t>08.04.2023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BDD82-80CA-4825-A504-0EB0DBE7244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278421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6352A-AC53-4F59-B3F0-3839ABAEC5A4}" type="datetimeFigureOut">
              <a:rPr lang="uk-UA" smtClean="0"/>
              <a:t>08.04.2023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BDD82-80CA-4825-A504-0EB0DBE7244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185613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Назва та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6352A-AC53-4F59-B3F0-3839ABAEC5A4}" type="datetimeFigureOut">
              <a:rPr lang="uk-UA" smtClean="0"/>
              <a:t>08.04.2023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BDD82-80CA-4825-A504-0EB0DBE7244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434315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6352A-AC53-4F59-B3F0-3839ABAEC5A4}" type="datetimeFigureOut">
              <a:rPr lang="uk-UA" smtClean="0"/>
              <a:t>08.04.2023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BDD82-80CA-4825-A504-0EB0DBE7244F}" type="slidenum">
              <a:rPr lang="uk-UA" smtClean="0"/>
              <a:t>‹№›</a:t>
            </a:fld>
            <a:endParaRPr lang="uk-UA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7588742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6352A-AC53-4F59-B3F0-3839ABAEC5A4}" type="datetimeFigureOut">
              <a:rPr lang="uk-UA" smtClean="0"/>
              <a:t>08.04.2023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BDD82-80CA-4825-A504-0EB0DBE7244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131788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 цита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6352A-AC53-4F59-B3F0-3839ABAEC5A4}" type="datetimeFigureOut">
              <a:rPr lang="uk-UA" smtClean="0"/>
              <a:t>08.04.2023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BDD82-80CA-4825-A504-0EB0DBE7244F}" type="slidenum">
              <a:rPr lang="uk-UA" smtClean="0"/>
              <a:t>‹№›</a:t>
            </a:fld>
            <a:endParaRPr lang="uk-UA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8921240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Істина/хибніст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6352A-AC53-4F59-B3F0-3839ABAEC5A4}" type="datetimeFigureOut">
              <a:rPr lang="uk-UA" smtClean="0"/>
              <a:t>08.04.2023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BDD82-80CA-4825-A504-0EB0DBE7244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9302973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6352A-AC53-4F59-B3F0-3839ABAEC5A4}" type="datetimeFigureOut">
              <a:rPr lang="uk-UA" smtClean="0"/>
              <a:t>08.04.2023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BDD82-80CA-4825-A504-0EB0DBE7244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1478113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6352A-AC53-4F59-B3F0-3839ABAEC5A4}" type="datetimeFigureOut">
              <a:rPr lang="uk-UA" smtClean="0"/>
              <a:t>08.04.2023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6BDD82-80CA-4825-A504-0EB0DBE7244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911497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06352A-AC53-4F59-B3F0-3839ABAEC5A4}" type="datetimeFigureOut">
              <a:rPr lang="uk-UA" smtClean="0"/>
              <a:t>08.04.2023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D06BDD82-80CA-4825-A504-0EB0DBE7244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451468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1AD07473-44DA-42E3-B859-F89248221F4D}"/>
              </a:ext>
            </a:extLst>
          </p:cNvPr>
          <p:cNvSpPr/>
          <p:nvPr/>
        </p:nvSpPr>
        <p:spPr>
          <a:xfrm>
            <a:off x="1142566" y="2967335"/>
            <a:ext cx="9906879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cap="none" spc="0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Діагностувальна</a:t>
            </a:r>
            <a:r>
              <a:rPr lang="uk-UA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 робота</a:t>
            </a:r>
          </a:p>
          <a:p>
            <a:pPr algn="ctr"/>
            <a:r>
              <a:rPr lang="uk-UA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«Величини. Сюжетні задачі»</a:t>
            </a:r>
            <a:endParaRPr lang="uk-UA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7775191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0A76B0C4-A8F3-4F5E-99FB-A0A1F32011F2}"/>
              </a:ext>
            </a:extLst>
          </p:cNvPr>
          <p:cNvSpPr/>
          <p:nvPr/>
        </p:nvSpPr>
        <p:spPr>
          <a:xfrm>
            <a:off x="795131" y="377183"/>
            <a:ext cx="9687338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600" b="1" dirty="0"/>
              <a:t>1. Визнач, </a:t>
            </a:r>
            <a:r>
              <a:rPr lang="ru-RU" sz="6600" b="1" dirty="0" err="1"/>
              <a:t>скільки</a:t>
            </a:r>
            <a:r>
              <a:rPr lang="ru-RU" sz="6600" b="1" dirty="0"/>
              <a:t> </a:t>
            </a:r>
            <a:r>
              <a:rPr lang="ru-RU" sz="6600" b="1" dirty="0" err="1"/>
              <a:t>це</a:t>
            </a:r>
            <a:r>
              <a:rPr lang="ru-RU" sz="6600" b="1" dirty="0"/>
              <a:t> </a:t>
            </a:r>
            <a:r>
              <a:rPr lang="ru-RU" sz="6600" b="1" dirty="0" err="1">
                <a:solidFill>
                  <a:srgbClr val="FF0000"/>
                </a:solidFill>
              </a:rPr>
              <a:t>тисячоліття</a:t>
            </a:r>
            <a:r>
              <a:rPr lang="ru-RU" sz="6600" b="1" dirty="0"/>
              <a:t>?</a:t>
            </a:r>
          </a:p>
          <a:p>
            <a:r>
              <a:rPr lang="ru-RU" sz="6600" b="1" dirty="0"/>
              <a:t>а) 10 років</a:t>
            </a:r>
          </a:p>
          <a:p>
            <a:r>
              <a:rPr lang="ru-RU" sz="6600" b="1" dirty="0"/>
              <a:t>б) 1000 років</a:t>
            </a:r>
          </a:p>
          <a:p>
            <a:r>
              <a:rPr lang="ru-RU" sz="6600" b="1" dirty="0"/>
              <a:t>в) 100 років</a:t>
            </a:r>
            <a:endParaRPr lang="ru-RU" b="1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F07F3DC-ADCE-4B34-B8BE-1051A92840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43010" y="4469780"/>
            <a:ext cx="4548990" cy="2388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36378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74738AC9-8CB2-4A42-9879-1C2141DEA264}"/>
              </a:ext>
            </a:extLst>
          </p:cNvPr>
          <p:cNvSpPr/>
          <p:nvPr/>
        </p:nvSpPr>
        <p:spPr>
          <a:xfrm>
            <a:off x="669235" y="302359"/>
            <a:ext cx="1172154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000" b="1" dirty="0"/>
              <a:t>2. </a:t>
            </a:r>
            <a:r>
              <a:rPr lang="ru-RU" sz="6000" b="1" dirty="0" err="1"/>
              <a:t>Обчисли</a:t>
            </a:r>
            <a:r>
              <a:rPr lang="ru-RU" sz="6000" b="1" dirty="0"/>
              <a:t> і </a:t>
            </a:r>
            <a:r>
              <a:rPr lang="ru-RU" sz="6000" b="1" dirty="0" err="1"/>
              <a:t>вибери</a:t>
            </a:r>
            <a:r>
              <a:rPr lang="ru-RU" sz="6000" b="1" dirty="0"/>
              <a:t> </a:t>
            </a:r>
            <a:r>
              <a:rPr lang="ru-RU" sz="6000" b="1" dirty="0" err="1"/>
              <a:t>правильну</a:t>
            </a:r>
            <a:r>
              <a:rPr lang="ru-RU" sz="6000" b="1" dirty="0"/>
              <a:t> </a:t>
            </a:r>
            <a:r>
              <a:rPr lang="ru-RU" sz="6000" b="1" dirty="0" err="1"/>
              <a:t>відповідь</a:t>
            </a:r>
            <a:r>
              <a:rPr lang="ru-RU" sz="6000" b="1" dirty="0"/>
              <a:t>.</a:t>
            </a:r>
          </a:p>
          <a:p>
            <a:r>
              <a:rPr lang="ru-RU" sz="6000" b="1" dirty="0">
                <a:solidFill>
                  <a:srgbClr val="FF0000"/>
                </a:solidFill>
              </a:rPr>
              <a:t>276 років – 2 </a:t>
            </a:r>
            <a:r>
              <a:rPr lang="ru-RU" sz="6000" b="1" dirty="0" err="1">
                <a:solidFill>
                  <a:srgbClr val="FF0000"/>
                </a:solidFill>
              </a:rPr>
              <a:t>століття</a:t>
            </a:r>
            <a:r>
              <a:rPr lang="ru-RU" sz="6000" b="1" dirty="0">
                <a:solidFill>
                  <a:srgbClr val="FF0000"/>
                </a:solidFill>
              </a:rPr>
              <a:t> </a:t>
            </a:r>
            <a:r>
              <a:rPr lang="ru-RU" sz="6000" b="1" dirty="0">
                <a:solidFill>
                  <a:srgbClr val="FF0000"/>
                </a:solidFill>
                <a:latin typeface="Calibri" panose="020F0502020204030204" pitchFamily="34" charset="0"/>
              </a:rPr>
              <a:t>= ? років</a:t>
            </a:r>
            <a:endParaRPr lang="ru-RU" sz="6000" b="1" dirty="0">
              <a:solidFill>
                <a:srgbClr val="FF0000"/>
              </a:solidFill>
            </a:endParaRPr>
          </a:p>
          <a:p>
            <a:r>
              <a:rPr lang="ru-RU" sz="6000" b="1" dirty="0"/>
              <a:t>а) 75 років</a:t>
            </a:r>
          </a:p>
          <a:p>
            <a:r>
              <a:rPr lang="ru-RU" sz="6000" b="1" dirty="0"/>
              <a:t>б) 476 років</a:t>
            </a:r>
          </a:p>
          <a:p>
            <a:r>
              <a:rPr lang="ru-RU" sz="6000" b="1" dirty="0"/>
              <a:t>в) 76 років</a:t>
            </a:r>
            <a:endParaRPr lang="ru-RU" sz="2400" b="1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AB24A63-A402-4EFA-9BAD-64F6729FE2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56533" y="3315115"/>
            <a:ext cx="7334250" cy="3752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89616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8C797743-8E2F-4E5F-87E4-9254CEC3F310}"/>
              </a:ext>
            </a:extLst>
          </p:cNvPr>
          <p:cNvSpPr/>
          <p:nvPr/>
        </p:nvSpPr>
        <p:spPr>
          <a:xfrm>
            <a:off x="808382" y="477223"/>
            <a:ext cx="10031896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600" b="1" dirty="0"/>
              <a:t>3. Визнач, </a:t>
            </a:r>
            <a:r>
              <a:rPr lang="ru-RU" sz="6600" b="1" dirty="0" err="1"/>
              <a:t>скільки</a:t>
            </a:r>
            <a:r>
              <a:rPr lang="ru-RU" sz="6600" b="1" dirty="0"/>
              <a:t> </a:t>
            </a:r>
            <a:r>
              <a:rPr lang="ru-RU" sz="6600" b="1" dirty="0" err="1"/>
              <a:t>днів</a:t>
            </a:r>
            <a:r>
              <a:rPr lang="ru-RU" sz="6600" b="1" dirty="0"/>
              <a:t> </a:t>
            </a:r>
            <a:r>
              <a:rPr lang="ru-RU" sz="6600" b="1" dirty="0" err="1"/>
              <a:t>триває</a:t>
            </a:r>
            <a:r>
              <a:rPr lang="ru-RU" sz="6600" b="1" dirty="0"/>
              <a:t> </a:t>
            </a:r>
            <a:r>
              <a:rPr lang="ru-RU" sz="6600" b="1" dirty="0" err="1">
                <a:solidFill>
                  <a:srgbClr val="FF0000"/>
                </a:solidFill>
              </a:rPr>
              <a:t>тиждень</a:t>
            </a:r>
            <a:r>
              <a:rPr lang="ru-RU" sz="6600" b="1" dirty="0">
                <a:solidFill>
                  <a:srgbClr val="FF0000"/>
                </a:solidFill>
              </a:rPr>
              <a:t>?</a:t>
            </a:r>
          </a:p>
          <a:p>
            <a:r>
              <a:rPr lang="ru-RU" sz="6600" b="1" dirty="0"/>
              <a:t>а) 7 </a:t>
            </a:r>
            <a:r>
              <a:rPr lang="ru-RU" sz="6600" b="1" dirty="0" err="1"/>
              <a:t>днів</a:t>
            </a:r>
            <a:endParaRPr lang="ru-RU" sz="6600" b="1" dirty="0"/>
          </a:p>
          <a:p>
            <a:r>
              <a:rPr lang="ru-RU" sz="6600" b="1" dirty="0"/>
              <a:t>б) 5 </a:t>
            </a:r>
            <a:r>
              <a:rPr lang="ru-RU" sz="6600" b="1" dirty="0" err="1"/>
              <a:t>днів</a:t>
            </a:r>
            <a:endParaRPr lang="ru-RU" sz="6600" b="1" dirty="0"/>
          </a:p>
          <a:p>
            <a:r>
              <a:rPr lang="ru-RU" sz="6600" b="1" dirty="0"/>
              <a:t>в) 2 </a:t>
            </a:r>
            <a:r>
              <a:rPr lang="ru-RU" sz="6600" b="1" dirty="0" err="1"/>
              <a:t>дні</a:t>
            </a:r>
            <a:endParaRPr lang="ru-RU" sz="800" b="1" dirty="0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D1CD94E2-3D9F-4F0B-9E83-F556C30A6D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36568" y="3429000"/>
            <a:ext cx="7340220" cy="3749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17888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1CFC6E64-D12D-486E-8B70-6C3E2B7CF78F}"/>
              </a:ext>
            </a:extLst>
          </p:cNvPr>
          <p:cNvSpPr/>
          <p:nvPr/>
        </p:nvSpPr>
        <p:spPr>
          <a:xfrm>
            <a:off x="1046922" y="609892"/>
            <a:ext cx="11423374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6600" b="1" dirty="0">
                <a:solidFill>
                  <a:prstClr val="black"/>
                </a:solidFill>
              </a:rPr>
              <a:t>4. </a:t>
            </a:r>
            <a:r>
              <a:rPr lang="ru-RU" sz="6600" b="1" dirty="0" err="1">
                <a:solidFill>
                  <a:prstClr val="black"/>
                </a:solidFill>
              </a:rPr>
              <a:t>Обчисли</a:t>
            </a:r>
            <a:r>
              <a:rPr lang="ru-RU" sz="6600" b="1" dirty="0">
                <a:solidFill>
                  <a:prstClr val="black"/>
                </a:solidFill>
              </a:rPr>
              <a:t>, </a:t>
            </a:r>
            <a:r>
              <a:rPr lang="ru-RU" sz="6600" b="1" dirty="0" err="1">
                <a:solidFill>
                  <a:prstClr val="black"/>
                </a:solidFill>
              </a:rPr>
              <a:t>скільки</a:t>
            </a:r>
            <a:endParaRPr lang="ru-RU" sz="6600" b="1" dirty="0">
              <a:solidFill>
                <a:prstClr val="black"/>
              </a:solidFill>
            </a:endParaRPr>
          </a:p>
          <a:p>
            <a:pPr lvl="0"/>
            <a:r>
              <a:rPr lang="ru-RU" sz="6600" b="1" dirty="0" err="1">
                <a:solidFill>
                  <a:prstClr val="black"/>
                </a:solidFill>
              </a:rPr>
              <a:t>місяців</a:t>
            </a:r>
            <a:r>
              <a:rPr lang="ru-RU" sz="6600" b="1" dirty="0">
                <a:solidFill>
                  <a:prstClr val="black"/>
                </a:solidFill>
              </a:rPr>
              <a:t>  у </a:t>
            </a:r>
            <a:r>
              <a:rPr lang="ru-RU" sz="6600" b="1" dirty="0">
                <a:solidFill>
                  <a:srgbClr val="FF0000"/>
                </a:solidFill>
              </a:rPr>
              <a:t>2 р. 4 </a:t>
            </a:r>
            <a:r>
              <a:rPr lang="ru-RU" sz="6600" b="1" dirty="0" err="1">
                <a:solidFill>
                  <a:srgbClr val="FF0000"/>
                </a:solidFill>
              </a:rPr>
              <a:t>міс</a:t>
            </a:r>
            <a:r>
              <a:rPr lang="ru-RU" sz="6600" b="1" dirty="0">
                <a:solidFill>
                  <a:srgbClr val="FF0000"/>
                </a:solidFill>
              </a:rPr>
              <a:t>.? </a:t>
            </a:r>
          </a:p>
          <a:p>
            <a:pPr lvl="0"/>
            <a:r>
              <a:rPr lang="ru-RU" sz="6600" b="1" dirty="0">
                <a:solidFill>
                  <a:prstClr val="black"/>
                </a:solidFill>
              </a:rPr>
              <a:t>а) 24 </a:t>
            </a:r>
            <a:r>
              <a:rPr lang="ru-RU" sz="6600" b="1" dirty="0" err="1">
                <a:solidFill>
                  <a:prstClr val="black"/>
                </a:solidFill>
              </a:rPr>
              <a:t>дні</a:t>
            </a:r>
            <a:endParaRPr lang="ru-RU" sz="6600" b="1" dirty="0">
              <a:solidFill>
                <a:prstClr val="black"/>
              </a:solidFill>
            </a:endParaRPr>
          </a:p>
          <a:p>
            <a:pPr lvl="0"/>
            <a:r>
              <a:rPr lang="ru-RU" sz="6600" b="1" dirty="0">
                <a:solidFill>
                  <a:prstClr val="black"/>
                </a:solidFill>
              </a:rPr>
              <a:t>б) 6 </a:t>
            </a:r>
            <a:r>
              <a:rPr lang="ru-RU" sz="6600" b="1" dirty="0" err="1">
                <a:solidFill>
                  <a:prstClr val="black"/>
                </a:solidFill>
              </a:rPr>
              <a:t>міс</a:t>
            </a:r>
            <a:r>
              <a:rPr lang="ru-RU" sz="6600" b="1" dirty="0">
                <a:solidFill>
                  <a:prstClr val="black"/>
                </a:solidFill>
              </a:rPr>
              <a:t>.</a:t>
            </a:r>
          </a:p>
          <a:p>
            <a:pPr lvl="0"/>
            <a:r>
              <a:rPr lang="ru-RU" sz="6600" b="1" dirty="0">
                <a:solidFill>
                  <a:prstClr val="black"/>
                </a:solidFill>
              </a:rPr>
              <a:t>в) 28 </a:t>
            </a:r>
            <a:r>
              <a:rPr lang="ru-RU" sz="6600" b="1" dirty="0" err="1">
                <a:solidFill>
                  <a:prstClr val="black"/>
                </a:solidFill>
              </a:rPr>
              <a:t>міс</a:t>
            </a:r>
            <a:r>
              <a:rPr lang="ru-RU" sz="6600" b="1" dirty="0">
                <a:solidFill>
                  <a:prstClr val="black"/>
                </a:solidFill>
              </a:rPr>
              <a:t>.</a:t>
            </a:r>
            <a:endParaRPr lang="ru-RU" sz="800" b="1" dirty="0">
              <a:solidFill>
                <a:prstClr val="black"/>
              </a:solidFill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F229E37-6453-4C54-9FE2-73A6FC9DFF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06064" y="4001656"/>
            <a:ext cx="5085936" cy="2856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48887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BBF4A413-0D99-439B-B580-6BED0ABE790F}"/>
              </a:ext>
            </a:extLst>
          </p:cNvPr>
          <p:cNvSpPr/>
          <p:nvPr/>
        </p:nvSpPr>
        <p:spPr>
          <a:xfrm>
            <a:off x="834885" y="145918"/>
            <a:ext cx="1085353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000" b="1" dirty="0"/>
              <a:t>5. Визнач за календарем, на який день тижня  припадає </a:t>
            </a:r>
            <a:r>
              <a:rPr lang="ru-RU" sz="6000" b="1" dirty="0">
                <a:solidFill>
                  <a:srgbClr val="FF0000"/>
                </a:solidFill>
              </a:rPr>
              <a:t>28 січня?</a:t>
            </a:r>
          </a:p>
          <a:p>
            <a:r>
              <a:rPr lang="ru-RU" sz="6000" b="1" dirty="0"/>
              <a:t>а) понеділок</a:t>
            </a:r>
          </a:p>
          <a:p>
            <a:r>
              <a:rPr lang="ru-RU" sz="6000" b="1" dirty="0"/>
              <a:t>б) субота</a:t>
            </a:r>
          </a:p>
          <a:p>
            <a:r>
              <a:rPr lang="ru-RU" sz="6000" b="1" dirty="0"/>
              <a:t>в) середа</a:t>
            </a:r>
            <a:endParaRPr lang="uk-UA" b="1" dirty="0"/>
          </a:p>
        </p:txBody>
      </p:sp>
      <p:pic>
        <p:nvPicPr>
          <p:cNvPr id="1026" name="Picture 2" descr="Україна Календар 2023 – Додатки в Google Play">
            <a:extLst>
              <a:ext uri="{FF2B5EF4-FFF2-40B4-BE49-F238E27FC236}">
                <a16:creationId xmlns:a16="http://schemas.microsoft.com/office/drawing/2014/main" id="{3DD4C14B-582C-46D0-9100-8CCF51751E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4140" y="1991139"/>
            <a:ext cx="4876800" cy="487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79211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2CB0EAD1-2B7F-4FBD-9915-A8E766220013}"/>
              </a:ext>
            </a:extLst>
          </p:cNvPr>
          <p:cNvSpPr/>
          <p:nvPr/>
        </p:nvSpPr>
        <p:spPr>
          <a:xfrm>
            <a:off x="755372" y="490330"/>
            <a:ext cx="1168842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000" b="1" dirty="0"/>
              <a:t>6. </a:t>
            </a:r>
            <a:r>
              <a:rPr lang="ru-RU" sz="6000" b="1" dirty="0" err="1"/>
              <a:t>Пригадай</a:t>
            </a:r>
            <a:r>
              <a:rPr lang="ru-RU" sz="6000" b="1" dirty="0"/>
              <a:t>, </a:t>
            </a:r>
            <a:r>
              <a:rPr lang="ru-RU" sz="6000" b="1" dirty="0" err="1"/>
              <a:t>скільки</a:t>
            </a:r>
            <a:r>
              <a:rPr lang="ru-RU" sz="6000" b="1" dirty="0"/>
              <a:t> в 1 </a:t>
            </a:r>
            <a:r>
              <a:rPr lang="ru-RU" sz="6000" b="1" dirty="0" err="1"/>
              <a:t>добі</a:t>
            </a:r>
            <a:r>
              <a:rPr lang="ru-RU" sz="6000" b="1" dirty="0"/>
              <a:t> годин? </a:t>
            </a:r>
            <a:r>
              <a:rPr lang="ru-RU" sz="6000" b="1" dirty="0" err="1"/>
              <a:t>Обчисли</a:t>
            </a:r>
            <a:r>
              <a:rPr lang="ru-RU" sz="6000" b="1" dirty="0"/>
              <a:t>, </a:t>
            </a:r>
            <a:r>
              <a:rPr lang="ru-RU" sz="6000" b="1" dirty="0" err="1"/>
              <a:t>скільки</a:t>
            </a:r>
            <a:r>
              <a:rPr lang="ru-RU" sz="6000" b="1" dirty="0"/>
              <a:t> годин </a:t>
            </a:r>
            <a:r>
              <a:rPr lang="ru-RU" sz="6000" b="1" dirty="0" err="1"/>
              <a:t>мають</a:t>
            </a:r>
            <a:r>
              <a:rPr lang="ru-RU" sz="6000" b="1" dirty="0"/>
              <a:t> </a:t>
            </a:r>
            <a:r>
              <a:rPr lang="ru-RU" sz="6000" b="1" dirty="0">
                <a:solidFill>
                  <a:srgbClr val="FF0000"/>
                </a:solidFill>
              </a:rPr>
              <a:t>2 </a:t>
            </a:r>
            <a:r>
              <a:rPr lang="ru-RU" sz="6000" b="1" dirty="0" err="1">
                <a:solidFill>
                  <a:srgbClr val="FF0000"/>
                </a:solidFill>
              </a:rPr>
              <a:t>доби</a:t>
            </a:r>
            <a:r>
              <a:rPr lang="ru-RU" sz="6000" b="1" dirty="0">
                <a:solidFill>
                  <a:srgbClr val="FF0000"/>
                </a:solidFill>
              </a:rPr>
              <a:t>? </a:t>
            </a:r>
          </a:p>
          <a:p>
            <a:r>
              <a:rPr lang="ru-RU" sz="6000" b="1" dirty="0"/>
              <a:t>а) 48 год</a:t>
            </a:r>
          </a:p>
          <a:p>
            <a:r>
              <a:rPr lang="ru-RU" sz="6000" b="1" dirty="0"/>
              <a:t>б) 24 год</a:t>
            </a:r>
          </a:p>
          <a:p>
            <a:r>
              <a:rPr lang="ru-RU" sz="6000" b="1" dirty="0"/>
              <a:t>в) 36 год</a:t>
            </a:r>
            <a:endParaRPr lang="uk-UA" b="1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B5F8C7D-6B6F-4DA1-8759-27F71B2C23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35083" y="3742989"/>
            <a:ext cx="3156917" cy="3115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60395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A162F92A-3A1F-476E-9DB2-6B78A2540A41}"/>
              </a:ext>
            </a:extLst>
          </p:cNvPr>
          <p:cNvSpPr/>
          <p:nvPr/>
        </p:nvSpPr>
        <p:spPr>
          <a:xfrm>
            <a:off x="609599" y="901293"/>
            <a:ext cx="11688418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600" b="1" dirty="0"/>
              <a:t>7. Запиши і </a:t>
            </a:r>
            <a:r>
              <a:rPr lang="ru-RU" sz="6600" b="1" dirty="0" err="1"/>
              <a:t>обчисли</a:t>
            </a:r>
            <a:r>
              <a:rPr lang="ru-RU" sz="6600" b="1" dirty="0"/>
              <a:t>. </a:t>
            </a:r>
          </a:p>
          <a:p>
            <a:r>
              <a:rPr lang="ru-RU" sz="6600" b="1" dirty="0"/>
              <a:t> </a:t>
            </a:r>
          </a:p>
          <a:p>
            <a:r>
              <a:rPr lang="ru-RU" sz="6600" b="1" dirty="0">
                <a:solidFill>
                  <a:srgbClr val="002060"/>
                </a:solidFill>
              </a:rPr>
              <a:t>2 год 20 хв + 5 год 15 хв </a:t>
            </a:r>
            <a:r>
              <a:rPr lang="ru-RU" sz="6600" b="1" dirty="0">
                <a:solidFill>
                  <a:srgbClr val="002060"/>
                </a:solidFill>
                <a:latin typeface="Calibri" panose="020F0502020204030204" pitchFamily="34" charset="0"/>
              </a:rPr>
              <a:t>=</a:t>
            </a:r>
          </a:p>
          <a:p>
            <a:endParaRPr lang="ru-RU" sz="6600" b="1" dirty="0">
              <a:latin typeface="Calibri" panose="020F0502020204030204" pitchFamily="34" charset="0"/>
            </a:endParaRPr>
          </a:p>
          <a:p>
            <a:r>
              <a:rPr lang="ru-RU" sz="6600" b="1" dirty="0">
                <a:solidFill>
                  <a:srgbClr val="00B050"/>
                </a:solidFill>
                <a:latin typeface="Calibri" panose="020F0502020204030204" pitchFamily="34" charset="0"/>
              </a:rPr>
              <a:t>20 хв 15 с – 1 хв 15 с =</a:t>
            </a:r>
            <a:endParaRPr lang="uk-UA" sz="6600" b="1" dirty="0">
              <a:solidFill>
                <a:srgbClr val="00B050"/>
              </a:solidFill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E3D82C3-2E46-4806-A5FA-F2C9AE5A31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89761" y="4764018"/>
            <a:ext cx="2896222" cy="2093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48807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92520CD2-0D22-4BCD-BE5B-F7521B72F133}"/>
              </a:ext>
            </a:extLst>
          </p:cNvPr>
          <p:cNvSpPr/>
          <p:nvPr/>
        </p:nvSpPr>
        <p:spPr>
          <a:xfrm>
            <a:off x="755373" y="662754"/>
            <a:ext cx="9144001" cy="49859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6000" b="1" dirty="0"/>
              <a:t>8. Запиши і </a:t>
            </a:r>
            <a:r>
              <a:rPr lang="ru-RU" sz="6000" b="1" dirty="0" err="1"/>
              <a:t>обчисли</a:t>
            </a:r>
            <a:r>
              <a:rPr lang="ru-RU" sz="6000" b="1" dirty="0"/>
              <a:t>. </a:t>
            </a:r>
          </a:p>
          <a:p>
            <a:r>
              <a:rPr lang="ru-RU" sz="6000" b="1" dirty="0"/>
              <a:t> </a:t>
            </a:r>
          </a:p>
          <a:p>
            <a:r>
              <a:rPr lang="ru-RU" sz="6600" b="1" dirty="0">
                <a:solidFill>
                  <a:srgbClr val="0070C0"/>
                </a:solidFill>
              </a:rPr>
              <a:t>500 : ( 458 – 408) </a:t>
            </a:r>
            <a:r>
              <a:rPr lang="ru-RU" sz="6600" b="1" dirty="0">
                <a:solidFill>
                  <a:srgbClr val="0070C0"/>
                </a:solidFill>
                <a:latin typeface="Calibri" panose="020F0502020204030204" pitchFamily="34" charset="0"/>
              </a:rPr>
              <a:t>=</a:t>
            </a:r>
          </a:p>
          <a:p>
            <a:endParaRPr lang="ru-RU" sz="6600" b="1" dirty="0">
              <a:latin typeface="Calibri" panose="020F0502020204030204" pitchFamily="34" charset="0"/>
            </a:endParaRPr>
          </a:p>
          <a:p>
            <a:r>
              <a:rPr lang="ru-RU" sz="66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7 ● ( 303 – 293) – 55 =</a:t>
            </a:r>
            <a:endParaRPr lang="ru-RU" sz="2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612BBBD-37BC-4BA5-AB71-20F9E30634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30797" y="2415144"/>
            <a:ext cx="2661203" cy="4442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29001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A7EC9C47-881B-4116-8222-36695A88B750}"/>
              </a:ext>
            </a:extLst>
          </p:cNvPr>
          <p:cNvSpPr/>
          <p:nvPr/>
        </p:nvSpPr>
        <p:spPr>
          <a:xfrm>
            <a:off x="749991" y="556415"/>
            <a:ext cx="8910844" cy="51090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/>
              <a:t>9. Запиши час, який </a:t>
            </a:r>
            <a:r>
              <a:rPr lang="ru-RU" sz="4400" b="1" dirty="0" err="1"/>
              <a:t>показують</a:t>
            </a:r>
            <a:r>
              <a:rPr lang="ru-RU" sz="4400" b="1" dirty="0"/>
              <a:t> </a:t>
            </a:r>
            <a:r>
              <a:rPr lang="ru-RU" sz="4400" b="1" dirty="0" err="1"/>
              <a:t>годинники</a:t>
            </a:r>
            <a:r>
              <a:rPr lang="ru-RU" sz="4400" b="1" dirty="0"/>
              <a:t>. </a:t>
            </a:r>
          </a:p>
          <a:p>
            <a:endParaRPr lang="ru-RU" sz="4400" b="1" dirty="0"/>
          </a:p>
          <a:p>
            <a:endParaRPr lang="ru-RU" sz="4400" b="1" dirty="0"/>
          </a:p>
          <a:p>
            <a:endParaRPr lang="ru-RU" sz="4400" b="1" dirty="0"/>
          </a:p>
          <a:p>
            <a:endParaRPr lang="ru-RU" sz="4400" b="1" dirty="0"/>
          </a:p>
          <a:p>
            <a:r>
              <a:rPr lang="ru-RU" sz="4400" b="1" dirty="0"/>
              <a:t>.. год ..хв              .. год .. хв</a:t>
            </a:r>
          </a:p>
          <a:p>
            <a:r>
              <a:rPr lang="ru-RU" dirty="0"/>
              <a:t> 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F12A32A-F068-4E44-98F5-6051F62D55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8007" y="2279964"/>
            <a:ext cx="3226316" cy="242494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C36C4CC-5E0D-4C18-931B-923C1A3229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09276" y="2406832"/>
            <a:ext cx="3226316" cy="2298073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A49B52B-8F9F-4629-8005-E5FAC4208D1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01253" y="2680635"/>
            <a:ext cx="2984730" cy="4048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42784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B6B03978-235B-4F7A-85A2-F198BCD2649C}"/>
              </a:ext>
            </a:extLst>
          </p:cNvPr>
          <p:cNvSpPr/>
          <p:nvPr/>
        </p:nvSpPr>
        <p:spPr>
          <a:xfrm>
            <a:off x="644192" y="601728"/>
            <a:ext cx="10355720" cy="393954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dirty="0"/>
              <a:t>10. </a:t>
            </a:r>
            <a:r>
              <a:rPr lang="ru-RU" sz="4400" b="1" dirty="0" err="1"/>
              <a:t>Розв</a:t>
            </a:r>
            <a:r>
              <a:rPr lang="en-US" sz="4400" b="1" dirty="0"/>
              <a:t>’</a:t>
            </a:r>
            <a:r>
              <a:rPr lang="ru-RU" sz="4400" b="1" dirty="0" err="1"/>
              <a:t>яжи</a:t>
            </a:r>
            <a:r>
              <a:rPr lang="ru-RU" sz="4400" b="1" dirty="0"/>
              <a:t> задачу</a:t>
            </a:r>
          </a:p>
          <a:p>
            <a:endParaRPr lang="ru-RU" sz="4400" dirty="0"/>
          </a:p>
          <a:p>
            <a:r>
              <a:rPr lang="ru-RU" sz="5400" b="1" dirty="0"/>
              <a:t>Початок перерви – 9 год 10 хв</a:t>
            </a:r>
          </a:p>
          <a:p>
            <a:r>
              <a:rPr lang="ru-RU" sz="5400" b="1" dirty="0" err="1"/>
              <a:t>Тривала</a:t>
            </a:r>
            <a:r>
              <a:rPr lang="ru-RU" sz="5400" b="1" dirty="0"/>
              <a:t> </a:t>
            </a:r>
            <a:r>
              <a:rPr lang="ru-RU" sz="5400" b="1" dirty="0" err="1"/>
              <a:t>перерва</a:t>
            </a:r>
            <a:r>
              <a:rPr lang="ru-RU" sz="5400" b="1" dirty="0"/>
              <a:t> – 30 хв.</a:t>
            </a:r>
          </a:p>
          <a:p>
            <a:r>
              <a:rPr lang="ru-RU" sz="5400" b="1" dirty="0" err="1"/>
              <a:t>Закінчилася</a:t>
            </a:r>
            <a:r>
              <a:rPr lang="ru-RU" sz="5400" b="1" dirty="0"/>
              <a:t> </a:t>
            </a:r>
            <a:r>
              <a:rPr lang="ru-RU" sz="5400" b="1" dirty="0" err="1"/>
              <a:t>перерва</a:t>
            </a:r>
            <a:r>
              <a:rPr lang="ru-RU" sz="5400" b="1" dirty="0"/>
              <a:t> – о ? год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0A09FAF-1527-4434-B28C-3D689462C6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81395" y="5054048"/>
            <a:ext cx="3210605" cy="1803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10398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3518F1E-7240-4AAC-8D56-E4D6901314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89065" y="4214191"/>
            <a:ext cx="2702935" cy="2643809"/>
          </a:xfrm>
          <a:prstGeom prst="rect">
            <a:avLst/>
          </a:prstGeom>
        </p:spPr>
      </p:pic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10D23AD1-D0D2-4D4B-A675-1095203E49EB}"/>
              </a:ext>
            </a:extLst>
          </p:cNvPr>
          <p:cNvSpPr/>
          <p:nvPr/>
        </p:nvSpPr>
        <p:spPr>
          <a:xfrm>
            <a:off x="1014653" y="209586"/>
            <a:ext cx="8409674" cy="566308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600" b="1" dirty="0"/>
              <a:t>11. Розв’яжи задачу</a:t>
            </a:r>
          </a:p>
          <a:p>
            <a:endParaRPr lang="uk-UA" sz="4400" dirty="0"/>
          </a:p>
          <a:p>
            <a:r>
              <a:rPr lang="uk-UA" sz="4400" dirty="0"/>
              <a:t>До зупинки Максим:</a:t>
            </a:r>
          </a:p>
          <a:p>
            <a:r>
              <a:rPr lang="uk-UA" sz="4400" dirty="0"/>
              <a:t>Йшов – 5 хв</a:t>
            </a:r>
          </a:p>
          <a:p>
            <a:r>
              <a:rPr lang="uk-UA" sz="4400" dirty="0"/>
              <a:t>Чекав маршрутку – ще 60 с</a:t>
            </a:r>
          </a:p>
          <a:p>
            <a:r>
              <a:rPr lang="uk-UA" sz="4400" dirty="0"/>
              <a:t>Їхав – 14 хв</a:t>
            </a:r>
          </a:p>
          <a:p>
            <a:r>
              <a:rPr lang="uk-UA" sz="4400" dirty="0"/>
              <a:t>Ще йшов до спорт. клубу – 3 хв</a:t>
            </a:r>
          </a:p>
          <a:p>
            <a:r>
              <a:rPr lang="uk-UA" sz="4400" dirty="0"/>
              <a:t>Потрібно витратити- ? хв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750039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3518F1E-7240-4AAC-8D56-E4D6901314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89065" y="4214191"/>
            <a:ext cx="2702935" cy="2643809"/>
          </a:xfrm>
          <a:prstGeom prst="rect">
            <a:avLst/>
          </a:prstGeom>
        </p:spPr>
      </p:pic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10D23AD1-D0D2-4D4B-A675-1095203E49EB}"/>
              </a:ext>
            </a:extLst>
          </p:cNvPr>
          <p:cNvSpPr/>
          <p:nvPr/>
        </p:nvSpPr>
        <p:spPr>
          <a:xfrm>
            <a:off x="1219199" y="130072"/>
            <a:ext cx="9011478" cy="71404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600" b="1" dirty="0"/>
              <a:t>Ключ до завдань:</a:t>
            </a:r>
          </a:p>
          <a:p>
            <a:r>
              <a:rPr lang="uk-UA" sz="3600" b="1" dirty="0"/>
              <a:t>1. Б </a:t>
            </a:r>
          </a:p>
          <a:p>
            <a:r>
              <a:rPr lang="uk-UA" sz="3600" b="1" dirty="0"/>
              <a:t>2. В  </a:t>
            </a:r>
          </a:p>
          <a:p>
            <a:r>
              <a:rPr lang="uk-UA" sz="3600" b="1" dirty="0"/>
              <a:t>3. А </a:t>
            </a:r>
          </a:p>
          <a:p>
            <a:r>
              <a:rPr lang="uk-UA" sz="3600" b="1" dirty="0"/>
              <a:t>4. В </a:t>
            </a:r>
          </a:p>
          <a:p>
            <a:r>
              <a:rPr lang="uk-UA" sz="3600" b="1" dirty="0"/>
              <a:t>5. Б </a:t>
            </a:r>
          </a:p>
          <a:p>
            <a:r>
              <a:rPr lang="uk-UA" sz="3600" b="1" dirty="0"/>
              <a:t>6. А </a:t>
            </a:r>
          </a:p>
          <a:p>
            <a:r>
              <a:rPr lang="uk-UA" sz="3600" b="1" dirty="0"/>
              <a:t>7. 7 год 35 хв, 19 хв</a:t>
            </a:r>
          </a:p>
          <a:p>
            <a:r>
              <a:rPr lang="uk-UA" sz="3600" b="1" dirty="0"/>
              <a:t>8. 10, 15</a:t>
            </a:r>
          </a:p>
          <a:p>
            <a:r>
              <a:rPr lang="uk-UA" sz="3600" b="1" dirty="0"/>
              <a:t>9. 10 (22) год 10 хв, 11 ( 23) год 20 хв</a:t>
            </a:r>
          </a:p>
          <a:p>
            <a:r>
              <a:rPr lang="uk-UA" sz="3600" b="1" dirty="0"/>
              <a:t>10. О 9 год 40 хв</a:t>
            </a:r>
          </a:p>
          <a:p>
            <a:r>
              <a:rPr lang="uk-UA" sz="3600" b="1" dirty="0"/>
              <a:t>11. </a:t>
            </a:r>
            <a:r>
              <a:rPr lang="uk-UA" sz="3600" b="1"/>
              <a:t>23 хв</a:t>
            </a:r>
            <a:endParaRPr lang="uk-UA" sz="4400" dirty="0"/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7501533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D842565C-4736-4129-967F-185DE1F2D389}"/>
              </a:ext>
            </a:extLst>
          </p:cNvPr>
          <p:cNvSpPr/>
          <p:nvPr/>
        </p:nvSpPr>
        <p:spPr>
          <a:xfrm>
            <a:off x="498488" y="1469840"/>
            <a:ext cx="9578264" cy="34778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166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Молодці!</a:t>
            </a:r>
          </a:p>
          <a:p>
            <a:pPr algn="ctr"/>
            <a:endParaRPr lang="uk-UA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655079613"/>
      </p:ext>
    </p:extLst>
  </p:cSld>
  <p:clrMapOvr>
    <a:masterClrMapping/>
  </p:clrMapOvr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496CB"/>
      </a:accent1>
      <a:accent2>
        <a:srgbClr val="BC356F"/>
      </a:accent2>
      <a:accent3>
        <a:srgbClr val="E65331"/>
      </a:accent3>
      <a:accent4>
        <a:srgbClr val="F27E19"/>
      </a:accent4>
      <a:accent5>
        <a:srgbClr val="F2AC19"/>
      </a:accent5>
      <a:accent6>
        <a:srgbClr val="BC80E0"/>
      </a:accent6>
      <a:hlink>
        <a:srgbClr val="EF5285"/>
      </a:hlink>
      <a:folHlink>
        <a:srgbClr val="F77F90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284</TotalTime>
  <Words>353</Words>
  <Application>Microsoft Office PowerPoint</Application>
  <PresentationFormat>Широкий екран</PresentationFormat>
  <Paragraphs>71</Paragraphs>
  <Slides>14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14</vt:i4>
      </vt:variant>
    </vt:vector>
  </HeadingPairs>
  <TitlesOfParts>
    <vt:vector size="19" baseType="lpstr">
      <vt:lpstr>Arial</vt:lpstr>
      <vt:lpstr>Calibri</vt:lpstr>
      <vt:lpstr>Trebuchet MS</vt:lpstr>
      <vt:lpstr>Wingdings 3</vt:lpstr>
      <vt:lpstr>Грань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18</cp:revision>
  <dcterms:created xsi:type="dcterms:W3CDTF">2023-03-07T19:53:52Z</dcterms:created>
  <dcterms:modified xsi:type="dcterms:W3CDTF">2023-04-08T18:27:13Z</dcterms:modified>
</cp:coreProperties>
</file>