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83" r:id="rId5"/>
    <p:sldId id="259" r:id="rId6"/>
    <p:sldId id="275" r:id="rId7"/>
    <p:sldId id="289" r:id="rId8"/>
    <p:sldId id="290" r:id="rId9"/>
    <p:sldId id="260" r:id="rId10"/>
    <p:sldId id="279" r:id="rId11"/>
    <p:sldId id="284" r:id="rId12"/>
    <p:sldId id="287" r:id="rId13"/>
    <p:sldId id="285" r:id="rId14"/>
    <p:sldId id="286" r:id="rId15"/>
    <p:sldId id="269" r:id="rId16"/>
    <p:sldId id="274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629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30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830AD8-A013-4261-9826-8F594B3975CD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51D334-9EFE-4AE7-92D3-D0118A6531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04937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51D334-9EFE-4AE7-92D3-D0118A6531B5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6415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45F78-DA8B-42D5-96CB-EFF91DCAD547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AA6D8-A06E-451D-99AE-33AE18D9A0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21545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45F78-DA8B-42D5-96CB-EFF91DCAD547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AA6D8-A06E-451D-99AE-33AE18D9A0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4675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45F78-DA8B-42D5-96CB-EFF91DCAD547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AA6D8-A06E-451D-99AE-33AE18D9A0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94134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45F78-DA8B-42D5-96CB-EFF91DCAD547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AA6D8-A06E-451D-99AE-33AE18D9A0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3606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45F78-DA8B-42D5-96CB-EFF91DCAD547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AA6D8-A06E-451D-99AE-33AE18D9A0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5279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45F78-DA8B-42D5-96CB-EFF91DCAD547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AA6D8-A06E-451D-99AE-33AE18D9A0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8734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45F78-DA8B-42D5-96CB-EFF91DCAD547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AA6D8-A06E-451D-99AE-33AE18D9A0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2275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45F78-DA8B-42D5-96CB-EFF91DCAD547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AA6D8-A06E-451D-99AE-33AE18D9A0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57679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45F78-DA8B-42D5-96CB-EFF91DCAD547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AA6D8-A06E-451D-99AE-33AE18D9A0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2339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45F78-DA8B-42D5-96CB-EFF91DCAD547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AA6D8-A06E-451D-99AE-33AE18D9A0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3291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45F78-DA8B-42D5-96CB-EFF91DCAD547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AA6D8-A06E-451D-99AE-33AE18D9A0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8040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7000" b="-6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45F78-DA8B-42D5-96CB-EFF91DCAD547}" type="datetimeFigureOut">
              <a:rPr lang="ru-RU" smtClean="0"/>
              <a:t>12.11.2022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DAA6D8-A06E-451D-99AE-33AE18D9A0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228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63835" y="2001954"/>
            <a:ext cx="10607465" cy="2244582"/>
          </a:xfrm>
        </p:spPr>
        <p:txBody>
          <a:bodyPr>
            <a:normAutofit fontScale="90000"/>
          </a:bodyPr>
          <a:lstStyle/>
          <a:p>
            <a:r>
              <a:rPr lang="ru-RU" sz="4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Додавання</a:t>
            </a:r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багатоцифрового</a:t>
            </a:r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числа і </a:t>
            </a:r>
            <a:r>
              <a:rPr lang="ru-RU" sz="4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трицифрового</a:t>
            </a:r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sz="4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Віднімання</a:t>
            </a:r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трицифрового</a:t>
            </a:r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числа </a:t>
            </a:r>
            <a:r>
              <a:rPr lang="ru-RU" sz="4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</a:t>
            </a:r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багатоцифрового</a:t>
            </a:r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sz="4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Розв’язування</a:t>
            </a:r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рівнянь</a:t>
            </a:r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sz="44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Види</a:t>
            </a:r>
            <a:r>
              <a:rPr lang="ru-RU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4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кутів</a:t>
            </a:r>
            <a:endParaRPr lang="ru-RU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66799" y="259154"/>
            <a:ext cx="5157019" cy="1655762"/>
          </a:xfrm>
        </p:spPr>
        <p:txBody>
          <a:bodyPr>
            <a:normAutofit/>
          </a:bodyPr>
          <a:lstStyle/>
          <a:p>
            <a:r>
              <a:rPr lang="ru-RU" sz="4400" b="1" smtClean="0"/>
              <a:t>Математика 63</a:t>
            </a:r>
            <a:endParaRPr lang="ru-RU" sz="4400" b="1" dirty="0"/>
          </a:p>
        </p:txBody>
      </p:sp>
      <p:pic>
        <p:nvPicPr>
          <p:cNvPr id="5" name="Picture 3" descr="D:\все с рабочего стола\111111111111111111 - копия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9329" y="5156201"/>
            <a:ext cx="1469971" cy="1760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User\Desktop\4-k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985247" cy="2985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ser\Downloads\pngwing.com (96)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579" y="4163487"/>
            <a:ext cx="3745532" cy="2655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4 клас. Математика. Підручник, частина 1 (Листопад Н.П.), Оріон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47" r="18437" b="1631"/>
          <a:stretch/>
        </p:blipFill>
        <p:spPr bwMode="auto">
          <a:xfrm>
            <a:off x="814806" y="3717450"/>
            <a:ext cx="1904901" cy="2877502"/>
          </a:xfrm>
          <a:prstGeom prst="rect">
            <a:avLst/>
          </a:prstGeom>
          <a:blipFill>
            <a:blip r:embed="rId6"/>
            <a:tile tx="0" ty="0" sx="100000" sy="100000" flip="none" algn="tl"/>
          </a:blipFill>
        </p:spPr>
      </p:pic>
    </p:spTree>
    <p:extLst>
      <p:ext uri="{BB962C8B-B14F-4D97-AF65-F5344CB8AC3E}">
        <p14:creationId xmlns:p14="http://schemas.microsoft.com/office/powerpoint/2010/main" val="147910149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600" b="1" i="1" dirty="0" err="1" smtClean="0">
                <a:solidFill>
                  <a:srgbClr val="002060"/>
                </a:solidFill>
              </a:rPr>
              <a:t>Каліграфічна</a:t>
            </a:r>
            <a:r>
              <a:rPr lang="ru-RU" sz="6600" b="1" i="1" dirty="0" smtClean="0">
                <a:solidFill>
                  <a:srgbClr val="002060"/>
                </a:solidFill>
              </a:rPr>
              <a:t> </a:t>
            </a:r>
            <a:r>
              <a:rPr lang="ru-RU" sz="6600" b="1" i="1" dirty="0" err="1" smtClean="0">
                <a:solidFill>
                  <a:srgbClr val="002060"/>
                </a:solidFill>
              </a:rPr>
              <a:t>хвилинка</a:t>
            </a:r>
            <a:endParaRPr lang="ru-RU" sz="6600" b="1" i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uk-UA" sz="344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5632</a:t>
            </a:r>
            <a:endParaRPr lang="ru-RU" sz="34400" b="1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D:\рабочая и тд\картинки\1 Новая папка\діти  та школа для презентац\pngwing.com - 2020-06-02T003007.78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0306" y="0"/>
            <a:ext cx="2807638" cy="2969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D:\все с рабочего стола\111111111111111111 - копия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9329" y="5156201"/>
            <a:ext cx="1469971" cy="1760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742775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7304" y="288529"/>
            <a:ext cx="10515600" cy="1345688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614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3" descr="D:\все с рабочего стола\111111111111111111 - копия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9329" y="5156201"/>
            <a:ext cx="1469971" cy="1760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007" y="1676809"/>
            <a:ext cx="9973126" cy="196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C:\Users\User\Downloads\pngwing.com (55)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278" y="3495063"/>
            <a:ext cx="3806583" cy="3362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3745935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7304" y="288529"/>
            <a:ext cx="10515600" cy="1345688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615</a:t>
            </a: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Порівняй	іменовані	числа.	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3" descr="D:\все с рабочего стола\111111111111111111 - копия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0483" y="5648513"/>
            <a:ext cx="1051517" cy="1259551"/>
          </a:xfrm>
          <a:prstGeom prst="rect">
            <a:avLst/>
          </a:prstGeom>
          <a:noFill/>
          <a:ln w="19050">
            <a:noFill/>
          </a:ln>
          <a:extLst/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274CB22C-C513-44DB-A58D-7FE705287FF6}"/>
              </a:ext>
            </a:extLst>
          </p:cNvPr>
          <p:cNvSpPr txBox="1"/>
          <p:nvPr/>
        </p:nvSpPr>
        <p:spPr>
          <a:xfrm>
            <a:off x="3058903" y="1428825"/>
            <a:ext cx="1959638" cy="464949"/>
          </a:xfrm>
          <a:prstGeom prst="rect">
            <a:avLst/>
          </a:prstGeom>
          <a:noFill/>
          <a:ln w="1905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z="4000" dirty="0">
                <a:solidFill>
                  <a:srgbClr val="0070C0"/>
                </a:solidFill>
              </a:rPr>
              <a:t>7 км</a:t>
            </a:r>
            <a:endParaRPr lang="x-none" sz="4000" dirty="0">
              <a:solidFill>
                <a:srgbClr val="0070C0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72A0F6A1-0284-4B7A-BA29-30296D9A1C9C}"/>
              </a:ext>
            </a:extLst>
          </p:cNvPr>
          <p:cNvSpPr txBox="1"/>
          <p:nvPr/>
        </p:nvSpPr>
        <p:spPr>
          <a:xfrm>
            <a:off x="6427477" y="1420998"/>
            <a:ext cx="1959638" cy="478338"/>
          </a:xfrm>
          <a:prstGeom prst="rect">
            <a:avLst/>
          </a:prstGeom>
          <a:noFill/>
          <a:ln w="1905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z="4000" dirty="0">
                <a:solidFill>
                  <a:srgbClr val="0070C0"/>
                </a:solidFill>
              </a:rPr>
              <a:t>780 м</a:t>
            </a:r>
            <a:endParaRPr lang="x-none" sz="4000" dirty="0">
              <a:solidFill>
                <a:srgbClr val="0070C0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21D203A3-2E24-463F-A819-E5C320119003}"/>
              </a:ext>
            </a:extLst>
          </p:cNvPr>
          <p:cNvSpPr txBox="1"/>
          <p:nvPr/>
        </p:nvSpPr>
        <p:spPr>
          <a:xfrm>
            <a:off x="3058903" y="2353819"/>
            <a:ext cx="1959638" cy="539633"/>
          </a:xfrm>
          <a:prstGeom prst="rect">
            <a:avLst/>
          </a:prstGeom>
          <a:noFill/>
          <a:ln w="1905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z="4000" dirty="0">
                <a:solidFill>
                  <a:srgbClr val="0070C0"/>
                </a:solidFill>
              </a:rPr>
              <a:t>9 м</a:t>
            </a:r>
            <a:endParaRPr lang="x-none" sz="4000" dirty="0">
              <a:solidFill>
                <a:srgbClr val="0070C0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DCA8AADD-B80F-49F2-BE92-6F70B860E0F3}"/>
              </a:ext>
            </a:extLst>
          </p:cNvPr>
          <p:cNvSpPr txBox="1"/>
          <p:nvPr/>
        </p:nvSpPr>
        <p:spPr>
          <a:xfrm>
            <a:off x="6427477" y="2353819"/>
            <a:ext cx="1959638" cy="539633"/>
          </a:xfrm>
          <a:prstGeom prst="rect">
            <a:avLst/>
          </a:prstGeom>
          <a:noFill/>
          <a:ln w="1905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z="4000" dirty="0">
                <a:solidFill>
                  <a:srgbClr val="0070C0"/>
                </a:solidFill>
              </a:rPr>
              <a:t>9 км</a:t>
            </a:r>
            <a:endParaRPr lang="x-none" sz="4000" dirty="0">
              <a:solidFill>
                <a:srgbClr val="0070C0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9A1437CA-8668-4049-9FD0-6E22DABFB929}"/>
              </a:ext>
            </a:extLst>
          </p:cNvPr>
          <p:cNvSpPr txBox="1"/>
          <p:nvPr/>
        </p:nvSpPr>
        <p:spPr>
          <a:xfrm>
            <a:off x="5260810" y="1420998"/>
            <a:ext cx="746227" cy="478338"/>
          </a:xfrm>
          <a:prstGeom prst="rect">
            <a:avLst/>
          </a:prstGeom>
          <a:noFill/>
          <a:ln w="1905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sz="4000" dirty="0">
                <a:solidFill>
                  <a:srgbClr val="0070C0"/>
                </a:solidFill>
              </a:rPr>
              <a:t>&gt;</a:t>
            </a:r>
            <a:endParaRPr lang="x-none" sz="4000" dirty="0">
              <a:solidFill>
                <a:srgbClr val="0070C0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17B82D17-5CDF-4C1B-816E-D7133816EA28}"/>
              </a:ext>
            </a:extLst>
          </p:cNvPr>
          <p:cNvSpPr txBox="1"/>
          <p:nvPr/>
        </p:nvSpPr>
        <p:spPr>
          <a:xfrm>
            <a:off x="5260810" y="2353819"/>
            <a:ext cx="746227" cy="539633"/>
          </a:xfrm>
          <a:prstGeom prst="rect">
            <a:avLst/>
          </a:prstGeom>
          <a:noFill/>
          <a:ln w="1905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sz="4000" dirty="0">
                <a:solidFill>
                  <a:srgbClr val="0070C0"/>
                </a:solidFill>
              </a:rPr>
              <a:t>&lt;</a:t>
            </a:r>
            <a:endParaRPr lang="x-none" sz="4000" dirty="0">
              <a:solidFill>
                <a:srgbClr val="0070C0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E958134A-EA9E-4F49-8ABD-6492EDDC551E}"/>
              </a:ext>
            </a:extLst>
          </p:cNvPr>
          <p:cNvSpPr txBox="1"/>
          <p:nvPr/>
        </p:nvSpPr>
        <p:spPr>
          <a:xfrm>
            <a:off x="3058903" y="3344505"/>
            <a:ext cx="1959638" cy="539633"/>
          </a:xfrm>
          <a:prstGeom prst="rect">
            <a:avLst/>
          </a:prstGeom>
          <a:noFill/>
          <a:ln w="1905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z="4000" dirty="0">
                <a:solidFill>
                  <a:srgbClr val="0070C0"/>
                </a:solidFill>
              </a:rPr>
              <a:t>5 ц</a:t>
            </a:r>
            <a:endParaRPr lang="x-none" sz="4000" dirty="0">
              <a:solidFill>
                <a:srgbClr val="0070C0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E4167C75-6C5A-4A88-9D1A-D36DB9BAF51D}"/>
              </a:ext>
            </a:extLst>
          </p:cNvPr>
          <p:cNvSpPr txBox="1"/>
          <p:nvPr/>
        </p:nvSpPr>
        <p:spPr>
          <a:xfrm>
            <a:off x="6417716" y="3344505"/>
            <a:ext cx="1959638" cy="539633"/>
          </a:xfrm>
          <a:prstGeom prst="rect">
            <a:avLst/>
          </a:prstGeom>
          <a:noFill/>
          <a:ln w="1905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z="4000" dirty="0">
                <a:solidFill>
                  <a:srgbClr val="0070C0"/>
                </a:solidFill>
              </a:rPr>
              <a:t>478 ц</a:t>
            </a:r>
            <a:endParaRPr lang="x-none" sz="4000" dirty="0">
              <a:solidFill>
                <a:srgbClr val="0070C0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48AD47B0-E17E-4BE7-8109-6077D658F189}"/>
              </a:ext>
            </a:extLst>
          </p:cNvPr>
          <p:cNvSpPr txBox="1"/>
          <p:nvPr/>
        </p:nvSpPr>
        <p:spPr>
          <a:xfrm>
            <a:off x="3058903" y="4333149"/>
            <a:ext cx="1959638" cy="539633"/>
          </a:xfrm>
          <a:prstGeom prst="rect">
            <a:avLst/>
          </a:prstGeom>
          <a:noFill/>
          <a:ln w="1905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z="4000" dirty="0">
                <a:solidFill>
                  <a:srgbClr val="0070C0"/>
                </a:solidFill>
              </a:rPr>
              <a:t>10 кг</a:t>
            </a:r>
            <a:endParaRPr lang="x-none" sz="4000" dirty="0">
              <a:solidFill>
                <a:srgbClr val="0070C0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EA6781F9-06C8-47DA-9B7D-3056ACC51AA4}"/>
              </a:ext>
            </a:extLst>
          </p:cNvPr>
          <p:cNvSpPr txBox="1"/>
          <p:nvPr/>
        </p:nvSpPr>
        <p:spPr>
          <a:xfrm>
            <a:off x="6427477" y="4333149"/>
            <a:ext cx="1959638" cy="539633"/>
          </a:xfrm>
          <a:prstGeom prst="rect">
            <a:avLst/>
          </a:prstGeom>
          <a:noFill/>
          <a:ln w="1905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z="4000" dirty="0">
                <a:solidFill>
                  <a:srgbClr val="0070C0"/>
                </a:solidFill>
              </a:rPr>
              <a:t>5 ц</a:t>
            </a:r>
            <a:endParaRPr lang="x-none" sz="4000" dirty="0">
              <a:solidFill>
                <a:srgbClr val="0070C0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1A8BE8CC-223F-46B5-8427-E4697252854A}"/>
              </a:ext>
            </a:extLst>
          </p:cNvPr>
          <p:cNvSpPr txBox="1"/>
          <p:nvPr/>
        </p:nvSpPr>
        <p:spPr>
          <a:xfrm>
            <a:off x="5260810" y="3344505"/>
            <a:ext cx="746227" cy="539633"/>
          </a:xfrm>
          <a:prstGeom prst="rect">
            <a:avLst/>
          </a:prstGeom>
          <a:noFill/>
          <a:ln w="1905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z="4000" dirty="0">
                <a:solidFill>
                  <a:srgbClr val="0070C0"/>
                </a:solidFill>
              </a:rPr>
              <a:t>&lt;</a:t>
            </a:r>
            <a:endParaRPr lang="x-none" sz="4000" dirty="0">
              <a:solidFill>
                <a:srgbClr val="0070C0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7576976C-A3ED-486F-8AA2-DB4B6588CF8A}"/>
              </a:ext>
            </a:extLst>
          </p:cNvPr>
          <p:cNvSpPr txBox="1"/>
          <p:nvPr/>
        </p:nvSpPr>
        <p:spPr>
          <a:xfrm>
            <a:off x="5260810" y="4333149"/>
            <a:ext cx="746227" cy="539633"/>
          </a:xfrm>
          <a:prstGeom prst="rect">
            <a:avLst/>
          </a:prstGeom>
          <a:noFill/>
          <a:ln w="1905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sz="4000" dirty="0">
                <a:solidFill>
                  <a:srgbClr val="0070C0"/>
                </a:solidFill>
              </a:rPr>
              <a:t>&lt;</a:t>
            </a:r>
            <a:endParaRPr lang="x-none" sz="4000" dirty="0">
              <a:solidFill>
                <a:srgbClr val="0070C0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12DF5CF8-6A1D-4A17-BD9E-69E8DE0DD3D2}"/>
              </a:ext>
            </a:extLst>
          </p:cNvPr>
          <p:cNvSpPr txBox="1"/>
          <p:nvPr/>
        </p:nvSpPr>
        <p:spPr>
          <a:xfrm>
            <a:off x="3049142" y="5280633"/>
            <a:ext cx="1959638" cy="539633"/>
          </a:xfrm>
          <a:prstGeom prst="rect">
            <a:avLst/>
          </a:prstGeom>
          <a:noFill/>
          <a:ln w="1905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z="3200" dirty="0">
                <a:solidFill>
                  <a:srgbClr val="0070C0"/>
                </a:solidFill>
              </a:rPr>
              <a:t>3 км 40 м</a:t>
            </a:r>
            <a:endParaRPr lang="x-none" sz="3200" dirty="0">
              <a:solidFill>
                <a:srgbClr val="0070C0"/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021FD30E-B086-4C73-A3D7-8CA77A66E2A9}"/>
              </a:ext>
            </a:extLst>
          </p:cNvPr>
          <p:cNvSpPr txBox="1"/>
          <p:nvPr/>
        </p:nvSpPr>
        <p:spPr>
          <a:xfrm>
            <a:off x="6407955" y="5280633"/>
            <a:ext cx="1959638" cy="539633"/>
          </a:xfrm>
          <a:prstGeom prst="rect">
            <a:avLst/>
          </a:prstGeom>
          <a:noFill/>
          <a:ln w="1905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z="3200" dirty="0">
                <a:solidFill>
                  <a:srgbClr val="0070C0"/>
                </a:solidFill>
              </a:rPr>
              <a:t>340 м</a:t>
            </a:r>
            <a:endParaRPr lang="x-none" sz="3200" dirty="0">
              <a:solidFill>
                <a:srgbClr val="0070C0"/>
              </a:solidFill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F8D27264-3219-4E23-85B8-0EC6189431A1}"/>
              </a:ext>
            </a:extLst>
          </p:cNvPr>
          <p:cNvSpPr txBox="1"/>
          <p:nvPr/>
        </p:nvSpPr>
        <p:spPr>
          <a:xfrm>
            <a:off x="3049142" y="6269277"/>
            <a:ext cx="1959638" cy="539633"/>
          </a:xfrm>
          <a:prstGeom prst="rect">
            <a:avLst/>
          </a:prstGeom>
          <a:noFill/>
          <a:ln w="1905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z="2800" dirty="0">
                <a:solidFill>
                  <a:srgbClr val="0070C0"/>
                </a:solidFill>
              </a:rPr>
              <a:t>4 км 003 м</a:t>
            </a:r>
            <a:endParaRPr lang="x-none" sz="2800" dirty="0">
              <a:solidFill>
                <a:srgbClr val="0070C0"/>
              </a:solidFill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8AECAC75-0F33-4B11-B93F-A668980FD4AC}"/>
              </a:ext>
            </a:extLst>
          </p:cNvPr>
          <p:cNvSpPr txBox="1"/>
          <p:nvPr/>
        </p:nvSpPr>
        <p:spPr>
          <a:xfrm>
            <a:off x="6417716" y="6269277"/>
            <a:ext cx="1959638" cy="539633"/>
          </a:xfrm>
          <a:prstGeom prst="rect">
            <a:avLst/>
          </a:prstGeom>
          <a:noFill/>
          <a:ln w="1905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z="4000" dirty="0">
                <a:solidFill>
                  <a:srgbClr val="0070C0"/>
                </a:solidFill>
              </a:rPr>
              <a:t>4003 м</a:t>
            </a:r>
            <a:endParaRPr lang="x-none" sz="4000" dirty="0">
              <a:solidFill>
                <a:srgbClr val="0070C0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8B512EF0-F7B3-4444-AC44-1FABC1ABB14F}"/>
              </a:ext>
            </a:extLst>
          </p:cNvPr>
          <p:cNvSpPr txBox="1"/>
          <p:nvPr/>
        </p:nvSpPr>
        <p:spPr>
          <a:xfrm>
            <a:off x="5251049" y="5280633"/>
            <a:ext cx="746227" cy="539633"/>
          </a:xfrm>
          <a:prstGeom prst="rect">
            <a:avLst/>
          </a:prstGeom>
          <a:noFill/>
          <a:ln w="1905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sz="4000" dirty="0">
                <a:solidFill>
                  <a:srgbClr val="0070C0"/>
                </a:solidFill>
              </a:rPr>
              <a:t>&gt;</a:t>
            </a:r>
            <a:endParaRPr lang="x-none" sz="4000" dirty="0">
              <a:solidFill>
                <a:srgbClr val="0070C0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AF8A66BB-E767-4A65-A671-B5390F299EBA}"/>
              </a:ext>
            </a:extLst>
          </p:cNvPr>
          <p:cNvSpPr txBox="1"/>
          <p:nvPr/>
        </p:nvSpPr>
        <p:spPr>
          <a:xfrm>
            <a:off x="5251049" y="6269277"/>
            <a:ext cx="746227" cy="539633"/>
          </a:xfrm>
          <a:prstGeom prst="rect">
            <a:avLst/>
          </a:prstGeom>
          <a:noFill/>
          <a:ln w="1905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sz="4000" dirty="0">
                <a:solidFill>
                  <a:srgbClr val="0070C0"/>
                </a:solidFill>
              </a:rPr>
              <a:t>=</a:t>
            </a:r>
            <a:endParaRPr lang="x-none" sz="4000" dirty="0">
              <a:solidFill>
                <a:srgbClr val="0070C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5687027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7" grpId="0"/>
      <p:bldP spid="38" grpId="0"/>
      <p:bldP spid="43" grpId="0"/>
      <p:bldP spid="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973394"/>
            <a:ext cx="10515600" cy="117988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		№ 616</a:t>
            </a:r>
            <a:br>
              <a:rPr lang="uk-UA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dirty="0">
                <a:solidFill>
                  <a:prstClr val="black"/>
                </a:solidFill>
              </a:rPr>
              <a:t/>
            </a:r>
            <a:br>
              <a:rPr lang="uk-UA" dirty="0">
                <a:solidFill>
                  <a:prstClr val="black"/>
                </a:solidFill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97138" y="880319"/>
            <a:ext cx="1066936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	</a:t>
            </a:r>
            <a:endParaRPr lang="ru-RU" sz="5400" b="1" cap="none" spc="0" baseline="3000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5" name="Picture 3" descr="D:\все с рабочего стола\111111111111111111 - копия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5275" y="5750266"/>
            <a:ext cx="974025" cy="1166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675" y="1491605"/>
            <a:ext cx="11768000" cy="1475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User\Downloads\pngwing.com (46)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6782" y="2841794"/>
            <a:ext cx="9411786" cy="4209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0882488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418454"/>
            <a:ext cx="10515600" cy="1937288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617</a:t>
            </a:r>
            <a:r>
              <a:rPr lang="uk-UA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Прочитай	</a:t>
            </a:r>
            <a:r>
              <a:rPr lang="ru-RU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вирази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	У	межах	</a:t>
            </a:r>
            <a:r>
              <a:rPr lang="ru-RU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яких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ru-RU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розрядів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треба	</a:t>
            </a:r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виконувати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ru-RU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дію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в	кожному	</a:t>
            </a:r>
            <a:r>
              <a:rPr lang="ru-RU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випадку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ru-RU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обчислення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ru-RU" dirty="0"/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D48E14E4-E1BD-4B53-BF27-9A705FE19F59}"/>
              </a:ext>
            </a:extLst>
          </p:cNvPr>
          <p:cNvSpPr txBox="1"/>
          <p:nvPr/>
        </p:nvSpPr>
        <p:spPr>
          <a:xfrm>
            <a:off x="-432" y="2638200"/>
            <a:ext cx="5249859" cy="1251867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>
                <a:solidFill>
                  <a:srgbClr val="00B0F0"/>
                </a:solidFill>
                <a:effectLst/>
              </a:rPr>
              <a:t>4532 + 126 =</a:t>
            </a:r>
            <a:endParaRPr lang="x-none" dirty="0">
              <a:solidFill>
                <a:srgbClr val="00B0F0"/>
              </a:solidFill>
              <a:effectLst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B2F8CEB8-BE71-4DF6-92C4-BD1F86F3CC25}"/>
              </a:ext>
            </a:extLst>
          </p:cNvPr>
          <p:cNvSpPr txBox="1"/>
          <p:nvPr/>
        </p:nvSpPr>
        <p:spPr>
          <a:xfrm>
            <a:off x="1" y="3477788"/>
            <a:ext cx="5242614" cy="1251867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>
                <a:solidFill>
                  <a:srgbClr val="00B0F0"/>
                </a:solidFill>
                <a:effectLst/>
              </a:rPr>
              <a:t>38 976 – 314 =</a:t>
            </a:r>
            <a:endParaRPr lang="x-none" dirty="0">
              <a:solidFill>
                <a:srgbClr val="00B0F0"/>
              </a:solidFill>
              <a:effectLst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1CCBAAC6-6734-4C02-A343-F5B20BAB1D73}"/>
              </a:ext>
            </a:extLst>
          </p:cNvPr>
          <p:cNvSpPr txBox="1"/>
          <p:nvPr/>
        </p:nvSpPr>
        <p:spPr>
          <a:xfrm>
            <a:off x="4269729" y="2638200"/>
            <a:ext cx="2053854" cy="1251867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uk-UA" sz="4000" dirty="0">
                <a:solidFill>
                  <a:srgbClr val="00B0F0"/>
                </a:solidFill>
                <a:effectLst/>
              </a:rPr>
              <a:t>4 658</a:t>
            </a:r>
            <a:endParaRPr lang="x-none" sz="4000" dirty="0">
              <a:solidFill>
                <a:srgbClr val="00B0F0"/>
              </a:solidFill>
              <a:effectLst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5050C286-721E-453A-8536-1133C25E2E53}"/>
              </a:ext>
            </a:extLst>
          </p:cNvPr>
          <p:cNvSpPr txBox="1"/>
          <p:nvPr/>
        </p:nvSpPr>
        <p:spPr>
          <a:xfrm>
            <a:off x="4263706" y="3477788"/>
            <a:ext cx="2061098" cy="1251867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uk-UA" sz="3600" dirty="0">
                <a:solidFill>
                  <a:srgbClr val="00B0F0"/>
                </a:solidFill>
                <a:effectLst/>
              </a:rPr>
              <a:t>38 662</a:t>
            </a:r>
            <a:endParaRPr lang="x-none" sz="3600" dirty="0">
              <a:solidFill>
                <a:srgbClr val="00B0F0"/>
              </a:solidFill>
              <a:effectLst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14B31387-2C39-4825-AEF7-9E18D710B5EC}"/>
              </a:ext>
            </a:extLst>
          </p:cNvPr>
          <p:cNvSpPr txBox="1"/>
          <p:nvPr/>
        </p:nvSpPr>
        <p:spPr>
          <a:xfrm>
            <a:off x="5896411" y="2638200"/>
            <a:ext cx="4810809" cy="1251867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z="4400" dirty="0">
                <a:solidFill>
                  <a:srgbClr val="00B0F0"/>
                </a:solidFill>
                <a:effectLst/>
              </a:rPr>
              <a:t>47 265 + 358 =</a:t>
            </a:r>
            <a:endParaRPr lang="x-none" sz="4400" dirty="0">
              <a:solidFill>
                <a:srgbClr val="00B0F0"/>
              </a:solidFill>
              <a:effectLst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4284C30D-51FA-41B4-A7BA-5E654C53DE9E}"/>
              </a:ext>
            </a:extLst>
          </p:cNvPr>
          <p:cNvSpPr txBox="1"/>
          <p:nvPr/>
        </p:nvSpPr>
        <p:spPr>
          <a:xfrm>
            <a:off x="5890818" y="3477788"/>
            <a:ext cx="4810809" cy="1251867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>
                <a:solidFill>
                  <a:srgbClr val="00B0F0"/>
                </a:solidFill>
                <a:effectLst/>
              </a:rPr>
              <a:t>9856 – 787 =</a:t>
            </a:r>
            <a:endParaRPr lang="x-none" dirty="0">
              <a:solidFill>
                <a:srgbClr val="00B0F0"/>
              </a:solidFill>
              <a:effectLst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0706983-64FF-41F6-96FF-6918E2EE7B5D}"/>
              </a:ext>
            </a:extLst>
          </p:cNvPr>
          <p:cNvSpPr txBox="1"/>
          <p:nvPr/>
        </p:nvSpPr>
        <p:spPr>
          <a:xfrm>
            <a:off x="9780306" y="2638200"/>
            <a:ext cx="2410472" cy="1251867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uk-UA" sz="4000" dirty="0">
                <a:solidFill>
                  <a:srgbClr val="00B0F0"/>
                </a:solidFill>
                <a:effectLst/>
              </a:rPr>
              <a:t>47 623</a:t>
            </a:r>
            <a:endParaRPr lang="x-none" sz="4000" dirty="0">
              <a:solidFill>
                <a:srgbClr val="00B0F0"/>
              </a:solidFill>
              <a:effectLst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C33677D4-796A-4C25-9642-92E251A16B2D}"/>
              </a:ext>
            </a:extLst>
          </p:cNvPr>
          <p:cNvSpPr txBox="1"/>
          <p:nvPr/>
        </p:nvSpPr>
        <p:spPr>
          <a:xfrm>
            <a:off x="9774282" y="3477788"/>
            <a:ext cx="2417717" cy="1251867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uk-UA" sz="4000" dirty="0">
                <a:solidFill>
                  <a:srgbClr val="00B0F0"/>
                </a:solidFill>
                <a:effectLst/>
              </a:rPr>
              <a:t>9 069</a:t>
            </a:r>
            <a:endParaRPr lang="x-none" sz="4000" dirty="0">
              <a:solidFill>
                <a:srgbClr val="00B0F0"/>
              </a:solidFill>
              <a:effectLst/>
            </a:endParaRPr>
          </a:p>
        </p:txBody>
      </p:sp>
      <p:pic>
        <p:nvPicPr>
          <p:cNvPr id="12" name="Picture 3" descr="C:\Users\User\Downloads\pngwing.com (29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7211" y="4689764"/>
            <a:ext cx="2438400" cy="1874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7401715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3" grpId="0" animBg="1"/>
      <p:bldP spid="3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418454"/>
            <a:ext cx="10515600" cy="1937288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617</a:t>
            </a:r>
            <a:r>
              <a:rPr lang="uk-UA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Прочитай	</a:t>
            </a:r>
            <a:r>
              <a:rPr lang="ru-RU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вирази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	У	межах	</a:t>
            </a:r>
            <a:r>
              <a:rPr lang="ru-RU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яких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ru-RU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розрядів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треба	</a:t>
            </a:r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виконувати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ru-RU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дію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в	кожному	</a:t>
            </a:r>
            <a:r>
              <a:rPr lang="ru-RU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випадку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ru-RU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обчислення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ru-RU" dirty="0"/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D48E14E4-E1BD-4B53-BF27-9A705FE19F59}"/>
              </a:ext>
            </a:extLst>
          </p:cNvPr>
          <p:cNvSpPr txBox="1"/>
          <p:nvPr/>
        </p:nvSpPr>
        <p:spPr>
          <a:xfrm>
            <a:off x="-432" y="2638200"/>
            <a:ext cx="5249859" cy="1251867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>
                <a:solidFill>
                  <a:srgbClr val="00B0F0"/>
                </a:solidFill>
                <a:effectLst/>
              </a:rPr>
              <a:t>4532 + 126 =</a:t>
            </a:r>
            <a:endParaRPr lang="x-none" dirty="0">
              <a:solidFill>
                <a:srgbClr val="00B0F0"/>
              </a:solidFill>
              <a:effectLst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B2F8CEB8-BE71-4DF6-92C4-BD1F86F3CC25}"/>
              </a:ext>
            </a:extLst>
          </p:cNvPr>
          <p:cNvSpPr txBox="1"/>
          <p:nvPr/>
        </p:nvSpPr>
        <p:spPr>
          <a:xfrm>
            <a:off x="1" y="3477788"/>
            <a:ext cx="5242614" cy="1251867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>
                <a:solidFill>
                  <a:srgbClr val="00B0F0"/>
                </a:solidFill>
                <a:effectLst/>
              </a:rPr>
              <a:t>38 976 – 314 =</a:t>
            </a:r>
            <a:endParaRPr lang="x-none" dirty="0">
              <a:solidFill>
                <a:srgbClr val="00B0F0"/>
              </a:solidFill>
              <a:effectLst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1CCBAAC6-6734-4C02-A343-F5B20BAB1D73}"/>
              </a:ext>
            </a:extLst>
          </p:cNvPr>
          <p:cNvSpPr txBox="1"/>
          <p:nvPr/>
        </p:nvSpPr>
        <p:spPr>
          <a:xfrm>
            <a:off x="4269729" y="2638200"/>
            <a:ext cx="2053854" cy="1251867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uk-UA" sz="4000" dirty="0">
                <a:solidFill>
                  <a:srgbClr val="00B0F0"/>
                </a:solidFill>
                <a:effectLst/>
              </a:rPr>
              <a:t>4 658</a:t>
            </a:r>
            <a:endParaRPr lang="x-none" sz="4000" dirty="0">
              <a:solidFill>
                <a:srgbClr val="00B0F0"/>
              </a:solidFill>
              <a:effectLst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5050C286-721E-453A-8536-1133C25E2E53}"/>
              </a:ext>
            </a:extLst>
          </p:cNvPr>
          <p:cNvSpPr txBox="1"/>
          <p:nvPr/>
        </p:nvSpPr>
        <p:spPr>
          <a:xfrm>
            <a:off x="4263706" y="3477788"/>
            <a:ext cx="2061098" cy="1251867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uk-UA" sz="3600" dirty="0">
                <a:solidFill>
                  <a:srgbClr val="00B0F0"/>
                </a:solidFill>
                <a:effectLst/>
              </a:rPr>
              <a:t>38 662</a:t>
            </a:r>
            <a:endParaRPr lang="x-none" sz="3600" dirty="0">
              <a:solidFill>
                <a:srgbClr val="00B0F0"/>
              </a:solidFill>
              <a:effectLst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14B31387-2C39-4825-AEF7-9E18D710B5EC}"/>
              </a:ext>
            </a:extLst>
          </p:cNvPr>
          <p:cNvSpPr txBox="1"/>
          <p:nvPr/>
        </p:nvSpPr>
        <p:spPr>
          <a:xfrm>
            <a:off x="5896411" y="2638200"/>
            <a:ext cx="4810809" cy="1251867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z="4400" dirty="0">
                <a:solidFill>
                  <a:srgbClr val="00B0F0"/>
                </a:solidFill>
                <a:effectLst/>
              </a:rPr>
              <a:t>47 265 + 358 =</a:t>
            </a:r>
            <a:endParaRPr lang="x-none" sz="4400" dirty="0">
              <a:solidFill>
                <a:srgbClr val="00B0F0"/>
              </a:solidFill>
              <a:effectLst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4284C30D-51FA-41B4-A7BA-5E654C53DE9E}"/>
              </a:ext>
            </a:extLst>
          </p:cNvPr>
          <p:cNvSpPr txBox="1"/>
          <p:nvPr/>
        </p:nvSpPr>
        <p:spPr>
          <a:xfrm>
            <a:off x="5890818" y="3477788"/>
            <a:ext cx="4810809" cy="1251867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>
                <a:solidFill>
                  <a:srgbClr val="00B0F0"/>
                </a:solidFill>
                <a:effectLst/>
              </a:rPr>
              <a:t>9856 – 787 =</a:t>
            </a:r>
            <a:endParaRPr lang="x-none" dirty="0">
              <a:solidFill>
                <a:srgbClr val="00B0F0"/>
              </a:solidFill>
              <a:effectLst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0706983-64FF-41F6-96FF-6918E2EE7B5D}"/>
              </a:ext>
            </a:extLst>
          </p:cNvPr>
          <p:cNvSpPr txBox="1"/>
          <p:nvPr/>
        </p:nvSpPr>
        <p:spPr>
          <a:xfrm>
            <a:off x="9780306" y="2638200"/>
            <a:ext cx="2410472" cy="1251867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uk-UA" sz="4000" dirty="0">
                <a:solidFill>
                  <a:srgbClr val="00B0F0"/>
                </a:solidFill>
                <a:effectLst/>
              </a:rPr>
              <a:t>47 623</a:t>
            </a:r>
            <a:endParaRPr lang="x-none" sz="4000" dirty="0">
              <a:solidFill>
                <a:srgbClr val="00B0F0"/>
              </a:solidFill>
              <a:effectLst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C33677D4-796A-4C25-9642-92E251A16B2D}"/>
              </a:ext>
            </a:extLst>
          </p:cNvPr>
          <p:cNvSpPr txBox="1"/>
          <p:nvPr/>
        </p:nvSpPr>
        <p:spPr>
          <a:xfrm>
            <a:off x="9774282" y="3477788"/>
            <a:ext cx="2417717" cy="1251867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uk-UA" sz="4000" dirty="0">
                <a:solidFill>
                  <a:srgbClr val="00B0F0"/>
                </a:solidFill>
                <a:effectLst/>
              </a:rPr>
              <a:t>9 069</a:t>
            </a:r>
            <a:endParaRPr lang="x-none" sz="4000" dirty="0">
              <a:solidFill>
                <a:srgbClr val="00B0F0"/>
              </a:solidFill>
              <a:effectLst/>
            </a:endParaRPr>
          </a:p>
        </p:txBody>
      </p:sp>
      <p:pic>
        <p:nvPicPr>
          <p:cNvPr id="13" name="Picture 3" descr="C:\Users\User\Downloads\pngwing.com (29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4383" y="4729655"/>
            <a:ext cx="2438400" cy="1874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3611949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3" grpId="0" animBg="1"/>
      <p:bldP spid="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418454"/>
            <a:ext cx="10515600" cy="1937288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617</a:t>
            </a:r>
            <a:r>
              <a:rPr lang="uk-UA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Прочитай	</a:t>
            </a:r>
            <a:r>
              <a:rPr lang="ru-RU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вирази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	У	межах	</a:t>
            </a:r>
            <a:r>
              <a:rPr lang="ru-RU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яких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ru-RU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розрядів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треба	</a:t>
            </a:r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виконувати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ru-RU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дію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в	кожному	</a:t>
            </a:r>
            <a:r>
              <a:rPr lang="ru-RU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випадку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ru-RU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обчислення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ru-RU" dirty="0"/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D48E14E4-E1BD-4B53-BF27-9A705FE19F59}"/>
              </a:ext>
            </a:extLst>
          </p:cNvPr>
          <p:cNvSpPr txBox="1"/>
          <p:nvPr/>
        </p:nvSpPr>
        <p:spPr>
          <a:xfrm>
            <a:off x="-432" y="2638200"/>
            <a:ext cx="5249859" cy="1251867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>
                <a:solidFill>
                  <a:srgbClr val="00B0F0"/>
                </a:solidFill>
                <a:effectLst/>
              </a:rPr>
              <a:t>4532 + 126 =</a:t>
            </a:r>
            <a:endParaRPr lang="x-none" dirty="0">
              <a:solidFill>
                <a:srgbClr val="00B0F0"/>
              </a:solidFill>
              <a:effectLst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B2F8CEB8-BE71-4DF6-92C4-BD1F86F3CC25}"/>
              </a:ext>
            </a:extLst>
          </p:cNvPr>
          <p:cNvSpPr txBox="1"/>
          <p:nvPr/>
        </p:nvSpPr>
        <p:spPr>
          <a:xfrm>
            <a:off x="1" y="3477788"/>
            <a:ext cx="5242614" cy="1251867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>
                <a:solidFill>
                  <a:srgbClr val="00B0F0"/>
                </a:solidFill>
                <a:effectLst/>
              </a:rPr>
              <a:t>38 976 – 314 =</a:t>
            </a:r>
            <a:endParaRPr lang="x-none" dirty="0">
              <a:solidFill>
                <a:srgbClr val="00B0F0"/>
              </a:solidFill>
              <a:effectLst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1CCBAAC6-6734-4C02-A343-F5B20BAB1D73}"/>
              </a:ext>
            </a:extLst>
          </p:cNvPr>
          <p:cNvSpPr txBox="1"/>
          <p:nvPr/>
        </p:nvSpPr>
        <p:spPr>
          <a:xfrm>
            <a:off x="4269729" y="2638200"/>
            <a:ext cx="2053854" cy="1251867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uk-UA" sz="4000" dirty="0">
                <a:solidFill>
                  <a:srgbClr val="00B0F0"/>
                </a:solidFill>
                <a:effectLst/>
              </a:rPr>
              <a:t>4 658</a:t>
            </a:r>
            <a:endParaRPr lang="x-none" sz="4000" dirty="0">
              <a:solidFill>
                <a:srgbClr val="00B0F0"/>
              </a:solidFill>
              <a:effectLst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5050C286-721E-453A-8536-1133C25E2E53}"/>
              </a:ext>
            </a:extLst>
          </p:cNvPr>
          <p:cNvSpPr txBox="1"/>
          <p:nvPr/>
        </p:nvSpPr>
        <p:spPr>
          <a:xfrm>
            <a:off x="4263706" y="3477788"/>
            <a:ext cx="2061098" cy="1251867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uk-UA" sz="3600" dirty="0">
                <a:solidFill>
                  <a:srgbClr val="00B0F0"/>
                </a:solidFill>
                <a:effectLst/>
              </a:rPr>
              <a:t>38 662</a:t>
            </a:r>
            <a:endParaRPr lang="x-none" sz="3600" dirty="0">
              <a:solidFill>
                <a:srgbClr val="00B0F0"/>
              </a:solidFill>
              <a:effectLst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14B31387-2C39-4825-AEF7-9E18D710B5EC}"/>
              </a:ext>
            </a:extLst>
          </p:cNvPr>
          <p:cNvSpPr txBox="1"/>
          <p:nvPr/>
        </p:nvSpPr>
        <p:spPr>
          <a:xfrm>
            <a:off x="5896411" y="2638200"/>
            <a:ext cx="4810809" cy="1251867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z="4400" dirty="0">
                <a:solidFill>
                  <a:srgbClr val="00B0F0"/>
                </a:solidFill>
                <a:effectLst/>
              </a:rPr>
              <a:t>47 265 + 358 =</a:t>
            </a:r>
            <a:endParaRPr lang="x-none" sz="4400" dirty="0">
              <a:solidFill>
                <a:srgbClr val="00B0F0"/>
              </a:solidFill>
              <a:effectLst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4284C30D-51FA-41B4-A7BA-5E654C53DE9E}"/>
              </a:ext>
            </a:extLst>
          </p:cNvPr>
          <p:cNvSpPr txBox="1"/>
          <p:nvPr/>
        </p:nvSpPr>
        <p:spPr>
          <a:xfrm>
            <a:off x="5890818" y="3477788"/>
            <a:ext cx="4810809" cy="1251867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>
                <a:solidFill>
                  <a:srgbClr val="00B0F0"/>
                </a:solidFill>
                <a:effectLst/>
              </a:rPr>
              <a:t>9856 – 787 =</a:t>
            </a:r>
            <a:endParaRPr lang="x-none" dirty="0">
              <a:solidFill>
                <a:srgbClr val="00B0F0"/>
              </a:solidFill>
              <a:effectLst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70706983-64FF-41F6-96FF-6918E2EE7B5D}"/>
              </a:ext>
            </a:extLst>
          </p:cNvPr>
          <p:cNvSpPr txBox="1"/>
          <p:nvPr/>
        </p:nvSpPr>
        <p:spPr>
          <a:xfrm>
            <a:off x="9780306" y="2638200"/>
            <a:ext cx="2410472" cy="1251867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uk-UA" sz="4000" dirty="0">
                <a:solidFill>
                  <a:srgbClr val="00B0F0"/>
                </a:solidFill>
                <a:effectLst/>
              </a:rPr>
              <a:t>47 623</a:t>
            </a:r>
            <a:endParaRPr lang="x-none" sz="4000" dirty="0">
              <a:solidFill>
                <a:srgbClr val="00B0F0"/>
              </a:solidFill>
              <a:effectLst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C33677D4-796A-4C25-9642-92E251A16B2D}"/>
              </a:ext>
            </a:extLst>
          </p:cNvPr>
          <p:cNvSpPr txBox="1"/>
          <p:nvPr/>
        </p:nvSpPr>
        <p:spPr>
          <a:xfrm>
            <a:off x="9774282" y="3477788"/>
            <a:ext cx="2417717" cy="1251867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uk-UA" sz="4000" dirty="0">
                <a:solidFill>
                  <a:srgbClr val="00B0F0"/>
                </a:solidFill>
                <a:effectLst/>
              </a:rPr>
              <a:t>9 069</a:t>
            </a:r>
            <a:endParaRPr lang="x-none" sz="4000" dirty="0">
              <a:solidFill>
                <a:srgbClr val="00B0F0"/>
              </a:solidFill>
              <a:effectLst/>
            </a:endParaRPr>
          </a:p>
        </p:txBody>
      </p:sp>
      <p:pic>
        <p:nvPicPr>
          <p:cNvPr id="13" name="Picture 3" descr="C:\Users\User\Downloads\pngwing.com (29)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615" y="4767263"/>
            <a:ext cx="2438400" cy="1874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8125222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3" grpId="0" animBg="1"/>
      <p:bldP spid="3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</a:t>
            </a:r>
            <a:r>
              <a:rPr lang="uk-UA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618</a:t>
            </a:r>
            <a:r>
              <a:rPr lang="uk-UA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Обчисли	з	поясненням.</a:t>
            </a:r>
            <a:r>
              <a:rPr lang="uk-UA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3" descr="D:\все с рабочего стола\111111111111111111 - копия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3191" y="5687878"/>
            <a:ext cx="1026109" cy="1229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9AF0D25E-6261-409C-AC83-4AD3C58930FE}"/>
              </a:ext>
            </a:extLst>
          </p:cNvPr>
          <p:cNvSpPr txBox="1"/>
          <p:nvPr/>
        </p:nvSpPr>
        <p:spPr>
          <a:xfrm>
            <a:off x="-1579" y="1456401"/>
            <a:ext cx="4796191" cy="839588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>
                <a:solidFill>
                  <a:srgbClr val="C00000"/>
                </a:solidFill>
              </a:rPr>
              <a:t>3072 + 328 =</a:t>
            </a:r>
            <a:endParaRPr lang="x-none" dirty="0">
              <a:solidFill>
                <a:srgbClr val="C0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6721B1A2-525B-40EB-80A4-8E971331934A}"/>
              </a:ext>
            </a:extLst>
          </p:cNvPr>
          <p:cNvSpPr txBox="1"/>
          <p:nvPr/>
        </p:nvSpPr>
        <p:spPr>
          <a:xfrm>
            <a:off x="0" y="2295989"/>
            <a:ext cx="4789019" cy="1176481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>
                <a:solidFill>
                  <a:srgbClr val="C00000"/>
                </a:solidFill>
              </a:rPr>
              <a:t>5048 + 582 =</a:t>
            </a:r>
            <a:endParaRPr lang="x-none" dirty="0">
              <a:solidFill>
                <a:srgbClr val="C0000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B56F5BE1-8102-4CB5-A29C-A633DB79D0AD}"/>
              </a:ext>
            </a:extLst>
          </p:cNvPr>
          <p:cNvSpPr txBox="1"/>
          <p:nvPr/>
        </p:nvSpPr>
        <p:spPr>
          <a:xfrm>
            <a:off x="3978692" y="1499870"/>
            <a:ext cx="2075259" cy="726361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uk-UA" sz="4400" dirty="0">
                <a:solidFill>
                  <a:srgbClr val="C00000"/>
                </a:solidFill>
              </a:rPr>
              <a:t>3 400</a:t>
            </a:r>
            <a:endParaRPr lang="x-none" sz="4400" dirty="0">
              <a:solidFill>
                <a:srgbClr val="C000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39B8A7FF-2A21-428A-8F2A-3ACF6114E650}"/>
              </a:ext>
            </a:extLst>
          </p:cNvPr>
          <p:cNvSpPr txBox="1"/>
          <p:nvPr/>
        </p:nvSpPr>
        <p:spPr>
          <a:xfrm>
            <a:off x="3973100" y="2339458"/>
            <a:ext cx="2075259" cy="726361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uk-UA" sz="4400" dirty="0">
                <a:solidFill>
                  <a:srgbClr val="C00000"/>
                </a:solidFill>
              </a:rPr>
              <a:t>5 630</a:t>
            </a:r>
            <a:endParaRPr lang="x-none" sz="4400" dirty="0">
              <a:solidFill>
                <a:srgbClr val="C000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12B5036-E1D1-4734-A843-920400385610}"/>
              </a:ext>
            </a:extLst>
          </p:cNvPr>
          <p:cNvSpPr txBox="1"/>
          <p:nvPr/>
        </p:nvSpPr>
        <p:spPr>
          <a:xfrm>
            <a:off x="5667789" y="1456401"/>
            <a:ext cx="4486345" cy="726361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z="4000" dirty="0">
                <a:solidFill>
                  <a:srgbClr val="C00000"/>
                </a:solidFill>
              </a:rPr>
              <a:t>36 273 + 457 =</a:t>
            </a:r>
            <a:endParaRPr lang="x-none" sz="4000" dirty="0">
              <a:solidFill>
                <a:srgbClr val="C0000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8A84784A-CC1E-4E6E-BAAD-A3229C734782}"/>
              </a:ext>
            </a:extLst>
          </p:cNvPr>
          <p:cNvSpPr txBox="1"/>
          <p:nvPr/>
        </p:nvSpPr>
        <p:spPr>
          <a:xfrm>
            <a:off x="5662196" y="2295989"/>
            <a:ext cx="4486345" cy="726361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z="4000" dirty="0">
                <a:solidFill>
                  <a:srgbClr val="C00000"/>
                </a:solidFill>
              </a:rPr>
              <a:t>932 000 – 305 =</a:t>
            </a:r>
            <a:endParaRPr lang="x-none" sz="4000" dirty="0">
              <a:solidFill>
                <a:srgbClr val="C0000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38CA6D4C-5A3E-4746-82B2-75390FD09AF4}"/>
              </a:ext>
            </a:extLst>
          </p:cNvPr>
          <p:cNvSpPr txBox="1"/>
          <p:nvPr/>
        </p:nvSpPr>
        <p:spPr>
          <a:xfrm>
            <a:off x="9656458" y="1456401"/>
            <a:ext cx="2385843" cy="839588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uk-UA" sz="4400" dirty="0">
                <a:solidFill>
                  <a:srgbClr val="C00000"/>
                </a:solidFill>
              </a:rPr>
              <a:t>36 730</a:t>
            </a:r>
            <a:endParaRPr lang="x-none" sz="4400" dirty="0">
              <a:solidFill>
                <a:srgbClr val="C00000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B32643B4-7D78-4988-8EAD-8C0CA381F961}"/>
              </a:ext>
            </a:extLst>
          </p:cNvPr>
          <p:cNvSpPr txBox="1"/>
          <p:nvPr/>
        </p:nvSpPr>
        <p:spPr>
          <a:xfrm>
            <a:off x="9649288" y="2295989"/>
            <a:ext cx="2393014" cy="813301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uk-UA" sz="4000" dirty="0">
                <a:solidFill>
                  <a:srgbClr val="C00000"/>
                </a:solidFill>
              </a:rPr>
              <a:t>931 695</a:t>
            </a:r>
            <a:endParaRPr lang="x-none" sz="4000" dirty="0">
              <a:solidFill>
                <a:srgbClr val="C00000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2FFB33D3-205E-4193-BBB3-61C2F37AC04D}"/>
              </a:ext>
            </a:extLst>
          </p:cNvPr>
          <p:cNvSpPr txBox="1"/>
          <p:nvPr/>
        </p:nvSpPr>
        <p:spPr>
          <a:xfrm>
            <a:off x="0" y="3109290"/>
            <a:ext cx="4789018" cy="726361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>
                <a:solidFill>
                  <a:srgbClr val="C00000"/>
                </a:solidFill>
              </a:rPr>
              <a:t>3898 – 628 =</a:t>
            </a:r>
            <a:endParaRPr lang="x-none" dirty="0">
              <a:solidFill>
                <a:srgbClr val="C0000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443034A3-B638-4C23-9550-F3102BFDF69F}"/>
              </a:ext>
            </a:extLst>
          </p:cNvPr>
          <p:cNvSpPr txBox="1"/>
          <p:nvPr/>
        </p:nvSpPr>
        <p:spPr>
          <a:xfrm>
            <a:off x="3934561" y="3152759"/>
            <a:ext cx="2125559" cy="726361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uk-UA" sz="4000" dirty="0">
                <a:solidFill>
                  <a:srgbClr val="C00000"/>
                </a:solidFill>
              </a:rPr>
              <a:t>3 270</a:t>
            </a:r>
            <a:endParaRPr lang="x-none" sz="4000" dirty="0">
              <a:solidFill>
                <a:srgbClr val="C00000"/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9C67577E-5762-41B6-A6D7-31BB402BCFB7}"/>
              </a:ext>
            </a:extLst>
          </p:cNvPr>
          <p:cNvSpPr txBox="1"/>
          <p:nvPr/>
        </p:nvSpPr>
        <p:spPr>
          <a:xfrm>
            <a:off x="5689663" y="3109290"/>
            <a:ext cx="4486345" cy="726361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z="4000" dirty="0">
                <a:solidFill>
                  <a:srgbClr val="C00000"/>
                </a:solidFill>
              </a:rPr>
              <a:t>644 000 – 527 =</a:t>
            </a:r>
            <a:endParaRPr lang="x-none" sz="4000" dirty="0">
              <a:solidFill>
                <a:srgbClr val="C00000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51B32278-6D76-4661-BB19-708DBBB75C5C}"/>
              </a:ext>
            </a:extLst>
          </p:cNvPr>
          <p:cNvSpPr txBox="1"/>
          <p:nvPr/>
        </p:nvSpPr>
        <p:spPr>
          <a:xfrm>
            <a:off x="9676755" y="3109290"/>
            <a:ext cx="2393014" cy="726361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uk-UA" sz="4000" dirty="0">
                <a:solidFill>
                  <a:srgbClr val="C00000"/>
                </a:solidFill>
              </a:rPr>
              <a:t>643 473</a:t>
            </a:r>
            <a:endParaRPr lang="x-none" sz="4000" dirty="0">
              <a:solidFill>
                <a:srgbClr val="C00000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FC0AFC53-2066-4574-BEC0-595454DCFFE2}"/>
              </a:ext>
            </a:extLst>
          </p:cNvPr>
          <p:cNvSpPr txBox="1"/>
          <p:nvPr/>
        </p:nvSpPr>
        <p:spPr>
          <a:xfrm>
            <a:off x="2745684" y="4128977"/>
            <a:ext cx="4486345" cy="726361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z="4000" dirty="0">
                <a:solidFill>
                  <a:srgbClr val="C00000"/>
                </a:solidFill>
              </a:rPr>
              <a:t>6905 – 790 =</a:t>
            </a:r>
            <a:endParaRPr lang="x-none" sz="4000" dirty="0">
              <a:solidFill>
                <a:srgbClr val="C00000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7311FCCB-2C4C-435B-A74E-44D7105F720E}"/>
              </a:ext>
            </a:extLst>
          </p:cNvPr>
          <p:cNvSpPr txBox="1"/>
          <p:nvPr/>
        </p:nvSpPr>
        <p:spPr>
          <a:xfrm>
            <a:off x="2740091" y="4968565"/>
            <a:ext cx="4486345" cy="726361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z="4000" dirty="0">
                <a:solidFill>
                  <a:srgbClr val="C00000"/>
                </a:solidFill>
              </a:rPr>
              <a:t>45 180 + 540 =</a:t>
            </a:r>
            <a:endParaRPr lang="x-none" sz="4000" dirty="0">
              <a:solidFill>
                <a:srgbClr val="C00000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44748050-F3C0-408F-B6F6-BD59D45FBB9A}"/>
              </a:ext>
            </a:extLst>
          </p:cNvPr>
          <p:cNvSpPr txBox="1"/>
          <p:nvPr/>
        </p:nvSpPr>
        <p:spPr>
          <a:xfrm>
            <a:off x="6734353" y="4128977"/>
            <a:ext cx="2385843" cy="726361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uk-UA" sz="4400" dirty="0">
                <a:solidFill>
                  <a:srgbClr val="C00000"/>
                </a:solidFill>
              </a:rPr>
              <a:t>6 115</a:t>
            </a:r>
            <a:endParaRPr lang="x-none" sz="4400" dirty="0">
              <a:solidFill>
                <a:srgbClr val="C00000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8F6B7129-AED5-4A51-A0D0-C83F381E9148}"/>
              </a:ext>
            </a:extLst>
          </p:cNvPr>
          <p:cNvSpPr txBox="1"/>
          <p:nvPr/>
        </p:nvSpPr>
        <p:spPr>
          <a:xfrm>
            <a:off x="6727183" y="4968565"/>
            <a:ext cx="2393014" cy="726361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uk-UA" sz="4000" dirty="0">
                <a:solidFill>
                  <a:srgbClr val="C00000"/>
                </a:solidFill>
              </a:rPr>
              <a:t>45 720</a:t>
            </a:r>
            <a:endParaRPr lang="x-none" sz="4000" dirty="0">
              <a:solidFill>
                <a:srgbClr val="C0000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697E3246-63F8-4E5E-B9C9-4360DA048D3B}"/>
              </a:ext>
            </a:extLst>
          </p:cNvPr>
          <p:cNvSpPr txBox="1"/>
          <p:nvPr/>
        </p:nvSpPr>
        <p:spPr>
          <a:xfrm>
            <a:off x="2767558" y="5781866"/>
            <a:ext cx="4486345" cy="726361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z="4000" dirty="0">
                <a:solidFill>
                  <a:srgbClr val="C00000"/>
                </a:solidFill>
              </a:rPr>
              <a:t>90 120 + 912 =</a:t>
            </a:r>
            <a:endParaRPr lang="x-none" sz="4000" dirty="0">
              <a:solidFill>
                <a:srgbClr val="C00000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B253273F-78E1-4A39-A80A-B097CC60ACDE}"/>
              </a:ext>
            </a:extLst>
          </p:cNvPr>
          <p:cNvSpPr txBox="1"/>
          <p:nvPr/>
        </p:nvSpPr>
        <p:spPr>
          <a:xfrm>
            <a:off x="6754650" y="5781866"/>
            <a:ext cx="2393014" cy="726361"/>
          </a:xfrm>
          <a:prstGeom prst="rect">
            <a:avLst/>
          </a:prstGeom>
          <a:solidFill>
            <a:schemeClr val="bg1"/>
          </a:solidFill>
          <a:ln w="38100" cap="flat" cmpd="sng">
            <a:noFill/>
            <a:prstDash val="lg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ru-RU"/>
            </a:defPPr>
            <a:lvl1pPr algn="ctr">
              <a:defRPr sz="48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uk-UA" sz="4000" dirty="0">
                <a:solidFill>
                  <a:srgbClr val="C00000"/>
                </a:solidFill>
              </a:rPr>
              <a:t>91 032</a:t>
            </a:r>
            <a:endParaRPr lang="x-none" sz="4000" dirty="0">
              <a:solidFill>
                <a:srgbClr val="C0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0940227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6" grpId="0" animBg="1"/>
      <p:bldP spid="17" grpId="0" animBg="1"/>
      <p:bldP spid="19" grpId="0" animBg="1"/>
      <p:bldP spid="21" grpId="0" animBg="1"/>
      <p:bldP spid="24" grpId="0" animBg="1"/>
      <p:bldP spid="25" grpId="0" animBg="1"/>
      <p:bldP spid="2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0900" y="339609"/>
            <a:ext cx="10515600" cy="1206730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uk-UA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		№ 619</a:t>
            </a:r>
            <a:br>
              <a:rPr lang="uk-UA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698" y="942974"/>
            <a:ext cx="10410402" cy="478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6020965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1578" y="473613"/>
            <a:ext cx="10515600" cy="1325563"/>
          </a:xfrm>
        </p:spPr>
        <p:txBody>
          <a:bodyPr/>
          <a:lstStyle/>
          <a:p>
            <a:pPr algn="ctr"/>
            <a:r>
              <a:rPr lang="uk-UA" dirty="0" smtClean="0"/>
              <a:t/>
            </a:r>
            <a:br>
              <a:rPr lang="uk-UA" dirty="0" smtClean="0"/>
            </a:br>
            <a:r>
              <a:rPr lang="ru-RU" dirty="0" smtClean="0"/>
              <a:t>№</a:t>
            </a:r>
            <a:r>
              <a:rPr lang="ru-RU" b="1" i="1" dirty="0" smtClean="0">
                <a:solidFill>
                  <a:srgbClr val="0070C0"/>
                </a:solidFill>
              </a:rPr>
              <a:t>619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arenR"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FF"/>
                </a:highlight>
              </a:rPr>
              <a:t>339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FF"/>
                </a:highlight>
              </a:rPr>
              <a:t>+ 350 = 689 (д.) –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FF"/>
                </a:highlight>
              </a:rPr>
              <a:t>виготовив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FF"/>
                </a:highlight>
              </a:rPr>
              <a:t> за I і II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FF"/>
                </a:highlight>
              </a:rPr>
              <a:t>дні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FF"/>
                </a:highlight>
              </a:rPr>
              <a:t> разом;</a:t>
            </a:r>
          </a:p>
          <a:p>
            <a:pPr marL="457200" indent="-457200">
              <a:buAutoNum type="arabicParenR"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FF"/>
                </a:highlight>
              </a:rPr>
              <a:t>1087 – 689 = 398 (д.) –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FF"/>
                </a:highlight>
              </a:rPr>
              <a:t>виготовив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FF"/>
                </a:highlight>
              </a:rPr>
              <a:t> за III день;</a:t>
            </a:r>
          </a:p>
          <a:p>
            <a:pPr marL="457200" indent="-457200">
              <a:buAutoNum type="arabicParenR"/>
            </a:pP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FF"/>
                </a:highlight>
              </a:rPr>
              <a:t>398 – 350 = 48 (д.)</a:t>
            </a:r>
          </a:p>
          <a:p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FF"/>
                </a:highlight>
              </a:rPr>
              <a:t>Відповідь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FF"/>
                </a:highlight>
              </a:rPr>
              <a:t>: на 48 деталей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FF"/>
                </a:highlight>
              </a:rPr>
              <a:t>більше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FF"/>
                </a:highlight>
              </a:rPr>
              <a:t>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FF"/>
                </a:highlight>
              </a:rPr>
              <a:t>виготовив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FF"/>
                </a:highlight>
              </a:rPr>
              <a:t>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FF"/>
                </a:highlight>
              </a:rPr>
              <a:t>робітник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FF"/>
                </a:highlight>
              </a:rPr>
              <a:t>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FF"/>
                </a:highlight>
              </a:rPr>
              <a:t>третього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FF"/>
                </a:highlight>
              </a:rPr>
              <a:t> дня,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FF"/>
                </a:highlight>
              </a:rPr>
              <a:t>ніж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FF"/>
                </a:highlight>
              </a:rPr>
              <a:t> другого.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53991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0900" y="339609"/>
            <a:ext cx="10515600" cy="1206730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uk-UA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		№ 621</a:t>
            </a:r>
            <a:br>
              <a:rPr lang="uk-UA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172" y="900973"/>
            <a:ext cx="10988128" cy="5648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2479219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0900" y="339609"/>
            <a:ext cx="10515600" cy="1206730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uk-UA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		№ 621</a:t>
            </a:r>
            <a:br>
              <a:rPr lang="uk-UA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4384" y="1098330"/>
            <a:ext cx="12356384" cy="5238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4736206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1578" y="473613"/>
            <a:ext cx="10515600" cy="1325563"/>
          </a:xfrm>
        </p:spPr>
        <p:txBody>
          <a:bodyPr/>
          <a:lstStyle/>
          <a:p>
            <a:pPr algn="ctr"/>
            <a:r>
              <a:rPr lang="uk-UA" dirty="0" smtClean="0"/>
              <a:t/>
            </a:r>
            <a:br>
              <a:rPr lang="uk-UA" dirty="0" smtClean="0"/>
            </a:br>
            <a:r>
              <a:rPr lang="ru-RU" dirty="0" smtClean="0"/>
              <a:t>№</a:t>
            </a:r>
            <a:r>
              <a:rPr lang="ru-RU" b="1" i="1" dirty="0" smtClean="0">
                <a:solidFill>
                  <a:srgbClr val="0070C0"/>
                </a:solidFill>
              </a:rPr>
              <a:t>622</a:t>
            </a:r>
            <a:endParaRPr lang="ru-RU" b="1" i="1" dirty="0">
              <a:solidFill>
                <a:srgbClr val="0070C0"/>
              </a:solidFill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869" y="1653790"/>
            <a:ext cx="10169579" cy="5204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4969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4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Домашнє завдання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93368" y="1825625"/>
            <a:ext cx="10160431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9600" b="1" dirty="0" smtClean="0">
                <a:solidFill>
                  <a:srgbClr val="002060"/>
                </a:solidFill>
              </a:rPr>
              <a:t>С 118 № 623,624</a:t>
            </a:r>
            <a:endParaRPr lang="ru-RU" sz="9600" b="1" dirty="0">
              <a:solidFill>
                <a:srgbClr val="002060"/>
              </a:solidFill>
            </a:endParaRPr>
          </a:p>
        </p:txBody>
      </p:sp>
      <p:pic>
        <p:nvPicPr>
          <p:cNvPr id="5122" name="Picture 2" descr="D:\рабочая и тд\картинки\1 Новая папка\діти  та школа для презентац\pngwing.com - 2020-06-02T003713.44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6945" y="3126656"/>
            <a:ext cx="5155152" cy="3969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D:\все с рабочего стола\111111111111111111 - копия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09329" y="5094209"/>
            <a:ext cx="1469971" cy="1760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716683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ownloads\pngwing.com (16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4088" y="592138"/>
            <a:ext cx="8913812" cy="634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0678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59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|30.3|18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6|10.7|6.5|7.5|6.8|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26.9|40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0.3|0.6|48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4|7.7|10.4|9.6|9.5|12.1|12.3|10.9|9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4.1|2.5|11.4|2.8|3|16.5|0.7|15.8|2|1.5|7.2|3|0.5|8.1|2.6|1|7|3.6|1.6|8.6|1.9|0.9|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4.1|2.5|11.4|2.8|3|16.5|0.7|15.8|2|1.5|7.2|3|0.5|8.1|2.6|1|7|3.6|1.6|8.6|1.9|0.9|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4.1|2.5|11.4|2.8|3|16.5|0.7|15.8|2|1.5|7.2|3|0.5|8.1|2.6|1|7|3.6|1.6|8.6|1.9|0.9|8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750</TotalTime>
  <Words>266</Words>
  <Application>Microsoft Office PowerPoint</Application>
  <PresentationFormat>Широкоэкранный</PresentationFormat>
  <Paragraphs>84</Paragraphs>
  <Slides>16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Тема Office</vt:lpstr>
      <vt:lpstr>Додавання багатоцифрового числа і трицифрового. Віднімання трицифрового числа від багатоцифрового. Розв’язування рівнянь. Види кутів</vt:lpstr>
      <vt:lpstr>Каліграфічна хвилинка</vt:lpstr>
      <vt:lpstr>№ 614</vt:lpstr>
      <vt:lpstr>№ 615  Порівняй іменовані числа. </vt:lpstr>
      <vt:lpstr>     № 616  </vt:lpstr>
      <vt:lpstr>№ 617  Прочитай вирази. У межах яких розрядів треба  виконувати дію в кожному випадку обчислення?</vt:lpstr>
      <vt:lpstr>№ 617  Прочитай вирази. У межах яких розрядів треба  виконувати дію в кожному випадку обчислення?</vt:lpstr>
      <vt:lpstr>№ 617  Прочитай вирази. У межах яких розрядів треба  виконувати дію в кожному випадку обчислення?</vt:lpstr>
      <vt:lpstr>№ 618 Обчисли з поясненням.  </vt:lpstr>
      <vt:lpstr>     № 619 </vt:lpstr>
      <vt:lpstr> №619</vt:lpstr>
      <vt:lpstr>     № 621 </vt:lpstr>
      <vt:lpstr>     № 621 </vt:lpstr>
      <vt:lpstr> №622</vt:lpstr>
      <vt:lpstr>Домашнє завдання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СКЕЛЕТ І М’ЯЗИ ЛЮДИНИ, ЇХ ЗНАЧЕННЯ. ЗАПОБІГАННЯ ЗАХВОРЮВАННЯМ СКЕЛЕТА ТА М’ЯЗІВ</dc:title>
  <dc:creator>user</dc:creator>
  <cp:lastModifiedBy>Учетная запись Майкрософт</cp:lastModifiedBy>
  <cp:revision>70</cp:revision>
  <dcterms:created xsi:type="dcterms:W3CDTF">2021-02-10T20:28:26Z</dcterms:created>
  <dcterms:modified xsi:type="dcterms:W3CDTF">2022-11-12T00:04:09Z</dcterms:modified>
</cp:coreProperties>
</file>