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8" d="100"/>
          <a:sy n="118" d="100"/>
        </p:scale>
        <p:origin x="2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69EA27-3899-4B48-B906-FAED86B3E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9B4CF78-BE7E-4932-A65F-50892C4B3E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924B95B-8F6D-4042-87FC-3897E5D5B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51D0AFD-5EA1-4BB2-8ACC-154836786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2231072-B64C-4B19-B9B9-709DBDDE3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5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E765CB-42E4-44B4-BFB9-06D24A748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6468DE3-21FF-4EC2-AF1E-6A1CA5F7D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94E333A-96A9-4006-A398-8B48DE09D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540B39E-B4C7-436A-A979-8587D857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77221-89FC-4BB0-849B-D5E89DBF6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1793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B4E498-E8D9-4CC0-A029-8A2F7BCF9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9AE8B9C-9544-480C-99B1-97BFC35AA2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A4C04A2-883A-44A4-B496-73FB944E5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C210F5C-8084-4830-824E-3FB4859F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7FD2C98-81BE-4AB4-9186-F8F75BDA6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9744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6F8BD6-0F38-4BC2-A4E7-62947489F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44B91FE-11EF-4D8C-90CF-349FB1D8AF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B246019-5F86-4C54-A4E0-419D20D05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E910CA6-D4EA-4768-9BD5-2476BF8A2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46F8F8F-C43C-4F62-B418-4477C7E8E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60A4839-F3D8-4605-B661-ED5F747F5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113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BD8F62-7A1E-43BC-8665-A7DBB679C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2729D43-E55E-4F42-A7D6-8F57E2B632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8D628E3-C609-4968-9CBB-FC4DEAC177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D7CF48E-C360-4979-84F8-BB8610AF4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2FFDCAA-8CC1-4C5D-9742-DE385A547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D192040-860F-45B8-87F5-EA91DB026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112B5B03-83AC-4A36-9520-C1F489B59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0F7E8B67-846C-43BA-970F-F499701E6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4551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1CAA3A-6C2B-4E85-B183-0177CB520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7E81D3C-FE6D-4A26-8447-2B96BD5D7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FAB84A1-6BB1-48FC-B787-BCDA47D16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93D30D5-856B-4241-B778-C2FAC3A53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6009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D2040C1-0AE1-48BD-A6AE-223D73C7B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8B88672-1F14-4EE8-BC78-10FBBBB5C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0C11A79-DC9D-40B1-9D25-C9BF7F1AB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244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6059D-3603-4316-8078-405687781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CB3270B-C318-43EA-A91F-9A173D68C6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6DD7716-2028-4981-80FF-EC4F47801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B206899-3788-4CBE-92A9-720320546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69C7A15-F6E6-4A28-874A-3F61D3F0D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5F7B62F-E6C3-4E16-AD2E-655D2C9BC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1939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AB4349-954F-41D9-B0A9-9E45C81C5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1547B53F-2897-43C8-B338-DB2DEAB3DF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C287815-CA9D-43AC-A3B3-2DC9DB3B0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9771A4C-56FF-4DD0-8DFB-6FC6F3370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10489EE-A6CA-43A4-9F41-D519AB699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C1849E0-FCE9-475B-8F3B-DFF8F0BFF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9677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A72AD8-F77B-4940-97FA-E3BF039DF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AB898D6-ADDA-4792-A5DB-06BED38271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F56297C-0331-4BC7-876B-336F44A79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BF07324-E0C9-4140-A422-5893B354D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37915D0-C5BD-413B-8046-34AF33890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028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F626BA1-C08A-4803-BB08-1B76C0CB2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4ED710D-4D87-401D-A724-92D88764AB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D3AC13-6BEA-42E3-94A3-523885AE4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DB53FE-08CF-4E78-9799-AF5EFE512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34B6DC5-51B3-494C-9B1C-500DE86DB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9781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7BBDD6B-6EE2-4CAF-BB59-EF01BB4F6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A3E9D1D-46E6-4854-96C8-8F0DFB5E82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4BBF24A-0785-4714-A9C0-99FD9D037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125EB-2A7C-456E-8018-BCFA2879BAF8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1E291B7-2518-404D-8DAD-7E5C170F19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661644E-F1AF-41CF-A6C8-08A999705D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8E02-7257-4A89-A53E-EA88A4768D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8744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6FADA96-B003-4E39-8ECA-AD14309C12E2}"/>
              </a:ext>
            </a:extLst>
          </p:cNvPr>
          <p:cNvSpPr/>
          <p:nvPr/>
        </p:nvSpPr>
        <p:spPr>
          <a:xfrm>
            <a:off x="2418080" y="2699435"/>
            <a:ext cx="9062720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Додавання і віднімання багатоцифрових </a:t>
            </a:r>
          </a:p>
          <a:p>
            <a:r>
              <a:rPr lang="uk-UA" sz="36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чисел   способом округлення.</a:t>
            </a:r>
            <a:endParaRPr lang="uk-UA" sz="3600" b="1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6B54B5-1B7D-4473-9249-8E25E0FDA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0" y="0"/>
            <a:ext cx="1981200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790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76CDA3B-B959-4978-A772-96356C1F6091}"/>
              </a:ext>
            </a:extLst>
          </p:cNvPr>
          <p:cNvSpPr/>
          <p:nvPr/>
        </p:nvSpPr>
        <p:spPr>
          <a:xfrm>
            <a:off x="3251200" y="1384499"/>
            <a:ext cx="8382000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accent1"/>
                </a:solidFill>
              </a:rPr>
              <a:t>Ти вчитимешся:</a:t>
            </a:r>
          </a:p>
          <a:p>
            <a:r>
              <a:rPr lang="uk-UA" sz="2400" b="1" dirty="0">
                <a:solidFill>
                  <a:schemeClr val="accent1"/>
                </a:solidFill>
              </a:rPr>
              <a:t>• виконувати усне порозрядне додавання і віднімання</a:t>
            </a:r>
          </a:p>
          <a:p>
            <a:r>
              <a:rPr lang="uk-UA" sz="2400" b="1" dirty="0">
                <a:solidFill>
                  <a:schemeClr val="accent1"/>
                </a:solidFill>
              </a:rPr>
              <a:t>багатоцифрових чисел способом округлення;</a:t>
            </a:r>
          </a:p>
          <a:p>
            <a:r>
              <a:rPr lang="uk-UA" sz="2400" b="1" dirty="0">
                <a:solidFill>
                  <a:schemeClr val="accent1"/>
                </a:solidFill>
              </a:rPr>
              <a:t>• застосовувати спосіб округлення, розв’язуючи задачі</a:t>
            </a:r>
          </a:p>
          <a:p>
            <a:r>
              <a:rPr lang="uk-UA" sz="2400" b="1" dirty="0">
                <a:solidFill>
                  <a:schemeClr val="accent1"/>
                </a:solidFill>
              </a:rPr>
              <a:t>з багатоцифровими числами;</a:t>
            </a:r>
          </a:p>
          <a:p>
            <a:endParaRPr lang="uk-UA" sz="2400" b="1" dirty="0">
              <a:solidFill>
                <a:schemeClr val="accent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437138-91C3-43BD-8C85-B09D771BA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" y="101600"/>
            <a:ext cx="1981200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34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29F4A5-E326-460D-8FE3-040567BDD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92075"/>
            <a:ext cx="1981200" cy="2305050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537184D-3AD4-426B-9C8D-125B60288487}"/>
              </a:ext>
            </a:extLst>
          </p:cNvPr>
          <p:cNvSpPr/>
          <p:nvPr/>
        </p:nvSpPr>
        <p:spPr>
          <a:xfrm>
            <a:off x="3048000" y="420360"/>
            <a:ext cx="864108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/>
              <a:t>Запишіть</a:t>
            </a:r>
            <a:r>
              <a:rPr lang="ru-RU" sz="2800" dirty="0"/>
              <a:t> числа </a:t>
            </a:r>
            <a:r>
              <a:rPr lang="ru-RU" sz="2800" b="1" dirty="0">
                <a:solidFill>
                  <a:schemeClr val="accent1"/>
                </a:solidFill>
              </a:rPr>
              <a:t>38; 265; 729</a:t>
            </a:r>
          </a:p>
          <a:p>
            <a:r>
              <a:rPr lang="ru-RU" sz="2800" dirty="0"/>
              <a:t> у </a:t>
            </a:r>
            <a:r>
              <a:rPr lang="ru-RU" sz="2800" dirty="0" err="1"/>
              <a:t>вигляді</a:t>
            </a:r>
            <a:r>
              <a:rPr lang="ru-RU" sz="2800" dirty="0"/>
              <a:t> </a:t>
            </a:r>
            <a:r>
              <a:rPr lang="ru-RU" sz="2800" dirty="0" err="1"/>
              <a:t>суми</a:t>
            </a:r>
            <a:r>
              <a:rPr lang="ru-RU" sz="2800" dirty="0"/>
              <a:t> і </a:t>
            </a:r>
            <a:r>
              <a:rPr lang="ru-RU" sz="2800" dirty="0" err="1"/>
              <a:t>різниці</a:t>
            </a:r>
            <a:r>
              <a:rPr lang="ru-RU" sz="2800" dirty="0"/>
              <a:t> круглого та </a:t>
            </a:r>
            <a:r>
              <a:rPr lang="ru-RU" sz="2800" dirty="0" err="1"/>
              <a:t>одноцифрового</a:t>
            </a:r>
            <a:endParaRPr lang="ru-RU" sz="2800" dirty="0"/>
          </a:p>
          <a:p>
            <a:r>
              <a:rPr lang="ru-RU" sz="2800" dirty="0"/>
              <a:t>чисел.</a:t>
            </a:r>
          </a:p>
          <a:p>
            <a:r>
              <a:rPr lang="ru-RU" sz="2800" dirty="0"/>
              <a:t>26 = 20 + 6</a:t>
            </a:r>
          </a:p>
          <a:p>
            <a:r>
              <a:rPr lang="ru-RU" sz="2800" dirty="0"/>
              <a:t>26 = 30 – 4</a:t>
            </a:r>
          </a:p>
          <a:p>
            <a:endParaRPr lang="uk-UA" dirty="0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0A2A6A2-F548-4552-82C9-C16CB43801F3}"/>
              </a:ext>
            </a:extLst>
          </p:cNvPr>
          <p:cNvSpPr/>
          <p:nvPr/>
        </p:nvSpPr>
        <p:spPr>
          <a:xfrm>
            <a:off x="2358948" y="2482463"/>
            <a:ext cx="2165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38 = 30 + 8</a:t>
            </a:r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uk-UA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5B60E73B-E41B-4BB6-AD58-7ADD0681CAD0}"/>
              </a:ext>
            </a:extLst>
          </p:cNvPr>
          <p:cNvSpPr/>
          <p:nvPr/>
        </p:nvSpPr>
        <p:spPr>
          <a:xfrm>
            <a:off x="2358948" y="3198743"/>
            <a:ext cx="19287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38 = 40 - 2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7D5AEF22-B64E-458D-9850-E930DAD8D6D7}"/>
              </a:ext>
            </a:extLst>
          </p:cNvPr>
          <p:cNvSpPr/>
          <p:nvPr/>
        </p:nvSpPr>
        <p:spPr>
          <a:xfrm>
            <a:off x="5213979" y="2677121"/>
            <a:ext cx="242959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265 = 260 + 5</a:t>
            </a:r>
          </a:p>
        </p:txBody>
      </p:sp>
    </p:spTree>
    <p:extLst>
      <p:ext uri="{BB962C8B-B14F-4D97-AF65-F5344CB8AC3E}">
        <p14:creationId xmlns:p14="http://schemas.microsoft.com/office/powerpoint/2010/main" val="322535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звиток особистості молодшого школяра в умовах модернізації  навчально-виховного процесу - Ліцей №25">
            <a:extLst>
              <a:ext uri="{FF2B5EF4-FFF2-40B4-BE49-F238E27FC236}">
                <a16:creationId xmlns:a16="http://schemas.microsoft.com/office/drawing/2014/main" id="{88BC4A90-BD9F-4CAF-9E6B-691D5B62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433" y="1023303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F2759C7-602B-495F-8886-8AB39DDDDAF0}"/>
              </a:ext>
            </a:extLst>
          </p:cNvPr>
          <p:cNvSpPr/>
          <p:nvPr/>
        </p:nvSpPr>
        <p:spPr>
          <a:xfrm>
            <a:off x="1555433" y="2766378"/>
            <a:ext cx="2619375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 мене </a:t>
            </a:r>
          </a:p>
          <a:p>
            <a:pPr algn="ctr"/>
            <a:r>
              <a:rPr lang="uk-UA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289 гривень</a:t>
            </a:r>
            <a:endParaRPr lang="uk-UA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43B57BE2-B415-443E-BF48-162AC6E17AA1}"/>
              </a:ext>
            </a:extLst>
          </p:cNvPr>
          <p:cNvSpPr/>
          <p:nvPr/>
        </p:nvSpPr>
        <p:spPr>
          <a:xfrm>
            <a:off x="4613594" y="942023"/>
            <a:ext cx="6807200" cy="31085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 err="1"/>
              <a:t>Розгляньте</a:t>
            </a:r>
            <a:r>
              <a:rPr lang="ru-RU" sz="2800" dirty="0"/>
              <a:t> </a:t>
            </a:r>
            <a:r>
              <a:rPr lang="ru-RU" sz="2800" dirty="0" err="1"/>
              <a:t>малюнок</a:t>
            </a:r>
            <a:r>
              <a:rPr lang="ru-RU" sz="2800" dirty="0"/>
              <a:t> і прочитайте </a:t>
            </a:r>
            <a:r>
              <a:rPr lang="ru-RU" sz="2800" dirty="0" err="1"/>
              <a:t>запис</a:t>
            </a:r>
            <a:r>
              <a:rPr lang="ru-RU" sz="2800" dirty="0"/>
              <a:t>. Яке </a:t>
            </a:r>
            <a:r>
              <a:rPr lang="ru-RU" sz="2800" dirty="0" err="1"/>
              <a:t>речення</a:t>
            </a:r>
            <a:r>
              <a:rPr lang="ru-RU" sz="2800" dirty="0"/>
              <a:t> </a:t>
            </a:r>
            <a:r>
              <a:rPr lang="ru-RU" sz="2800" dirty="0" err="1"/>
              <a:t>передає</a:t>
            </a:r>
            <a:r>
              <a:rPr lang="ru-RU" sz="2800" dirty="0"/>
              <a:t> суть </a:t>
            </a:r>
            <a:r>
              <a:rPr lang="ru-RU" sz="2800" dirty="0" err="1"/>
              <a:t>запису</a:t>
            </a:r>
            <a:r>
              <a:rPr lang="ru-RU" sz="2800" dirty="0"/>
              <a:t>? </a:t>
            </a:r>
            <a:r>
              <a:rPr lang="ru-RU" sz="2800" dirty="0" err="1"/>
              <a:t>Чому</a:t>
            </a:r>
            <a:r>
              <a:rPr lang="ru-RU" sz="2800" dirty="0"/>
              <a:t>?</a:t>
            </a:r>
          </a:p>
          <a:p>
            <a:endParaRPr lang="ru-RU" sz="2800" dirty="0"/>
          </a:p>
          <a:p>
            <a:r>
              <a:rPr lang="ru-RU" sz="2800" dirty="0"/>
              <a:t>1) У Марка </a:t>
            </a:r>
            <a:r>
              <a:rPr lang="ru-RU" sz="2800" dirty="0" err="1"/>
              <a:t>більше</a:t>
            </a:r>
            <a:r>
              <a:rPr lang="ru-RU" sz="2800" dirty="0"/>
              <a:t> </a:t>
            </a:r>
            <a:r>
              <a:rPr lang="ru-RU" sz="2800" dirty="0" err="1"/>
              <a:t>ніж</a:t>
            </a:r>
            <a:r>
              <a:rPr lang="ru-RU" sz="2800" dirty="0"/>
              <a:t> 200 грн.</a:t>
            </a:r>
          </a:p>
          <a:p>
            <a:r>
              <a:rPr lang="ru-RU" sz="2800" dirty="0"/>
              <a:t>2) У Марка </a:t>
            </a:r>
            <a:r>
              <a:rPr lang="ru-RU" sz="2800" dirty="0" err="1"/>
              <a:t>менше</a:t>
            </a:r>
            <a:r>
              <a:rPr lang="ru-RU" sz="2800" dirty="0"/>
              <a:t> за 300 грн.</a:t>
            </a:r>
          </a:p>
          <a:p>
            <a:r>
              <a:rPr lang="ru-RU" sz="2800" dirty="0"/>
              <a:t>3) У Марка </a:t>
            </a:r>
            <a:r>
              <a:rPr lang="ru-RU" sz="2800" dirty="0" err="1"/>
              <a:t>приблизно</a:t>
            </a:r>
            <a:r>
              <a:rPr lang="ru-RU" sz="2800" dirty="0"/>
              <a:t> 200 грн.</a:t>
            </a:r>
          </a:p>
          <a:p>
            <a:r>
              <a:rPr lang="ru-RU" sz="2800" dirty="0"/>
              <a:t>4) У Марка </a:t>
            </a:r>
            <a:r>
              <a:rPr lang="ru-RU" sz="2800" dirty="0" err="1"/>
              <a:t>приблизно</a:t>
            </a:r>
            <a:r>
              <a:rPr lang="ru-RU" sz="2800" dirty="0"/>
              <a:t> 300 грн.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74044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76ECD2-6956-422E-A627-0225BB27C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92075"/>
            <a:ext cx="1981200" cy="2305050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25709EB-E300-47F2-8308-8340CA33B8A1}"/>
              </a:ext>
            </a:extLst>
          </p:cNvPr>
          <p:cNvSpPr/>
          <p:nvPr/>
        </p:nvSpPr>
        <p:spPr>
          <a:xfrm>
            <a:off x="3556000" y="385405"/>
            <a:ext cx="6096000" cy="58074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Завдання 2. 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Прочитати запис біля малюнка і речення поряд. </a:t>
            </a:r>
            <a:r>
              <a:rPr lang="uk-UA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Зробити припущення, яке з речень найточніше передає суть запису біля малюнка. Обґрунтувати чому.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b="1" i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Четвертий варіант </a:t>
            </a: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найбільш точно із запропонованих варіантів передає суть запису, оскільки слова «більше» / «менше» мають великий діапазон можливих варіантів чисел.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Розглянемо варіанти 1) і 2).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Так, у Марка більше 200 грн. Проте це можуть бути всі числа в натуральному ряду чисел після 200. Справді, в Марка менше 300 грн, проте це можуть бути числа від 299 до 0.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Порівняймо 3) і 4) варіанти.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Так, третій варіант у порівнянні з четвертим не відображає суть запису біля малюнка, адже слово «приблизно» підказує нам, що число в записі біля малюнка можна округлити до найближчого круглого числа, і це буде число 300, а не 200).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344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0DDBF90-127E-403A-ADF1-F51DB024AD17}"/>
              </a:ext>
            </a:extLst>
          </p:cNvPr>
          <p:cNvSpPr/>
          <p:nvPr/>
        </p:nvSpPr>
        <p:spPr>
          <a:xfrm>
            <a:off x="3058160" y="2176253"/>
            <a:ext cx="758952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/>
              <a:t>Усно</a:t>
            </a:r>
            <a:r>
              <a:rPr lang="ru-RU" sz="2800" b="1" dirty="0"/>
              <a:t> </a:t>
            </a:r>
            <a:r>
              <a:rPr lang="ru-RU" sz="2800" b="1" dirty="0" err="1"/>
              <a:t>округліть</a:t>
            </a:r>
            <a:r>
              <a:rPr lang="ru-RU" sz="2800" b="1" dirty="0"/>
              <a:t> </a:t>
            </a:r>
            <a:r>
              <a:rPr lang="ru-RU" sz="2800" b="1" dirty="0" err="1"/>
              <a:t>подані</a:t>
            </a:r>
            <a:r>
              <a:rPr lang="ru-RU" sz="2800" b="1" dirty="0"/>
              <a:t> числа:</a:t>
            </a:r>
          </a:p>
          <a:p>
            <a:r>
              <a:rPr lang="ru-RU" sz="2800" b="1" dirty="0"/>
              <a:t>1) до </a:t>
            </a:r>
            <a:r>
              <a:rPr lang="ru-RU" sz="2800" b="1" dirty="0" err="1"/>
              <a:t>десятків</a:t>
            </a:r>
            <a:r>
              <a:rPr lang="ru-RU" sz="2800" b="1" dirty="0"/>
              <a:t>: 489, 538, 218, 639, 958, 869, 408, 329.</a:t>
            </a:r>
          </a:p>
          <a:p>
            <a:r>
              <a:rPr lang="ru-RU" sz="2800" b="1" dirty="0"/>
              <a:t>2) до </a:t>
            </a:r>
            <a:r>
              <a:rPr lang="ru-RU" sz="2800" b="1" dirty="0" err="1"/>
              <a:t>сотень</a:t>
            </a:r>
            <a:r>
              <a:rPr lang="ru-RU" sz="2800" b="1" dirty="0"/>
              <a:t>: 686, 491, 394, 899, 582, 778, 195.</a:t>
            </a:r>
          </a:p>
          <a:p>
            <a:endParaRPr lang="uk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B835EB-752B-4497-BCC7-1C708B8BA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92075"/>
            <a:ext cx="1981200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19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882297D-EC81-4A6F-9390-06D3D7CEA2F2}"/>
              </a:ext>
            </a:extLst>
          </p:cNvPr>
          <p:cNvSpPr/>
          <p:nvPr/>
        </p:nvSpPr>
        <p:spPr>
          <a:xfrm>
            <a:off x="3017520" y="724099"/>
            <a:ext cx="91033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/>
              <a:t>Пригадайте</a:t>
            </a:r>
            <a:r>
              <a:rPr lang="ru-RU" sz="2800" dirty="0"/>
              <a:t>, як </a:t>
            </a:r>
            <a:r>
              <a:rPr lang="ru-RU" sz="2800" dirty="0" err="1"/>
              <a:t>додавати</a:t>
            </a:r>
            <a:r>
              <a:rPr lang="ru-RU" sz="2800" dirty="0"/>
              <a:t> і </a:t>
            </a:r>
            <a:r>
              <a:rPr lang="ru-RU" sz="2800" dirty="0" err="1"/>
              <a:t>віднімати</a:t>
            </a:r>
            <a:r>
              <a:rPr lang="ru-RU" sz="2800" dirty="0"/>
              <a:t> числа способом </a:t>
            </a:r>
            <a:r>
              <a:rPr lang="ru-RU" sz="2800" dirty="0" err="1"/>
              <a:t>округлення</a:t>
            </a:r>
            <a:r>
              <a:rPr lang="ru-RU" sz="2800" dirty="0"/>
              <a:t>. </a:t>
            </a:r>
            <a:r>
              <a:rPr lang="ru-RU" sz="2800" dirty="0" err="1"/>
              <a:t>Завершіть</a:t>
            </a:r>
            <a:r>
              <a:rPr lang="ru-RU" sz="2800" dirty="0"/>
              <a:t> </a:t>
            </a:r>
            <a:r>
              <a:rPr lang="ru-RU" sz="2800" dirty="0" err="1"/>
              <a:t>обчислення</a:t>
            </a:r>
            <a:r>
              <a:rPr lang="ru-RU" sz="2800" dirty="0"/>
              <a:t> з </a:t>
            </a:r>
            <a:r>
              <a:rPr lang="ru-RU" sz="2800" dirty="0" err="1"/>
              <a:t>коментуванням</a:t>
            </a:r>
            <a:r>
              <a:rPr lang="ru-RU" sz="2800" dirty="0"/>
              <a:t>.</a:t>
            </a:r>
          </a:p>
          <a:p>
            <a:endParaRPr lang="ru-RU" sz="2800" dirty="0"/>
          </a:p>
          <a:p>
            <a:r>
              <a:rPr lang="ru-RU" sz="2800" dirty="0"/>
              <a:t>35 + 49 = (35 + 50) – 1 = 85 – 1 =</a:t>
            </a:r>
          </a:p>
          <a:p>
            <a:r>
              <a:rPr lang="ru-RU" sz="2800" dirty="0"/>
              <a:t>75 – 28 = (75 – 30) + 2 = 45 + 2 =</a:t>
            </a:r>
          </a:p>
          <a:p>
            <a:r>
              <a:rPr lang="ru-RU" sz="2800" dirty="0"/>
              <a:t>136 + 599 = (136 + 600) – 1 = 736 – 1 =</a:t>
            </a:r>
          </a:p>
          <a:p>
            <a:r>
              <a:rPr lang="ru-RU" sz="2800" dirty="0"/>
              <a:t>290 + 554 = (300 + 554) – 10 = 854 – 10 =</a:t>
            </a:r>
          </a:p>
          <a:p>
            <a:r>
              <a:rPr lang="ru-RU" sz="2800" dirty="0"/>
              <a:t>425 – 198 = (425 – 200) + 2 = 225 + 2 =</a:t>
            </a:r>
          </a:p>
          <a:p>
            <a:r>
              <a:rPr lang="ru-RU" sz="2800" dirty="0"/>
              <a:t>937 – 690 = (937 – 700) + 10 = 237 + 10 =</a:t>
            </a:r>
            <a:endParaRPr lang="uk-UA" sz="2800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C94C3B3-F51A-4921-9512-AD676B103E72}"/>
              </a:ext>
            </a:extLst>
          </p:cNvPr>
          <p:cNvSpPr/>
          <p:nvPr/>
        </p:nvSpPr>
        <p:spPr>
          <a:xfrm>
            <a:off x="7756157" y="1978968"/>
            <a:ext cx="6014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84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9B0ED7E-4B52-4606-B76C-7A49074D9AF9}"/>
              </a:ext>
            </a:extLst>
          </p:cNvPr>
          <p:cNvSpPr/>
          <p:nvPr/>
        </p:nvSpPr>
        <p:spPr>
          <a:xfrm>
            <a:off x="7762241" y="2416870"/>
            <a:ext cx="6014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47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9D0B990-EE19-492A-8DE7-F05A2032963B}"/>
              </a:ext>
            </a:extLst>
          </p:cNvPr>
          <p:cNvSpPr/>
          <p:nvPr/>
        </p:nvSpPr>
        <p:spPr>
          <a:xfrm>
            <a:off x="8657802" y="2844225"/>
            <a:ext cx="8098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735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3D74D83-2581-41D4-A58F-10CFED70E007}"/>
              </a:ext>
            </a:extLst>
          </p:cNvPr>
          <p:cNvSpPr/>
          <p:nvPr/>
        </p:nvSpPr>
        <p:spPr>
          <a:xfrm>
            <a:off x="9062720" y="3275965"/>
            <a:ext cx="8098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844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FBB12C3C-137C-4C0D-834A-4A51ED437091}"/>
              </a:ext>
            </a:extLst>
          </p:cNvPr>
          <p:cNvSpPr/>
          <p:nvPr/>
        </p:nvSpPr>
        <p:spPr>
          <a:xfrm>
            <a:off x="8688282" y="3692803"/>
            <a:ext cx="8098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227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642312E3-8AAD-4338-A62D-82E1CE8FC314}"/>
              </a:ext>
            </a:extLst>
          </p:cNvPr>
          <p:cNvSpPr/>
          <p:nvPr/>
        </p:nvSpPr>
        <p:spPr>
          <a:xfrm>
            <a:off x="8998797" y="4109641"/>
            <a:ext cx="8098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247</a:t>
            </a:r>
          </a:p>
        </p:txBody>
      </p:sp>
    </p:spTree>
    <p:extLst>
      <p:ext uri="{BB962C8B-B14F-4D97-AF65-F5344CB8AC3E}">
        <p14:creationId xmlns:p14="http://schemas.microsoft.com/office/powerpoint/2010/main" val="151135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D8E934D-032F-4270-9BBE-6EA96DA26C5D}"/>
              </a:ext>
            </a:extLst>
          </p:cNvPr>
          <p:cNvSpPr/>
          <p:nvPr/>
        </p:nvSpPr>
        <p:spPr>
          <a:xfrm>
            <a:off x="2032000" y="558800"/>
            <a:ext cx="10830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/>
              <a:t>Розгляньте</a:t>
            </a:r>
            <a:r>
              <a:rPr lang="ru-RU" sz="3200" dirty="0"/>
              <a:t>, як </a:t>
            </a:r>
            <a:r>
              <a:rPr lang="ru-RU" sz="3200" dirty="0" err="1"/>
              <a:t>виконували</a:t>
            </a:r>
            <a:r>
              <a:rPr lang="ru-RU" sz="3200" dirty="0"/>
              <a:t> </a:t>
            </a:r>
            <a:r>
              <a:rPr lang="ru-RU" sz="3200" dirty="0" err="1"/>
              <a:t>додавання</a:t>
            </a:r>
            <a:r>
              <a:rPr lang="ru-RU" sz="3200" dirty="0"/>
              <a:t> і </a:t>
            </a:r>
            <a:r>
              <a:rPr lang="ru-RU" sz="3200" dirty="0" err="1"/>
              <a:t>віднімання</a:t>
            </a:r>
            <a:r>
              <a:rPr lang="ru-RU" sz="3200" dirty="0"/>
              <a:t>. </a:t>
            </a:r>
            <a:r>
              <a:rPr lang="ru-RU" sz="3200" dirty="0" err="1"/>
              <a:t>Прокоментуйте</a:t>
            </a:r>
            <a:r>
              <a:rPr lang="ru-RU" sz="3200" dirty="0"/>
              <a:t>, до </a:t>
            </a:r>
            <a:r>
              <a:rPr lang="ru-RU" sz="3200" dirty="0" err="1"/>
              <a:t>якого</a:t>
            </a:r>
            <a:r>
              <a:rPr lang="ru-RU" sz="3200" dirty="0"/>
              <a:t> </a:t>
            </a:r>
            <a:r>
              <a:rPr lang="ru-RU" sz="3200" dirty="0" err="1"/>
              <a:t>розряду</a:t>
            </a:r>
            <a:r>
              <a:rPr lang="ru-RU" sz="3200" dirty="0"/>
              <a:t> </a:t>
            </a:r>
            <a:r>
              <a:rPr lang="ru-RU" sz="3200" dirty="0" err="1"/>
              <a:t>округлювали</a:t>
            </a:r>
            <a:r>
              <a:rPr lang="ru-RU" sz="3200" dirty="0"/>
              <a:t> числа. </a:t>
            </a:r>
            <a:r>
              <a:rPr lang="ru-RU" sz="3200" dirty="0" err="1"/>
              <a:t>Завершіть</a:t>
            </a:r>
            <a:r>
              <a:rPr lang="ru-RU" sz="3200" dirty="0"/>
              <a:t> </a:t>
            </a:r>
            <a:r>
              <a:rPr lang="ru-RU" sz="3200" dirty="0" err="1"/>
              <a:t>обчислення</a:t>
            </a:r>
            <a:r>
              <a:rPr lang="ru-RU" sz="3200" dirty="0"/>
              <a:t>.</a:t>
            </a:r>
          </a:p>
          <a:p>
            <a:endParaRPr lang="ru-RU" sz="3200" dirty="0"/>
          </a:p>
          <a:p>
            <a:r>
              <a:rPr lang="ru-RU" sz="3200" dirty="0"/>
              <a:t>1429 + 2512 = (1430 + 2512) – 1 = 3942 – 1 = </a:t>
            </a:r>
          </a:p>
          <a:p>
            <a:r>
              <a:rPr lang="ru-RU" sz="3200" dirty="0"/>
              <a:t>3490 + 4230 = (3500 + 4230) – 10 = </a:t>
            </a:r>
          </a:p>
          <a:p>
            <a:r>
              <a:rPr lang="ru-RU" sz="3200" dirty="0"/>
              <a:t>8570 – 2347 = (8570 – 2350) + 3 = 6220 + 3 = </a:t>
            </a:r>
          </a:p>
          <a:p>
            <a:r>
              <a:rPr lang="ru-RU" sz="3200" dirty="0"/>
              <a:t>9100 – 5800 = (9100 – 6000) + 200 = </a:t>
            </a:r>
            <a:endParaRPr lang="uk-UA" sz="3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12452A6-260D-4487-8CD7-A01A71F1A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" y="0"/>
            <a:ext cx="1681480" cy="1956337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544E477-8613-4BA4-B3EC-3AFE7864C05A}"/>
              </a:ext>
            </a:extLst>
          </p:cNvPr>
          <p:cNvSpPr/>
          <p:nvPr/>
        </p:nvSpPr>
        <p:spPr>
          <a:xfrm>
            <a:off x="9530083" y="2418695"/>
            <a:ext cx="1120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3941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B702BA4-0879-477C-A4E7-90192B30A0D3}"/>
              </a:ext>
            </a:extLst>
          </p:cNvPr>
          <p:cNvSpPr/>
          <p:nvPr/>
        </p:nvSpPr>
        <p:spPr>
          <a:xfrm>
            <a:off x="7922676" y="2898993"/>
            <a:ext cx="32960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7730 – 10 =7720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E586C8C-2E18-4EDF-B137-1516E6E7B664}"/>
              </a:ext>
            </a:extLst>
          </p:cNvPr>
          <p:cNvSpPr/>
          <p:nvPr/>
        </p:nvSpPr>
        <p:spPr>
          <a:xfrm>
            <a:off x="9530083" y="3421667"/>
            <a:ext cx="1120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6223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E0F8ED3B-CF95-424B-A0D2-B0151DE1D685}"/>
              </a:ext>
            </a:extLst>
          </p:cNvPr>
          <p:cNvSpPr/>
          <p:nvPr/>
        </p:nvSpPr>
        <p:spPr>
          <a:xfrm>
            <a:off x="8066394" y="3954601"/>
            <a:ext cx="36343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3100 + 200 = 3300</a:t>
            </a:r>
          </a:p>
        </p:txBody>
      </p:sp>
    </p:spTree>
    <p:extLst>
      <p:ext uri="{BB962C8B-B14F-4D97-AF65-F5344CB8AC3E}">
        <p14:creationId xmlns:p14="http://schemas.microsoft.com/office/powerpoint/2010/main" val="350165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8E2D2C3-B01F-4996-B62E-86A5155C2A49}"/>
              </a:ext>
            </a:extLst>
          </p:cNvPr>
          <p:cNvSpPr/>
          <p:nvPr/>
        </p:nvSpPr>
        <p:spPr>
          <a:xfrm>
            <a:off x="3393440" y="522516"/>
            <a:ext cx="7701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70C0"/>
                </a:solidFill>
              </a:rPr>
              <a:t>Розв’яжіть</a:t>
            </a:r>
            <a:r>
              <a:rPr lang="ru-RU" sz="2400" b="1" dirty="0">
                <a:solidFill>
                  <a:srgbClr val="0070C0"/>
                </a:solidFill>
              </a:rPr>
              <a:t> задачу, </a:t>
            </a:r>
            <a:r>
              <a:rPr lang="ru-RU" sz="2400" b="1" dirty="0" err="1">
                <a:solidFill>
                  <a:srgbClr val="0070C0"/>
                </a:solidFill>
              </a:rPr>
              <a:t>застосувавши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спосіб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округлення</a:t>
            </a:r>
            <a:r>
              <a:rPr lang="ru-RU" sz="2400" b="1" dirty="0">
                <a:solidFill>
                  <a:srgbClr val="0070C0"/>
                </a:solidFill>
              </a:rPr>
              <a:t> чисел. Сума </a:t>
            </a:r>
            <a:r>
              <a:rPr lang="ru-RU" sz="2400" b="1" dirty="0" err="1">
                <a:solidFill>
                  <a:srgbClr val="0070C0"/>
                </a:solidFill>
              </a:rPr>
              <a:t>трьох</a:t>
            </a:r>
            <a:r>
              <a:rPr lang="ru-RU" sz="2400" b="1" dirty="0">
                <a:solidFill>
                  <a:srgbClr val="0070C0"/>
                </a:solidFill>
              </a:rPr>
              <a:t> чисел — 8300. Сума </a:t>
            </a:r>
            <a:r>
              <a:rPr lang="ru-RU" sz="2400" b="1" dirty="0" err="1">
                <a:solidFill>
                  <a:srgbClr val="0070C0"/>
                </a:solidFill>
              </a:rPr>
              <a:t>першого</a:t>
            </a:r>
            <a:r>
              <a:rPr lang="ru-RU" sz="2400" b="1" dirty="0">
                <a:solidFill>
                  <a:srgbClr val="0070C0"/>
                </a:solidFill>
              </a:rPr>
              <a:t> та другого чисел — 6290, а другого і </a:t>
            </a:r>
            <a:r>
              <a:rPr lang="ru-RU" sz="2400" b="1" dirty="0" err="1">
                <a:solidFill>
                  <a:srgbClr val="0070C0"/>
                </a:solidFill>
              </a:rPr>
              <a:t>третього</a:t>
            </a:r>
            <a:r>
              <a:rPr lang="ru-RU" sz="2400" b="1" dirty="0">
                <a:solidFill>
                  <a:srgbClr val="0070C0"/>
                </a:solidFill>
              </a:rPr>
              <a:t> — 5770. </a:t>
            </a:r>
            <a:r>
              <a:rPr lang="ru-RU" sz="2400" b="1" dirty="0" err="1">
                <a:solidFill>
                  <a:srgbClr val="0070C0"/>
                </a:solidFill>
              </a:rPr>
              <a:t>Знайдіть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ці</a:t>
            </a:r>
            <a:r>
              <a:rPr lang="ru-RU" sz="2400" b="1" dirty="0">
                <a:solidFill>
                  <a:srgbClr val="0070C0"/>
                </a:solidFill>
              </a:rPr>
              <a:t> числа.</a:t>
            </a:r>
            <a:endParaRPr lang="uk-UA" sz="2400" b="1" dirty="0">
              <a:solidFill>
                <a:srgbClr val="0070C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719A02-F663-45B2-9FFC-EEB4DECFD512}"/>
              </a:ext>
            </a:extLst>
          </p:cNvPr>
          <p:cNvSpPr/>
          <p:nvPr/>
        </p:nvSpPr>
        <p:spPr>
          <a:xfrm>
            <a:off x="3139440" y="2092176"/>
            <a:ext cx="7955280" cy="3398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язання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(+10)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8300 – 6290 = (8300 – 6300) + 10 = 2000 + 10 = 2010 –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ІІІчисло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(+30)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2) 5770 – 2010 = (5800 – 2010) – 30 = 3790 – 30 = 3760 – ІІ число;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(+10)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3) 6290 – 3760 = (6300 – 3760) – 10 = 2540 – 10 = 2530 – І число.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Відповідь: І число – 2530, ІІ – 3760, ІІІ – 2010.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18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667</Words>
  <Application>Microsoft Office PowerPoint</Application>
  <PresentationFormat>Широкоэкранный</PresentationFormat>
  <Paragraphs>66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Ирина</cp:lastModifiedBy>
  <cp:revision>10</cp:revision>
  <dcterms:created xsi:type="dcterms:W3CDTF">2022-10-14T07:43:03Z</dcterms:created>
  <dcterms:modified xsi:type="dcterms:W3CDTF">2022-11-22T18:33:29Z</dcterms:modified>
</cp:coreProperties>
</file>