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71" r:id="rId8"/>
    <p:sldId id="270" r:id="rId9"/>
    <p:sldId id="261" r:id="rId10"/>
    <p:sldId id="263" r:id="rId11"/>
    <p:sldId id="264" r:id="rId12"/>
    <p:sldId id="266" r:id="rId13"/>
    <p:sldId id="267" r:id="rId14"/>
    <p:sldId id="272" r:id="rId15"/>
    <p:sldId id="273" r:id="rId16"/>
    <p:sldId id="268" r:id="rId17"/>
    <p:sldId id="274" r:id="rId18"/>
    <p:sldId id="275" r:id="rId19"/>
    <p:sldId id="269" r:id="rId2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99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ECBDD-0647-44D1-8334-4C4BB5D9071F}" type="datetimeFigureOut">
              <a:rPr lang="uk-UA" smtClean="0"/>
              <a:pPr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0488B-875F-48E7-89F8-38C25934FA83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png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1556792"/>
            <a:ext cx="5040560" cy="1152128"/>
          </a:xfrm>
        </p:spPr>
        <p:txBody>
          <a:bodyPr/>
          <a:lstStyle/>
          <a:p>
            <a:r>
              <a:rPr lang="uk-UA" b="1" dirty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Джеймс Крюс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429000"/>
            <a:ext cx="6400800" cy="76693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Мій прадідусь, герой і я</a:t>
            </a:r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uk-UA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8" name="Picture 4" descr="Джеймс Крюс - сценарист, автор, композито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71547" y="357166"/>
            <a:ext cx="1796233" cy="2855810"/>
          </a:xfrm>
          <a:prstGeom prst="rect">
            <a:avLst/>
          </a:prstGeom>
          <a:noFill/>
        </p:spPr>
      </p:pic>
      <p:sp>
        <p:nvSpPr>
          <p:cNvPr id="6150" name="AutoShape 6" descr="Крюс Джейм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 r="3637"/>
          <a:stretch>
            <a:fillRect/>
          </a:stretch>
        </p:blipFill>
        <p:spPr bwMode="auto">
          <a:xfrm rot="21364123">
            <a:off x="315603" y="350576"/>
            <a:ext cx="1995488" cy="3024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5362" name="Picture 2" descr="Гельголанд, Helgoland — фото, описание, карта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220072" y="4269154"/>
            <a:ext cx="3548913" cy="23644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Продовжи речення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268760"/>
            <a:ext cx="8115328" cy="4768865"/>
          </a:xfrm>
        </p:spPr>
        <p:txBody>
          <a:bodyPr/>
          <a:lstStyle/>
          <a:p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Усне народне оповідання про вигадані, а часом і фантастичні події, що сприймаються як реальні,— це...</a:t>
            </a:r>
          </a:p>
          <a:p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За змістом казки поділяються на такі види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...</a:t>
            </a:r>
          </a:p>
          <a:p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У казках завжди перемагає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uk-UA" sz="3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pic>
        <p:nvPicPr>
          <p:cNvPr id="1028" name="Picture 4" descr="Велика книга казок (Братья Гримм) купить книгу в Киеве и Украине. ISBN  978-966-605-625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30519">
            <a:off x="6491817" y="4289751"/>
            <a:ext cx="2295493" cy="2123570"/>
          </a:xfrm>
          <a:prstGeom prst="rect">
            <a:avLst/>
          </a:prstGeom>
          <a:noFill/>
        </p:spPr>
      </p:pic>
      <p:pic>
        <p:nvPicPr>
          <p:cNvPr id="1030" name="Picture 6" descr="Золота книга казок | Книжкова Хата - магазин цікавих книг! м. Коломия, вул.  Чорновола, 5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4500570"/>
            <a:ext cx="1458462" cy="219255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377595" y="4757507"/>
            <a:ext cx="1122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Казка</a:t>
            </a:r>
            <a:endParaRPr lang="uk-UA" sz="2400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000240"/>
            <a:ext cx="8286808" cy="1500198"/>
          </a:xfrm>
          <a:solidFill>
            <a:srgbClr val="FFCC99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Кожну казку придумують люди</a:t>
            </a:r>
            <a:b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Й вірять в неї з дитячих літ…</a:t>
            </a:r>
            <a:b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яким світ без казки буде?</a:t>
            </a:r>
            <a:endParaRPr lang="uk-UA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6" name="Picture 6" descr="Відтепер кожен бажаючий може написати власну казку та спробувати перемогти  з нею у конкурсі | Полтавський обласний центр естетичного виховання  учнівської молоді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8077" t="33384" r="6538" b="10337"/>
          <a:stretch>
            <a:fillRect/>
          </a:stretch>
        </p:blipFill>
        <p:spPr bwMode="auto">
          <a:xfrm>
            <a:off x="0" y="3641380"/>
            <a:ext cx="4857752" cy="3216619"/>
          </a:xfrm>
          <a:prstGeom prst="rect">
            <a:avLst/>
          </a:prstGeom>
          <a:noFill/>
        </p:spPr>
      </p:pic>
      <p:pic>
        <p:nvPicPr>
          <p:cNvPr id="5128" name="Picture 8" descr="Дитячі казки читатати онлай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285984" cy="2164065"/>
          </a:xfrm>
          <a:prstGeom prst="rect">
            <a:avLst/>
          </a:prstGeom>
          <a:noFill/>
        </p:spPr>
      </p:pic>
      <p:pic>
        <p:nvPicPr>
          <p:cNvPr id="5130" name="Picture 10" descr="БІБЛІО Альтанка: Не можна без казки на світі прожит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3786190"/>
            <a:ext cx="3229337" cy="2928934"/>
          </a:xfrm>
          <a:prstGeom prst="rect">
            <a:avLst/>
          </a:prstGeom>
          <a:noFill/>
        </p:spPr>
      </p:pic>
      <p:pic>
        <p:nvPicPr>
          <p:cNvPr id="5132" name="Picture 12" descr="казка для дітей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500826" y="214290"/>
            <a:ext cx="2367736" cy="1785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5984" y="285729"/>
            <a:ext cx="6400816" cy="371477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Зникнуть чари, погаснуть мрії,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Що вели у ясні світи.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Без фантазії й без надії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Будуть люди по світу йти.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Згине видумка й добра ласка,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Що до радості всіх веде.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Вас не стріне у лузі казка,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Бо її вже не буде ніде.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Навчальні казки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0" y="3714753"/>
            <a:ext cx="4643438" cy="3143248"/>
          </a:xfrm>
          <a:prstGeom prst="rect">
            <a:avLst/>
          </a:prstGeom>
          <a:noFill/>
        </p:spPr>
      </p:pic>
      <p:pic>
        <p:nvPicPr>
          <p:cNvPr id="4102" name="Picture 6" descr="Child Reading Book png download - 992*659 - Free Transparent Child png  Download. - CleanPNG / KissPNG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/>
          <a:stretch>
            <a:fillRect/>
          </a:stretch>
        </p:blipFill>
        <p:spPr bwMode="auto">
          <a:xfrm>
            <a:off x="5072066" y="4143380"/>
            <a:ext cx="3857652" cy="25717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6" name="Picture 4" descr="Free Vector | Book with fairies flying in garden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flipH="1">
            <a:off x="0" y="3706880"/>
            <a:ext cx="3786182" cy="3151120"/>
          </a:xfrm>
          <a:prstGeom prst="rect">
            <a:avLst/>
          </a:prstGeom>
          <a:noFill/>
        </p:spPr>
      </p:pic>
      <p:pic>
        <p:nvPicPr>
          <p:cNvPr id="6" name="Picture 6" descr="Child Reading Book png download - 992*659 - Free Transparent Child png  Download. - CleanPNG / KissPNG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/>
          <a:stretch>
            <a:fillRect/>
          </a:stretch>
        </p:blipFill>
        <p:spPr bwMode="auto">
          <a:xfrm>
            <a:off x="4929190" y="4286231"/>
            <a:ext cx="3857652" cy="257176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214546" y="357166"/>
            <a:ext cx="57150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То ж повірте у казку, люди,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Хай вона оживе в серцях.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Жити ж вам цікавіше буде,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І мине вас зневіра й страх.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А в душі спалахне надія,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Що покинула якось враз.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Прилетить світла-світла мрія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В добру пору і в добрий час.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Джеймс Крюс</a:t>
            </a:r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700" b="1" u="sng" dirty="0" smtClean="0">
                <a:solidFill>
                  <a:srgbClr val="C00000"/>
                </a:solidFill>
              </a:rPr>
              <a:t>німецький дитячий письменник і поет</a:t>
            </a:r>
            <a:endParaRPr lang="uk-UA" sz="27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99992" y="1600201"/>
            <a:ext cx="4320480" cy="3340968"/>
          </a:xfrm>
        </p:spPr>
        <p:txBody>
          <a:bodyPr>
            <a:normAutofit fontScale="92500"/>
          </a:bodyPr>
          <a:lstStyle/>
          <a:p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Народився на острові </a:t>
            </a:r>
            <a:r>
              <a:rPr lang="uk-UA" sz="2600" dirty="0" err="1" smtClean="0">
                <a:latin typeface="Times New Roman" pitchFamily="18" charset="0"/>
                <a:cs typeface="Times New Roman" pitchFamily="18" charset="0"/>
              </a:rPr>
              <a:t>Гельголанд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, розташованому в Північному морі недалеко від берегів Німеччини,  у родині електрика Людвіга </a:t>
            </a:r>
            <a:r>
              <a:rPr lang="uk-UA" sz="2600" dirty="0" err="1" smtClean="0">
                <a:latin typeface="Times New Roman" pitchFamily="18" charset="0"/>
                <a:cs typeface="Times New Roman" pitchFamily="18" charset="0"/>
              </a:rPr>
              <a:t>Крюсса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 і Маргарет </a:t>
            </a:r>
            <a:r>
              <a:rPr lang="uk-UA" sz="2600" dirty="0" err="1" smtClean="0">
                <a:latin typeface="Times New Roman" pitchFamily="18" charset="0"/>
                <a:cs typeface="Times New Roman" pitchFamily="18" charset="0"/>
              </a:rPr>
              <a:t>Фрідеріхсен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6" name="AutoShape 2" descr="Умер Джеймс Крюс | ФинКалендар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6628" name="AutoShape 4" descr="Умер Джеймс Крюс | ФинКалендар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6629" name="Picture 5" descr="C:\Users\HOME\Desktop\завантаження (1)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611560" y="1268760"/>
            <a:ext cx="3591589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2" name="Picture 2" descr="https://younglibzp.com.ua/wp-content/uploads/2021/05/%D0%BE%D1%81%D1%82%D1%80%D0%BE%D0%B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509120"/>
            <a:ext cx="3096344" cy="2068358"/>
          </a:xfrm>
          <a:prstGeom prst="rect">
            <a:avLst/>
          </a:prstGeom>
          <a:noFill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0" y="3737884"/>
            <a:ext cx="4684356" cy="3120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355976" y="2060848"/>
            <a:ext cx="4572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Після закінчення середньої школи прийняв рішення стати вчителем і вступив до педагогічного училища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Люнебурга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4" y="4653136"/>
            <a:ext cx="68762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Здобув педагогічну освіту після війни, але зайнявся не вчителюванням, а написанням художніх творів для дітей.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332656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Джеймс Крюс був старшим із дітей в сім’ї.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Все його дитинство минуло на острові посеред моря, 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солоних хвиль і криків морських птахів.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younglibzp.com.ua/wp-content/uploads/2021/05/Kruss-port-241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556792"/>
            <a:ext cx="2295525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075240" cy="105273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Книги Джеймса </a:t>
            </a:r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Крюса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27650" name="Picture 2" descr="Джеймс Крюс «Флорентіна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268760"/>
            <a:ext cx="1809750" cy="2524126"/>
          </a:xfrm>
          <a:prstGeom prst="rect">
            <a:avLst/>
          </a:prstGeom>
          <a:noFill/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268760"/>
            <a:ext cx="1804403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Тім Талер, або Проданий сміх — Вікіпедія"/>
          <p:cNvPicPr>
            <a:picLocks noChangeAspect="1" noChangeArrowheads="1"/>
          </p:cNvPicPr>
          <p:nvPr/>
        </p:nvPicPr>
        <p:blipFill>
          <a:blip r:embed="rId5" cstate="print"/>
          <a:srcRect r="2396" b="2041"/>
          <a:stretch>
            <a:fillRect/>
          </a:stretch>
        </p:blipFill>
        <p:spPr bwMode="auto">
          <a:xfrm>
            <a:off x="6948264" y="1268760"/>
            <a:ext cx="1728192" cy="2513734"/>
          </a:xfrm>
          <a:prstGeom prst="rect">
            <a:avLst/>
          </a:prstGeom>
          <a:noFill/>
        </p:spPr>
      </p:pic>
      <p:pic>
        <p:nvPicPr>
          <p:cNvPr id="9221" name="Picture 5" descr="James Krüss: &quot;Timm Thaler oder Das verkaufte Lachen&quot; (5/6) | Schule | Zu  meinen Inhalten | Bergmoser + Höller Serviceporta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1268760"/>
            <a:ext cx="1782360" cy="2520280"/>
          </a:xfrm>
          <a:prstGeom prst="rect">
            <a:avLst/>
          </a:prstGeom>
          <a:noFill/>
        </p:spPr>
      </p:pic>
      <p:pic>
        <p:nvPicPr>
          <p:cNvPr id="9223" name="Picture 7" descr="Timm Thaler oder Das verkaufte Lachen: Unvergesslicher, fantastischer  Kinderbuch-Klassiker über einen teuflischen Pakt und den Preis des Erfolgs  für Kinder ab 10 Jahren eBook : Krüss, James: Amazon.de: Books"/>
          <p:cNvPicPr>
            <a:picLocks noChangeAspect="1" noChangeArrowheads="1"/>
          </p:cNvPicPr>
          <p:nvPr/>
        </p:nvPicPr>
        <p:blipFill>
          <a:blip r:embed="rId7" cstate="print"/>
          <a:srcRect l="15120" r="14321"/>
          <a:stretch>
            <a:fillRect/>
          </a:stretch>
        </p:blipFill>
        <p:spPr bwMode="auto">
          <a:xfrm>
            <a:off x="683568" y="4149080"/>
            <a:ext cx="1800200" cy="2551340"/>
          </a:xfrm>
          <a:prstGeom prst="rect">
            <a:avLst/>
          </a:prstGeom>
          <a:noFill/>
        </p:spPr>
      </p:pic>
      <p:pic>
        <p:nvPicPr>
          <p:cNvPr id="9225" name="Picture 9" descr="Timm Thaler oder Das verkaufte Lachen - James Krüss - E-Book - Legimi onlin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1" y="4230522"/>
            <a:ext cx="2016225" cy="2439632"/>
          </a:xfrm>
          <a:prstGeom prst="rect">
            <a:avLst/>
          </a:prstGeom>
          <a:noFill/>
        </p:spPr>
      </p:pic>
      <p:pic>
        <p:nvPicPr>
          <p:cNvPr id="9227" name="Picture 11" descr="Timm Thaler oder Das verkaufte Lachen – James Krüss (2018) – terrashop.d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288" y="4149080"/>
            <a:ext cx="1728192" cy="2520280"/>
          </a:xfrm>
          <a:prstGeom prst="rect">
            <a:avLst/>
          </a:prstGeom>
          <a:noFill/>
        </p:spPr>
      </p:pic>
      <p:pic>
        <p:nvPicPr>
          <p:cNvPr id="9229" name="Picture 13" descr="Крюс Джеймс Якоб Хайнрих — ПроДетЛит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4048" y="4221088"/>
            <a:ext cx="1944217" cy="24997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2708921"/>
            <a:ext cx="7859216" cy="1872208"/>
          </a:xfrm>
        </p:spPr>
        <p:txBody>
          <a:bodyPr>
            <a:normAutofit/>
          </a:bodyPr>
          <a:lstStyle/>
          <a:p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Переклав німецькою мовою чимало дитячих книг із сербської, хорватської, польської, російської та інших мов світу</a:t>
            </a:r>
            <a:endParaRPr lang="uk-UA" sz="3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Джеймс Крюс: до 195-річчя від дня народження німецького дитячого  письменника | Запорізька обласна бібліотека для юнацтв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60648"/>
            <a:ext cx="6096000" cy="2286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6" name="Picture 4" descr="Timm Thaler oder Das verkaufte Lachen: 9783473520930 - AbeBook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4365104"/>
            <a:ext cx="1591841" cy="2334078"/>
          </a:xfrm>
          <a:prstGeom prst="rect">
            <a:avLst/>
          </a:prstGeom>
          <a:noFill/>
        </p:spPr>
      </p:pic>
      <p:pic>
        <p:nvPicPr>
          <p:cNvPr id="8198" name="Picture 6" descr="Timm Thaler oder Das verkaufte Lachen - Kruss, James: 9783789140402 -  AbeBook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4365104"/>
            <a:ext cx="1647309" cy="2327151"/>
          </a:xfrm>
          <a:prstGeom prst="rect">
            <a:avLst/>
          </a:prstGeom>
          <a:noFill/>
        </p:spPr>
      </p:pic>
      <p:pic>
        <p:nvPicPr>
          <p:cNvPr id="8200" name="Picture 8" descr="Timm Thaler oder Das verkaufte Lachen“ (James Krüss) – Buch gebraucht  kaufen – A02wzua001ZZk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4365104"/>
            <a:ext cx="1735460" cy="2325638"/>
          </a:xfrm>
          <a:prstGeom prst="rect">
            <a:avLst/>
          </a:prstGeom>
          <a:noFill/>
        </p:spPr>
      </p:pic>
      <p:pic>
        <p:nvPicPr>
          <p:cNvPr id="8202" name="Picture 10" descr="Timm Thaler oder Das verkaufte Lachen: Die Geschichten der 101 Tage, Bd. 7  | BookCrossing.co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260648"/>
            <a:ext cx="1440160" cy="22802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71600" y="2996952"/>
            <a:ext cx="59584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Джеймс КРЮС був удостоєний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медалі Г.Х. Андерсена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 за значний внесок у світову дитячу літературу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0" name="AutoShape 2" descr="Джеймс Крюс – Книги Автора, Биография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Джеймс Крюс – Книги Автора, Биография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/>
          <a:srcRect b="3158"/>
          <a:stretch>
            <a:fillRect/>
          </a:stretch>
        </p:blipFill>
        <p:spPr bwMode="auto">
          <a:xfrm>
            <a:off x="323528" y="332656"/>
            <a:ext cx="4419600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5" name="Picture 7" descr="Джеймс Крюс - биография, лучшие книги, цитаты, рецензии и факты на Readly.ru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948264" y="3860663"/>
            <a:ext cx="1872208" cy="25690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177" name="Picture 9" descr="Премія Ганса Християна Андерсена | Простір української дитячої книг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76672"/>
            <a:ext cx="2262758" cy="22627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“Мій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прадідусь і я“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63888" y="1124744"/>
            <a:ext cx="5122912" cy="4896543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 повісті йдеться про те, як граються один з одним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“великий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хлопчик”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“маленький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дорослий”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 Вони навперебій вигадують різноманітні історії, з допомогою яких хлопчик отримує уроки рідної мови. </a:t>
            </a: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r="3637"/>
          <a:stretch>
            <a:fillRect/>
          </a:stretch>
        </p:blipFill>
        <p:spPr bwMode="auto">
          <a:xfrm rot="21206862">
            <a:off x="1137627" y="1228719"/>
            <a:ext cx="1995488" cy="3024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</a:rPr>
              <a:t>Читай правильно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59832" y="1196752"/>
            <a:ext cx="5626968" cy="4929411"/>
          </a:xfrm>
        </p:spPr>
        <p:txBody>
          <a:bodyPr/>
          <a:lstStyle/>
          <a:p>
            <a:r>
              <a:rPr lang="uk-UA" dirty="0" smtClean="0"/>
              <a:t>чотирнадцять</a:t>
            </a:r>
          </a:p>
          <a:p>
            <a:r>
              <a:rPr lang="uk-UA" dirty="0" err="1" smtClean="0"/>
              <a:t>прадідусеві</a:t>
            </a:r>
            <a:endParaRPr lang="uk-UA" dirty="0" smtClean="0"/>
          </a:p>
          <a:p>
            <a:r>
              <a:rPr lang="uk-UA" dirty="0" smtClean="0"/>
              <a:t>острів </a:t>
            </a:r>
            <a:r>
              <a:rPr lang="uk-UA" dirty="0" err="1" smtClean="0"/>
              <a:t>Гельголанд</a:t>
            </a:r>
            <a:endParaRPr lang="uk-UA" dirty="0" smtClean="0"/>
          </a:p>
          <a:p>
            <a:r>
              <a:rPr lang="uk-UA" dirty="0" smtClean="0"/>
              <a:t>блискавка</a:t>
            </a:r>
          </a:p>
          <a:p>
            <a:r>
              <a:rPr lang="uk-UA" dirty="0" smtClean="0"/>
              <a:t>улюбленець</a:t>
            </a:r>
          </a:p>
          <a:p>
            <a:r>
              <a:rPr lang="uk-UA" dirty="0" smtClean="0"/>
              <a:t>марнославство</a:t>
            </a:r>
          </a:p>
          <a:p>
            <a:r>
              <a:rPr lang="uk-UA" dirty="0" smtClean="0"/>
              <a:t>шкереберть</a:t>
            </a:r>
          </a:p>
          <a:p>
            <a:r>
              <a:rPr lang="uk-UA" smtClean="0"/>
              <a:t>кульгаючи</a:t>
            </a:r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2413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</a:rPr>
              <a:t>Чи знаєш ти?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1124745"/>
            <a:ext cx="4248472" cy="648072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uk-UA" sz="12800" b="1" dirty="0" smtClean="0">
                <a:latin typeface="Times New Roman" pitchFamily="18" charset="0"/>
                <a:cs typeface="Times New Roman" pitchFamily="18" charset="0"/>
              </a:rPr>
              <a:t>Омар</a:t>
            </a:r>
          </a:p>
          <a:p>
            <a:pPr>
              <a:buNone/>
            </a:pPr>
            <a:r>
              <a:rPr lang="uk-UA" dirty="0" smtClean="0"/>
              <a:t>						</a:t>
            </a:r>
            <a:endParaRPr lang="uk-UA" dirty="0"/>
          </a:p>
        </p:txBody>
      </p:sp>
      <p:pic>
        <p:nvPicPr>
          <p:cNvPr id="4100" name="Picture 4" descr="Риба Лин, підгодовування, на що клює і місця лов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61048"/>
            <a:ext cx="4687842" cy="2780928"/>
          </a:xfrm>
          <a:prstGeom prst="rect">
            <a:avLst/>
          </a:prstGeom>
          <a:noFill/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323528" y="3212976"/>
            <a:ext cx="4248472" cy="648072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Лин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			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67988" y="1844824"/>
            <a:ext cx="435248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1444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Хто уважний?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600201"/>
            <a:ext cx="7400948" cy="1900238"/>
          </a:xfrm>
        </p:spPr>
        <p:txBody>
          <a:bodyPr>
            <a:normAutofit fontScale="92500" lnSpcReduction="20000"/>
          </a:bodyPr>
          <a:lstStyle/>
          <a:p>
            <a:r>
              <a:rPr lang="uk-UA" sz="3500" dirty="0" smtClean="0"/>
              <a:t>У частині тексту, що на стор. 161, порахуй усі слова, що означають кількість.</a:t>
            </a:r>
          </a:p>
          <a:p>
            <a:r>
              <a:rPr lang="uk-UA" sz="3500" b="1" dirty="0" smtClean="0"/>
              <a:t>Скільки їх?</a:t>
            </a:r>
          </a:p>
          <a:p>
            <a:pPr>
              <a:buNone/>
            </a:pPr>
            <a:endParaRPr lang="uk-UA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29190" y="4572008"/>
            <a:ext cx="227498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2, 4, 6 </a:t>
            </a:r>
            <a:endParaRPr lang="uk-UA" sz="6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Добери до слів синоніми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43042" y="1643050"/>
            <a:ext cx="3257544" cy="4525963"/>
          </a:xfrm>
        </p:spPr>
        <p:txBody>
          <a:bodyPr/>
          <a:lstStyle/>
          <a:p>
            <a:r>
              <a:rPr lang="uk-UA" dirty="0" smtClean="0"/>
              <a:t>Невдовзі</a:t>
            </a:r>
          </a:p>
          <a:p>
            <a:r>
              <a:rPr lang="uk-UA" dirty="0" smtClean="0"/>
              <a:t>Помешкання</a:t>
            </a:r>
          </a:p>
          <a:p>
            <a:r>
              <a:rPr lang="uk-UA" dirty="0" smtClean="0"/>
              <a:t>Марнославство</a:t>
            </a:r>
          </a:p>
          <a:p>
            <a:r>
              <a:rPr lang="uk-UA" dirty="0" smtClean="0"/>
              <a:t>Шкереберть</a:t>
            </a:r>
          </a:p>
          <a:p>
            <a:r>
              <a:rPr lang="uk-UA" dirty="0" smtClean="0"/>
              <a:t>Господа</a:t>
            </a:r>
          </a:p>
          <a:p>
            <a:r>
              <a:rPr lang="uk-UA" dirty="0" smtClean="0"/>
              <a:t>Кучугура </a:t>
            </a:r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429256" y="1571612"/>
            <a:ext cx="32575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Сторчголов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Домівка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Купа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Приміщення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Незабаром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Славолюбство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oollib.com/i/34/332834/i_0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4536504" cy="6192688"/>
          </a:xfrm>
          <a:prstGeom prst="rect">
            <a:avLst/>
          </a:prstGeom>
          <a:noFill/>
        </p:spPr>
      </p:pic>
      <p:pic>
        <p:nvPicPr>
          <p:cNvPr id="3076" name="Picture 4" descr="https://coollib.com/i/34/332834/i_00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15816" y="3429000"/>
            <a:ext cx="6048672" cy="267005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786446" y="714356"/>
            <a:ext cx="249299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Розглянь </a:t>
            </a:r>
          </a:p>
          <a:p>
            <a:r>
              <a:rPr lang="uk-UA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малюнок</a:t>
            </a:r>
            <a:endParaRPr lang="uk-UA" sz="4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Хто швидше?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5"/>
            <a:ext cx="8229600" cy="642942"/>
          </a:xfrm>
        </p:spPr>
        <p:txBody>
          <a:bodyPr>
            <a:normAutofit/>
          </a:bodyPr>
          <a:lstStyle/>
          <a:p>
            <a:r>
              <a:rPr lang="uk-UA" sz="3000" b="1" i="1" dirty="0" smtClean="0"/>
              <a:t>Знайди у тексті абзац, у якому є такі слова</a:t>
            </a:r>
            <a:endParaRPr lang="uk-UA" sz="30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71736" y="2000241"/>
            <a:ext cx="607223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Та він був ще міцний тілом і бадьорий духом.</a:t>
            </a:r>
          </a:p>
          <a:p>
            <a:pPr>
              <a:buFont typeface="Wingdings" pitchFamily="2" charset="2"/>
              <a:buChar char="ü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Спочатку прадідусь на чім світ лаяв те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“трикляте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покотьоло”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>
              <a:buFont typeface="Wingdings" pitchFamily="2" charset="2"/>
              <a:buChar char="ü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Тому її прозвали горішньою бабусею.</a:t>
            </a:r>
          </a:p>
          <a:p>
            <a:pPr>
              <a:buFont typeface="Wingdings" pitchFamily="2" charset="2"/>
              <a:buChar char="ü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Тож однієї ясної холодної неділі я, кульгаючи на свою хвору ногу, придибав...</a:t>
            </a:r>
          </a:p>
          <a:p>
            <a:pPr>
              <a:buFont typeface="Wingdings" pitchFamily="2" charset="2"/>
              <a:buChar char="ü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Проте вранці другого дня – в понеділок – годі було й думати перебиратись на горище.</a:t>
            </a:r>
          </a:p>
          <a:p>
            <a:pPr>
              <a:buFont typeface="Wingdings" pitchFamily="2" charset="2"/>
              <a:buChar char="ü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Прадідусь, як завжди, казав діло.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HOME\Desktop\1663769343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Добери прислів’я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401080" cy="785819"/>
          </a:xfrm>
        </p:spPr>
        <p:txBody>
          <a:bodyPr>
            <a:normAutofit/>
          </a:bodyPr>
          <a:lstStyle/>
          <a:p>
            <a:r>
              <a:rPr lang="uk-UA" b="1" i="1" dirty="0" smtClean="0"/>
              <a:t>Яке прислів’я передає головну думку казки?</a:t>
            </a:r>
            <a:endParaRPr lang="uk-UA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14810" y="478632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 smtClean="0"/>
              <a:t> </a:t>
            </a:r>
          </a:p>
          <a:p>
            <a:r>
              <a:rPr lang="uk-UA" dirty="0" smtClean="0"/>
              <a:t> </a:t>
            </a:r>
          </a:p>
          <a:p>
            <a:r>
              <a:rPr lang="uk-UA" dirty="0" smtClean="0"/>
              <a:t> </a:t>
            </a:r>
          </a:p>
          <a:p>
            <a:r>
              <a:rPr lang="uk-UA" dirty="0" smtClean="0"/>
              <a:t>. </a:t>
            </a:r>
            <a:endParaRPr lang="uk-UA" dirty="0"/>
          </a:p>
        </p:txBody>
      </p:sp>
      <p:sp>
        <p:nvSpPr>
          <p:cNvPr id="6" name="Овал 5"/>
          <p:cNvSpPr/>
          <p:nvPr/>
        </p:nvSpPr>
        <p:spPr>
          <a:xfrm>
            <a:off x="1071538" y="2143116"/>
            <a:ext cx="3000396" cy="9144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Перед сивою головою вклонися. 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429256" y="2143116"/>
            <a:ext cx="2843226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Найкраще виховання — повага до старших.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14414" y="3643314"/>
            <a:ext cx="2786082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Виховуй і навчай — гарний звичай. </a:t>
            </a:r>
            <a:endParaRPr lang="uk-UA" dirty="0"/>
          </a:p>
        </p:txBody>
      </p:sp>
      <p:sp>
        <p:nvSpPr>
          <p:cNvPr id="9" name="Овал 8"/>
          <p:cNvSpPr/>
          <p:nvPr/>
        </p:nvSpPr>
        <p:spPr>
          <a:xfrm>
            <a:off x="5357818" y="3714752"/>
            <a:ext cx="3000364" cy="9144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І мала людина — не соломина. </a:t>
            </a:r>
            <a:endParaRPr lang="uk-UA" dirty="0"/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4000496" y="5214950"/>
            <a:ext cx="3000396" cy="1214446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 Старий між молодими молодшає, молодий між старими — розумнішає</a:t>
            </a:r>
            <a:endParaRPr lang="uk-UA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hild Reading Book png download - 1024*1024 - Free Transparent Book png  Download. - CleanPNG / Kiss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785794"/>
            <a:ext cx="5693944" cy="519110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071670" y="5857892"/>
            <a:ext cx="554690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21053608">
            <a:off x="482076" y="525884"/>
            <a:ext cx="31082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398</Words>
  <Application>Microsoft Office PowerPoint</Application>
  <PresentationFormat>Экран (4:3)</PresentationFormat>
  <Paragraphs>80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Джеймс Крюс</vt:lpstr>
      <vt:lpstr>Продовжи речення</vt:lpstr>
      <vt:lpstr>Кожну казку придумують люди Й вірять в неї з дитячих літ… А яким світ без казки буде?</vt:lpstr>
      <vt:lpstr>Слайд 4</vt:lpstr>
      <vt:lpstr>Слайд 5</vt:lpstr>
      <vt:lpstr>Джеймс Крюс німецький дитячий письменник і поет</vt:lpstr>
      <vt:lpstr>Слайд 7</vt:lpstr>
      <vt:lpstr>Книги Джеймса Крюса</vt:lpstr>
      <vt:lpstr>Слайд 9</vt:lpstr>
      <vt:lpstr>Слайд 10</vt:lpstr>
      <vt:lpstr>“Мій прадідусь і я“</vt:lpstr>
      <vt:lpstr>Читай правильно</vt:lpstr>
      <vt:lpstr>Чи знаєш ти?</vt:lpstr>
      <vt:lpstr>Хто уважний?</vt:lpstr>
      <vt:lpstr>Добери до слів синоніми</vt:lpstr>
      <vt:lpstr>Слайд 16</vt:lpstr>
      <vt:lpstr>Хто швидше?</vt:lpstr>
      <vt:lpstr>Добери прислів’я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Джеймс Крюс</dc:title>
  <dc:creator>HOME</dc:creator>
  <cp:lastModifiedBy>HOME</cp:lastModifiedBy>
  <cp:revision>38</cp:revision>
  <dcterms:created xsi:type="dcterms:W3CDTF">2023-11-28T12:02:39Z</dcterms:created>
  <dcterms:modified xsi:type="dcterms:W3CDTF">2023-11-30T08:26:23Z</dcterms:modified>
</cp:coreProperties>
</file>