
<file path=[Content_Types].xml><?xml version="1.0" encoding="utf-8"?>
<Types xmlns="http://schemas.openxmlformats.org/package/2006/content-types">
  <Default Extension="png" ContentType="image/png"/>
  <Default Extension="jfif" ContentType="image/jpe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5"/>
  </p:notesMasterIdLst>
  <p:sldIdLst>
    <p:sldId id="277" r:id="rId2"/>
    <p:sldId id="280" r:id="rId3"/>
    <p:sldId id="281" r:id="rId4"/>
    <p:sldId id="282" r:id="rId5"/>
    <p:sldId id="283" r:id="rId6"/>
    <p:sldId id="260" r:id="rId7"/>
    <p:sldId id="259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63" r:id="rId16"/>
    <p:sldId id="261" r:id="rId17"/>
    <p:sldId id="262" r:id="rId18"/>
    <p:sldId id="264" r:id="rId19"/>
    <p:sldId id="265" r:id="rId20"/>
    <p:sldId id="256" r:id="rId21"/>
    <p:sldId id="257" r:id="rId22"/>
    <p:sldId id="285" r:id="rId23"/>
    <p:sldId id="279" r:id="rId2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58CADB"/>
    <a:srgbClr val="FFFFCD"/>
    <a:srgbClr val="FFFFB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7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E07649-FA6C-4203-B575-DA1359883CF2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B94F61-CAA2-4E7B-AC05-694E74553EEC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931848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33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4" name="Google Shape;334;g85c8b07208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335" name="Google Shape;335;g85c8b07208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22281697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26676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454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78242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277667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06680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52975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54272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517941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87508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059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0575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3423CD3-70EB-4B56-9D67-2D2D31D48F77}" type="datetimeFigureOut">
              <a:rPr lang="en-US" smtClean="0"/>
              <a:t>10/16/2022</a:t>
            </a:fld>
            <a:endParaRPr lang="en-US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9C159ED-7448-4C54-824E-049EF0D3D0E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7392307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fif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13" Type="http://schemas.microsoft.com/office/2007/relationships/hdphoto" Target="../media/hdphoto4.wdp"/><Relationship Id="rId3" Type="http://schemas.microsoft.com/office/2007/relationships/hdphoto" Target="../media/hdphoto2.wdp"/><Relationship Id="rId7" Type="http://schemas.openxmlformats.org/officeDocument/2006/relationships/image" Target="../media/image13.png"/><Relationship Id="rId12" Type="http://schemas.openxmlformats.org/officeDocument/2006/relationships/image" Target="../media/image15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Relationship Id="rId6" Type="http://schemas.microsoft.com/office/2007/relationships/hdphoto" Target="../media/hdphoto3.wdp"/><Relationship Id="rId11" Type="http://schemas.openxmlformats.org/officeDocument/2006/relationships/image" Target="../media/image3.png"/><Relationship Id="rId5" Type="http://schemas.openxmlformats.org/officeDocument/2006/relationships/image" Target="../media/image12.png"/><Relationship Id="rId10" Type="http://schemas.openxmlformats.org/officeDocument/2006/relationships/image" Target="../media/image14.png"/><Relationship Id="rId4" Type="http://schemas.openxmlformats.org/officeDocument/2006/relationships/image" Target="../media/image11.png"/><Relationship Id="rId9" Type="http://schemas.microsoft.com/office/2007/relationships/hdphoto" Target="../media/hdphoto1.wdp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13" Type="http://schemas.microsoft.com/office/2007/relationships/hdphoto" Target="../media/hdphoto8.wdp"/><Relationship Id="rId3" Type="http://schemas.microsoft.com/office/2007/relationships/hdphoto" Target="../media/hdphoto5.wdp"/><Relationship Id="rId7" Type="http://schemas.openxmlformats.org/officeDocument/2006/relationships/image" Target="../media/image19.png"/><Relationship Id="rId12" Type="http://schemas.openxmlformats.org/officeDocument/2006/relationships/image" Target="../media/image23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microsoft.com/office/2007/relationships/hdphoto" Target="../media/hdphoto6.wdp"/><Relationship Id="rId11" Type="http://schemas.openxmlformats.org/officeDocument/2006/relationships/image" Target="../media/image22.png"/><Relationship Id="rId5" Type="http://schemas.openxmlformats.org/officeDocument/2006/relationships/image" Target="../media/image18.png"/><Relationship Id="rId10" Type="http://schemas.openxmlformats.org/officeDocument/2006/relationships/image" Target="../media/image21.png"/><Relationship Id="rId4" Type="http://schemas.openxmlformats.org/officeDocument/2006/relationships/image" Target="../media/image17.png"/><Relationship Id="rId9" Type="http://schemas.microsoft.com/office/2007/relationships/hdphoto" Target="../media/hdphoto7.wdp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8" y="0"/>
            <a:ext cx="12188132" cy="686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47334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444501"/>
            <a:ext cx="11557000" cy="564515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Відгадайте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загадки і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дізнаєтесь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про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предмети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,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які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потрібні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нам в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кожній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квартирі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.</a:t>
            </a:r>
          </a:p>
          <a:p>
            <a:pPr algn="ctr"/>
            <a:endParaRPr lang="ru-RU" sz="20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endParaRPr lang="ru-RU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pPr algn="ctr"/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</a:p>
          <a:p>
            <a:endParaRPr lang="uk-UA" sz="20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uk-UA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Де кого нагородили,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Де супутник запустили.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Фільми, казочки, новини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Він показує що хвилини. 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(Телевізор)</a:t>
            </a:r>
            <a:endParaRPr lang="uk-UA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CD"/>
              </a:clrFrom>
              <a:clrTo>
                <a:srgbClr val="FFFFCD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85" t="26184" r="66549" b="36405"/>
          <a:stretch/>
        </p:blipFill>
        <p:spPr>
          <a:xfrm flipH="1">
            <a:off x="5016500" y="1155700"/>
            <a:ext cx="5626100" cy="4979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92703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444501"/>
            <a:ext cx="11557000" cy="564515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Відгадайте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загадки і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дізнаєтесь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про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предмети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,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які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потрібні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нам в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кожній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квартирі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ru-RU" sz="2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ru-RU" sz="2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ru-RU" sz="2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Походжав, походжав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В морі диво-пароплав.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Як зупиниш — горе,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Зробить дірку в морі.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   (Праска)</a:t>
            </a:r>
            <a:endParaRPr lang="uk-UA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7" t="6481" r="23023" b="34815"/>
          <a:stretch/>
        </p:blipFill>
        <p:spPr>
          <a:xfrm>
            <a:off x="6431280" y="919320"/>
            <a:ext cx="3848827" cy="55458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29362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81000" y="444501"/>
            <a:ext cx="11557000" cy="5645150"/>
          </a:xfrm>
        </p:spPr>
        <p:txBody>
          <a:bodyPr>
            <a:normAutofit/>
          </a:bodyPr>
          <a:lstStyle/>
          <a:p>
            <a:pPr algn="ctr"/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Відгадайте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загадки і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дізнаєтесь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про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предмети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,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які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потрібні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нам в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кожній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</a:t>
            </a:r>
            <a:r>
              <a:rPr lang="ru-RU" sz="2000" b="1" dirty="0" err="1" smtClean="0">
                <a:solidFill>
                  <a:srgbClr val="7030A0"/>
                </a:solidFill>
                <a:latin typeface="Comic Sans MS" panose="030F0702030302020204" pitchFamily="66" charset="0"/>
              </a:rPr>
              <a:t>квартирі</a:t>
            </a:r>
            <a:r>
              <a:rPr lang="ru-RU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. </a:t>
            </a:r>
          </a:p>
          <a:p>
            <a:endParaRPr lang="ru-RU" sz="2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ru-RU" sz="2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ru-RU" sz="2000" b="1" dirty="0" smtClean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ru-RU" sz="2000" b="1" dirty="0">
              <a:solidFill>
                <a:schemeClr val="tx1"/>
              </a:solidFill>
              <a:latin typeface="Comic Sans MS" panose="030F0702030302020204" pitchFamily="66" charset="0"/>
            </a:endParaRPr>
          </a:p>
          <a:p>
            <a:endParaRPr lang="uk-UA" sz="20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Усе сміття попідбирає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І пилинки позбирає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Наш надійний помічник,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Працьовитий робітник.</a:t>
            </a:r>
          </a:p>
          <a:p>
            <a:r>
              <a:rPr lang="uk-UA" sz="20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   (Пилосос)</a:t>
            </a:r>
            <a:endParaRPr lang="uk-UA" sz="2000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3152" b="90000" l="9940" r="899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38" b="34258"/>
          <a:stretch/>
        </p:blipFill>
        <p:spPr>
          <a:xfrm>
            <a:off x="5037821" y="847638"/>
            <a:ext cx="6468136" cy="58274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26025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5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9080" y="182881"/>
            <a:ext cx="11780520" cy="1203960"/>
          </a:xfrm>
        </p:spPr>
        <p:txBody>
          <a:bodyPr>
            <a:normAutofit/>
          </a:bodyPr>
          <a:lstStyle/>
          <a:p>
            <a:pPr algn="ctr"/>
            <a:r>
              <a:rPr lang="uk-UA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Ці прилади називають - побутовою технікою. Вони потрібні нам у домашньому побуті. Щоб техніка працювала, її треба вмикати в електромережу. Дротами біжить струм, який і вмикає побутову техніку. </a:t>
            </a:r>
            <a:endParaRPr lang="uk-UA" b="1" dirty="0">
              <a:solidFill>
                <a:srgbClr val="7030A0"/>
              </a:solidFill>
              <a:latin typeface="Comic Sans MS" panose="030F0702030302020204" pitchFamily="66" charset="0"/>
            </a:endParaRPr>
          </a:p>
        </p:txBody>
      </p:sp>
      <p:sp>
        <p:nvSpPr>
          <p:cNvPr id="4" name="AutoShape 2" descr="Основні відомості, призначення та галузь застосування побутових при"/>
          <p:cNvSpPr>
            <a:spLocks noChangeAspect="1" noChangeArrowheads="1"/>
          </p:cNvSpPr>
          <p:nvPr/>
        </p:nvSpPr>
        <p:spPr bwMode="auto">
          <a:xfrm>
            <a:off x="2715894" y="1135697"/>
            <a:ext cx="4335449" cy="4335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46300" y="1280716"/>
            <a:ext cx="7759700" cy="55772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54352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887" t="46222" r="10552"/>
          <a:stretch/>
        </p:blipFill>
        <p:spPr>
          <a:xfrm>
            <a:off x="30478" y="335280"/>
            <a:ext cx="12161522" cy="6080760"/>
          </a:xfrm>
          <a:prstGeom prst="rect">
            <a:avLst/>
          </a:prstGeom>
        </p:spPr>
      </p:pic>
      <p:sp>
        <p:nvSpPr>
          <p:cNvPr id="3" name="Прямоугольник 2"/>
          <p:cNvSpPr/>
          <p:nvPr/>
        </p:nvSpPr>
        <p:spPr>
          <a:xfrm>
            <a:off x="11262360" y="5318760"/>
            <a:ext cx="929640" cy="883920"/>
          </a:xfrm>
          <a:prstGeom prst="rect">
            <a:avLst/>
          </a:prstGeom>
          <a:solidFill>
            <a:srgbClr val="FFFFB5"/>
          </a:solidFill>
          <a:ln>
            <a:solidFill>
              <a:srgbClr val="FFFFB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64939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720" t="1556" r="10568" b="54000"/>
          <a:stretch/>
        </p:blipFill>
        <p:spPr>
          <a:xfrm>
            <a:off x="-1" y="883920"/>
            <a:ext cx="12156499" cy="50139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87186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52400"/>
            <a:ext cx="10515600" cy="564515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Дидактична гра «Який зник предмет»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8"/>
          <a:stretch/>
        </p:blipFill>
        <p:spPr>
          <a:xfrm>
            <a:off x="1188720" y="611241"/>
            <a:ext cx="9784080" cy="624675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001000" y="2103120"/>
            <a:ext cx="2255520" cy="327660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227863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52400"/>
            <a:ext cx="10515600" cy="564515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Дидактична гра «Який зник предмет»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8"/>
          <a:stretch/>
        </p:blipFill>
        <p:spPr>
          <a:xfrm>
            <a:off x="1188720" y="611241"/>
            <a:ext cx="9784080" cy="624675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645920" y="1706880"/>
            <a:ext cx="2590800" cy="390988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974050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52400"/>
            <a:ext cx="10515600" cy="564515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Дидактична гра «Який зник предмет»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8"/>
          <a:stretch/>
        </p:blipFill>
        <p:spPr>
          <a:xfrm>
            <a:off x="1188720" y="611241"/>
            <a:ext cx="9784080" cy="624675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785360" y="1832517"/>
            <a:ext cx="2590800" cy="390988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47668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" y="152400"/>
            <a:ext cx="10515600" cy="564515"/>
          </a:xfrm>
        </p:spPr>
        <p:txBody>
          <a:bodyPr>
            <a:noAutofit/>
          </a:bodyPr>
          <a:lstStyle/>
          <a:p>
            <a:pPr algn="ctr"/>
            <a:r>
              <a:rPr lang="uk-UA" sz="24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Дидактична гра «Який зник предмет»</a:t>
            </a:r>
            <a:endParaRPr lang="en-US" sz="24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7778"/>
          <a:stretch/>
        </p:blipFill>
        <p:spPr>
          <a:xfrm>
            <a:off x="1188720" y="611241"/>
            <a:ext cx="9784080" cy="6246759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785360" y="1832517"/>
            <a:ext cx="2590800" cy="390988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Прямоугольник 4"/>
          <p:cNvSpPr/>
          <p:nvPr/>
        </p:nvSpPr>
        <p:spPr>
          <a:xfrm>
            <a:off x="7985760" y="1779680"/>
            <a:ext cx="2590800" cy="390988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Прямоугольник 5"/>
          <p:cNvSpPr/>
          <p:nvPr/>
        </p:nvSpPr>
        <p:spPr>
          <a:xfrm>
            <a:off x="1691640" y="1969677"/>
            <a:ext cx="2590800" cy="390988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627914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22"/>
          <a:stretch/>
        </p:blipFill>
        <p:spPr>
          <a:xfrm>
            <a:off x="640080" y="-7432"/>
            <a:ext cx="10805160" cy="686543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1051560" y="1470344"/>
            <a:ext cx="3093720" cy="390988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78360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22"/>
          <a:stretch/>
        </p:blipFill>
        <p:spPr>
          <a:xfrm>
            <a:off x="640080" y="-7432"/>
            <a:ext cx="10805160" cy="686543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8061960" y="1470344"/>
            <a:ext cx="3093720" cy="390988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905544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8222"/>
          <a:stretch/>
        </p:blipFill>
        <p:spPr>
          <a:xfrm>
            <a:off x="640080" y="-7432"/>
            <a:ext cx="10805160" cy="6865432"/>
          </a:xfrm>
          <a:prstGeom prst="rect">
            <a:avLst/>
          </a:prstGeom>
        </p:spPr>
      </p:pic>
      <p:sp>
        <p:nvSpPr>
          <p:cNvPr id="4" name="Прямоугольник 3"/>
          <p:cNvSpPr/>
          <p:nvPr/>
        </p:nvSpPr>
        <p:spPr>
          <a:xfrm>
            <a:off x="4495800" y="1653224"/>
            <a:ext cx="3093720" cy="3909880"/>
          </a:xfrm>
          <a:prstGeom prst="rect">
            <a:avLst/>
          </a:prstGeom>
          <a:solidFill>
            <a:srgbClr val="FFFFCD"/>
          </a:solidFill>
          <a:ln>
            <a:solidFill>
              <a:srgbClr val="FFFFC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8757202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533" t="77555" r="1854" b="2104"/>
          <a:stretch/>
        </p:blipFill>
        <p:spPr>
          <a:xfrm>
            <a:off x="167639" y="1325880"/>
            <a:ext cx="12002157" cy="368808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6923" t="87221" r="27780" b="4121"/>
          <a:stretch/>
        </p:blipFill>
        <p:spPr>
          <a:xfrm>
            <a:off x="9289373" y="1950720"/>
            <a:ext cx="2689268" cy="2198370"/>
          </a:xfrm>
          <a:prstGeom prst="rect">
            <a:avLst/>
          </a:prstGeom>
        </p:spPr>
      </p:pic>
      <p:sp>
        <p:nvSpPr>
          <p:cNvPr id="4" name="Заголовок 1"/>
          <p:cNvSpPr txBox="1">
            <a:spLocks/>
          </p:cNvSpPr>
          <p:nvPr/>
        </p:nvSpPr>
        <p:spPr>
          <a:xfrm>
            <a:off x="2343477" y="187166"/>
            <a:ext cx="7650480" cy="550863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ctr"/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Дидактична гра «Багато - один»</a:t>
            </a:r>
            <a:endParaRPr lang="en-US" sz="32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03222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066" t="894" r="1530" b="59778"/>
          <a:stretch/>
        </p:blipFill>
        <p:spPr>
          <a:xfrm>
            <a:off x="381000" y="0"/>
            <a:ext cx="11638116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37" t="7623" r="82785" b="80142"/>
          <a:stretch/>
        </p:blipFill>
        <p:spPr>
          <a:xfrm>
            <a:off x="9296400" y="213359"/>
            <a:ext cx="2331720" cy="3151202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EFEFE"/>
              </a:clrFrom>
              <a:clrTo>
                <a:srgbClr val="FEFEF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0515" t="22743" r="27240" b="63624"/>
          <a:stretch/>
        </p:blipFill>
        <p:spPr>
          <a:xfrm>
            <a:off x="9425940" y="3249577"/>
            <a:ext cx="2072640" cy="33333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9209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111" b="21333"/>
          <a:stretch/>
        </p:blipFill>
        <p:spPr>
          <a:xfrm>
            <a:off x="0" y="0"/>
            <a:ext cx="12002981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723" t="62054" r="28390" b="24585"/>
          <a:stretch/>
        </p:blipFill>
        <p:spPr>
          <a:xfrm>
            <a:off x="9193531" y="3703320"/>
            <a:ext cx="2266950" cy="25908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9" t="43858" r="49645" b="44276"/>
          <a:stretch/>
        </p:blipFill>
        <p:spPr>
          <a:xfrm>
            <a:off x="6111241" y="746760"/>
            <a:ext cx="2682240" cy="20574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8009" t="43858" r="49645" b="44276"/>
          <a:stretch/>
        </p:blipFill>
        <p:spPr>
          <a:xfrm>
            <a:off x="8930641" y="746760"/>
            <a:ext cx="2682240" cy="2057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023455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334" b="21332"/>
          <a:stretch/>
        </p:blipFill>
        <p:spPr>
          <a:xfrm>
            <a:off x="0" y="0"/>
            <a:ext cx="12070796" cy="6858000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671" t="60400" r="82198" b="31821"/>
          <a:stretch/>
        </p:blipFill>
        <p:spPr>
          <a:xfrm>
            <a:off x="9107013" y="3916680"/>
            <a:ext cx="2475387" cy="211836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2270" t="43180" r="32453" b="45107"/>
          <a:stretch/>
        </p:blipFill>
        <p:spPr>
          <a:xfrm>
            <a:off x="9107013" y="441960"/>
            <a:ext cx="2394500" cy="26517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8735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013" b="59555"/>
          <a:stretch/>
        </p:blipFill>
        <p:spPr>
          <a:xfrm>
            <a:off x="151145" y="0"/>
            <a:ext cx="12040855" cy="685800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106" t="24935" r="26326" b="65514"/>
          <a:stretch/>
        </p:blipFill>
        <p:spPr>
          <a:xfrm>
            <a:off x="9208735" y="3870960"/>
            <a:ext cx="2510825" cy="222504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9123" t="2590" r="26954" b="81374"/>
          <a:stretch/>
        </p:blipFill>
        <p:spPr>
          <a:xfrm>
            <a:off x="9528178" y="274320"/>
            <a:ext cx="1804649" cy="3002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40082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266699"/>
            <a:ext cx="9144000" cy="550863"/>
          </a:xfrm>
        </p:spPr>
        <p:txBody>
          <a:bodyPr>
            <a:normAutofit/>
          </a:bodyPr>
          <a:lstStyle/>
          <a:p>
            <a:r>
              <a:rPr lang="uk-UA" sz="3200" b="1" dirty="0" smtClean="0">
                <a:solidFill>
                  <a:schemeClr val="accent2">
                    <a:lumMod val="50000"/>
                  </a:schemeClr>
                </a:solidFill>
                <a:latin typeface="Comic Sans MS" panose="030F0702030302020204" pitchFamily="66" charset="0"/>
              </a:rPr>
              <a:t>Дидактична гра «Знайди за тінню»</a:t>
            </a:r>
            <a:endParaRPr lang="en-US" sz="3200" b="1" dirty="0">
              <a:solidFill>
                <a:schemeClr val="accent2">
                  <a:lumMod val="50000"/>
                </a:schemeClr>
              </a:solidFill>
              <a:latin typeface="Comic Sans MS" panose="030F0702030302020204" pitchFamily="66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524" t="11227" r="524" b="38403"/>
          <a:stretch/>
        </p:blipFill>
        <p:spPr>
          <a:xfrm>
            <a:off x="204355" y="1285081"/>
            <a:ext cx="3189330" cy="2272018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 rotWithShape="1">
          <a:blip r:embed="rId4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  <a14:imgEffect>
                      <a14:artisticGlowDiffused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524" t="11227" r="524" b="38403"/>
          <a:stretch/>
        </p:blipFill>
        <p:spPr>
          <a:xfrm>
            <a:off x="8637155" y="4191000"/>
            <a:ext cx="3189330" cy="227201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295" b="37408"/>
          <a:stretch/>
        </p:blipFill>
        <p:spPr>
          <a:xfrm>
            <a:off x="3049155" y="1510686"/>
            <a:ext cx="3402445" cy="1987190"/>
          </a:xfrm>
          <a:prstGeom prst="rect">
            <a:avLst/>
          </a:prstGeom>
        </p:spPr>
      </p:pic>
      <p:pic>
        <p:nvPicPr>
          <p:cNvPr id="12" name="Рисунок 11"/>
          <p:cNvPicPr>
            <a:picLocks noChangeAspect="1"/>
          </p:cNvPicPr>
          <p:nvPr/>
        </p:nvPicPr>
        <p:blipFill rotWithShape="1">
          <a:blip r:embed="rId7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1295" b="37408"/>
          <a:stretch/>
        </p:blipFill>
        <p:spPr>
          <a:xfrm>
            <a:off x="97797" y="4548629"/>
            <a:ext cx="3402445" cy="1987190"/>
          </a:xfrm>
          <a:prstGeom prst="rect">
            <a:avLst/>
          </a:prstGeom>
        </p:spPr>
      </p:pic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152" b="90000" l="9940" r="89974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38" b="34258"/>
          <a:stretch/>
        </p:blipFill>
        <p:spPr>
          <a:xfrm>
            <a:off x="6451600" y="664758"/>
            <a:ext cx="3210315" cy="2892341"/>
          </a:xfrm>
          <a:prstGeom prst="rect">
            <a:avLst/>
          </a:prstGeom>
        </p:spPr>
      </p:pic>
      <p:pic>
        <p:nvPicPr>
          <p:cNvPr id="14" name="Рисунок 13"/>
          <p:cNvPicPr>
            <a:picLocks noChangeAspect="1"/>
          </p:cNvPicPr>
          <p:nvPr/>
        </p:nvPicPr>
        <p:blipFill rotWithShape="1">
          <a:blip r:embed="rId10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3152" b="90000" l="9940" r="89974"/>
                    </a14:imgEffect>
                    <a14:imgEffect>
                      <a14:brightnessContrast bright="-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2038" b="34258"/>
          <a:stretch/>
        </p:blipFill>
        <p:spPr>
          <a:xfrm>
            <a:off x="3145219" y="3782704"/>
            <a:ext cx="3210315" cy="2892341"/>
          </a:xfrm>
          <a:prstGeom prst="rect">
            <a:avLst/>
          </a:prstGeom>
        </p:spPr>
      </p:pic>
      <p:pic>
        <p:nvPicPr>
          <p:cNvPr id="15" name="Рисунок 14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9357" t="6481" r="23023" b="34815"/>
          <a:stretch/>
        </p:blipFill>
        <p:spPr>
          <a:xfrm>
            <a:off x="9661915" y="1285081"/>
            <a:ext cx="1639271" cy="2362041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BFBFBF"/>
              </a:clrFrom>
              <a:clrTo>
                <a:srgbClr val="BFBFB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artisticBlur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4703" t="6481" r="23023" b="34815"/>
          <a:stretch/>
        </p:blipFill>
        <p:spPr>
          <a:xfrm>
            <a:off x="6797040" y="4191000"/>
            <a:ext cx="1557947" cy="24744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5951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95833E-6 -1.85185E-6 L 0.24713 -0.4544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357" y="-2273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33333E-6 0 L 0.27292 -0.4537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646" y="-2268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4.16667E-6 4.81481E-6 L 0.23933 -0.4247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1966" y="-2125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0833E-6 -3.7037E-7 L -0.69127 -0.42292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4570" y="-21157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56" b="50222"/>
          <a:stretch/>
        </p:blipFill>
        <p:spPr>
          <a:xfrm>
            <a:off x="0" y="624840"/>
            <a:ext cx="4023360" cy="2288717"/>
          </a:xfrm>
          <a:prstGeom prst="rect">
            <a:avLst/>
          </a:prstGeom>
        </p:spPr>
      </p:pic>
      <p:pic>
        <p:nvPicPr>
          <p:cNvPr id="3" name="Рисунок 2"/>
          <p:cNvPicPr>
            <a:picLocks noChangeAspect="1"/>
          </p:cNvPicPr>
          <p:nvPr/>
        </p:nvPicPr>
        <p:blipFill rotWithShape="1">
          <a:blip r:embed="rId4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  <a14:imgEffect>
                      <a14:brightnessContrast bright="-2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9556" b="50222"/>
          <a:stretch/>
        </p:blipFill>
        <p:spPr>
          <a:xfrm>
            <a:off x="8253788" y="4465320"/>
            <a:ext cx="3938212" cy="2240280"/>
          </a:xfrm>
          <a:prstGeom prst="rect">
            <a:avLst/>
          </a:prstGeom>
        </p:spPr>
      </p:pic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9854" r="9648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777" b="41555"/>
          <a:stretch/>
        </p:blipFill>
        <p:spPr>
          <a:xfrm>
            <a:off x="3587337" y="542378"/>
            <a:ext cx="3309062" cy="2371179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7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9854" r="96487"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777" b="41555"/>
          <a:stretch/>
        </p:blipFill>
        <p:spPr>
          <a:xfrm>
            <a:off x="198121" y="4078058"/>
            <a:ext cx="3309062" cy="2371179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8" cstate="print"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11" b="40000"/>
          <a:stretch/>
        </p:blipFill>
        <p:spPr>
          <a:xfrm>
            <a:off x="6460375" y="624840"/>
            <a:ext cx="3262746" cy="244053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10" cstate="print">
            <a:biLevel thresh="75000"/>
            <a:extLst>
              <a:ext uri="{BEBA8EAE-BF5A-486C-A8C5-ECC9F3942E4B}">
                <a14:imgProps xmlns:a14="http://schemas.microsoft.com/office/drawing/2010/main">
                  <a14:imgLayer r:embed="rId9">
                    <a14:imgEffect>
                      <a14:backgroundRemoval t="10000" b="90000" l="10000" r="90000"/>
                    </a14:imgEffect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7111" b="40000"/>
          <a:stretch/>
        </p:blipFill>
        <p:spPr>
          <a:xfrm>
            <a:off x="3077095" y="4078058"/>
            <a:ext cx="3262746" cy="2440534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11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686" t="4889" r="14171" b="38444"/>
          <a:stretch/>
        </p:blipFill>
        <p:spPr>
          <a:xfrm>
            <a:off x="9769437" y="536117"/>
            <a:ext cx="2051125" cy="237744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12" cstate="print">
            <a:clrChange>
              <a:clrFrom>
                <a:srgbClr val="BFBFBF"/>
              </a:clrFrom>
              <a:clrTo>
                <a:srgbClr val="BFBFBF">
                  <a:alpha val="0"/>
                </a:srgbClr>
              </a:clrTo>
            </a:clrChange>
            <a:biLevel thresh="75000"/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-2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21626" t="4889" r="18615" b="38444"/>
          <a:stretch/>
        </p:blipFill>
        <p:spPr>
          <a:xfrm>
            <a:off x="6492240" y="4078058"/>
            <a:ext cx="1844040" cy="2473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29825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2.59259E-6 L 0.278 -0.51875 " pathEditMode="relative" rAng="0" ptsTypes="AA">
                                      <p:cBhvr>
                                        <p:cTn id="6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93" y="-2594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08333E-6 -3.7037E-6 L 0.2776 -0.5125 " pathEditMode="relative" rAng="0" ptsTypes="AA">
                                      <p:cBhvr>
                                        <p:cTn id="10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880" y="-25625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91667E-6 0 L 0.275 -0.53287 " pathEditMode="relative" rAng="0" ptsTypes="AA">
                                      <p:cBhvr>
                                        <p:cTn id="14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750" y="-26644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64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1.45833E-6 -1.85185E-6 L -0.67213 -0.56319 " pathEditMode="relative" rAng="0" ptsTypes="AA">
                                      <p:cBhvr>
                                        <p:cTn id="1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3607" y="-28171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>
            <a:alpha val="34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95300" y="127000"/>
            <a:ext cx="10852150" cy="6731000"/>
          </a:xfrm>
        </p:spPr>
        <p:txBody>
          <a:bodyPr>
            <a:normAutofit fontScale="92500" lnSpcReduction="20000"/>
          </a:bodyPr>
          <a:lstStyle/>
          <a:p>
            <a:pPr algn="ctr"/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Висновок після перегляду відео. 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 Не можна засовувати в розетку сторонні предмети!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 Не можна торкатися працюючих електроприладів вологими руками!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 Не можна залишати включені електроприлади! Не торкатися їх.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 Не можна тягнути за дріт, тільки за вилку, або вимикати, натиснувши на кнопку.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 Не можна вмикати в одну розетку декілька приладів!</a:t>
            </a:r>
          </a:p>
          <a:p>
            <a:pPr marL="342900" indent="-342900">
              <a:buFontTx/>
              <a:buChar char="-"/>
            </a:pPr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Не можна вмикати електроприлади без дозволу дорослих!!!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Кожен прилад електричний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Для дитини небезпечний.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Добре ти запам'ятай: 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Без дорослих не вмикай!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Бо він може спалахнути - 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І пожежі не минути!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Діти всі повинні знати,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Без дорослих - не вмикати!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-Отже, електричні прилади - неодмінні помічники для тих, хто вміє з ними поводитись. Тому треба знати правила безпеки, щоб вони стали добрими друзями для кожного з нас.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-Чи треба берегти електроенергію?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-А як ми можемо це зробити? </a:t>
            </a:r>
          </a:p>
          <a:p>
            <a:r>
              <a:rPr lang="uk-UA" sz="2100" b="1" dirty="0" smtClean="0">
                <a:solidFill>
                  <a:srgbClr val="7030A0"/>
                </a:solidFill>
                <a:latin typeface="Comic Sans MS" panose="030F0702030302020204" pitchFamily="66" charset="0"/>
              </a:rPr>
              <a:t>(Вимикати світло вдень, вимикати телевізор, якщо його ніхто не дивиться...).</a:t>
            </a:r>
          </a:p>
          <a:p>
            <a:endParaRPr lang="uk-UA" sz="2200" b="1" dirty="0" smtClean="0">
              <a:solidFill>
                <a:srgbClr val="7030A0"/>
              </a:solidFill>
              <a:latin typeface="Comic Sans MS" panose="030F0702030302020204" pitchFamily="66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58945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Shape 3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" name="Google Shape;337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9433" y="1329667"/>
            <a:ext cx="11241168" cy="5412400"/>
          </a:xfrm>
          <a:prstGeom prst="rect">
            <a:avLst/>
          </a:prstGeom>
          <a:noFill/>
          <a:ln>
            <a:noFill/>
          </a:ln>
        </p:spPr>
      </p:pic>
      <p:sp>
        <p:nvSpPr>
          <p:cNvPr id="338" name="Google Shape;338;p32"/>
          <p:cNvSpPr txBox="1"/>
          <p:nvPr/>
        </p:nvSpPr>
        <p:spPr>
          <a:xfrm rot="10800000">
            <a:off x="3565733" y="761967"/>
            <a:ext cx="55600" cy="28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endParaRPr sz="8000" b="1">
              <a:solidFill>
                <a:srgbClr val="38761D"/>
              </a:solidFill>
              <a:highlight>
                <a:schemeClr val="lt1"/>
              </a:highlight>
              <a:latin typeface="Caveat"/>
              <a:ea typeface="Caveat"/>
              <a:cs typeface="Caveat"/>
              <a:sym typeface="Caveat"/>
            </a:endParaRPr>
          </a:p>
        </p:txBody>
      </p:sp>
      <p:sp>
        <p:nvSpPr>
          <p:cNvPr id="339" name="Google Shape;339;p32"/>
          <p:cNvSpPr txBox="1"/>
          <p:nvPr/>
        </p:nvSpPr>
        <p:spPr>
          <a:xfrm>
            <a:off x="1460501" y="0"/>
            <a:ext cx="9880600" cy="790767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algn="ctr"/>
            <a:r>
              <a:rPr lang="uk-UA" sz="4000" b="1" dirty="0">
                <a:solidFill>
                  <a:schemeClr val="accent6"/>
                </a:solidFill>
                <a:highlight>
                  <a:schemeClr val="lt1"/>
                </a:highlight>
                <a:latin typeface="Comfortaa"/>
                <a:ea typeface="Comfortaa"/>
                <a:cs typeface="Comfortaa"/>
                <a:sym typeface="Comfortaa"/>
              </a:rPr>
              <a:t>М</a:t>
            </a:r>
            <a:r>
              <a:rPr lang="ru-UA" sz="4000" b="1" dirty="0" smtClean="0">
                <a:solidFill>
                  <a:schemeClr val="accent6"/>
                </a:solidFill>
                <a:highlight>
                  <a:schemeClr val="lt1"/>
                </a:highlight>
                <a:latin typeface="Comfortaa"/>
                <a:ea typeface="Comfortaa"/>
                <a:cs typeface="Comfortaa"/>
                <a:sym typeface="Comfortaa"/>
              </a:rPr>
              <a:t>олод</a:t>
            </a:r>
            <a:r>
              <a:rPr lang="uk-UA" sz="4000" b="1" dirty="0" smtClean="0">
                <a:solidFill>
                  <a:schemeClr val="accent6"/>
                </a:solidFill>
                <a:highlight>
                  <a:schemeClr val="lt1"/>
                </a:highlight>
                <a:latin typeface="Comfortaa"/>
                <a:ea typeface="Comfortaa"/>
                <a:cs typeface="Comfortaa"/>
                <a:sym typeface="Comfortaa"/>
              </a:rPr>
              <a:t>ці діти</a:t>
            </a:r>
            <a:r>
              <a:rPr lang="ru" sz="4000" b="1" dirty="0" smtClean="0">
                <a:solidFill>
                  <a:schemeClr val="accent6"/>
                </a:solidFill>
                <a:highlight>
                  <a:schemeClr val="lt1"/>
                </a:highlight>
                <a:latin typeface="Comfortaa"/>
                <a:ea typeface="Comfortaa"/>
                <a:cs typeface="Comfortaa"/>
                <a:sym typeface="Comfortaa"/>
              </a:rPr>
              <a:t>! Ви гарно попрацювали!</a:t>
            </a:r>
            <a:endParaRPr sz="4000" b="1" dirty="0">
              <a:solidFill>
                <a:schemeClr val="accent6"/>
              </a:solidFill>
              <a:highlight>
                <a:schemeClr val="lt1"/>
              </a:highlight>
              <a:latin typeface="Comfortaa"/>
              <a:ea typeface="Comfortaa"/>
              <a:cs typeface="Comfortaa"/>
              <a:sym typeface="Comfortaa"/>
            </a:endParaRPr>
          </a:p>
        </p:txBody>
      </p:sp>
    </p:spTree>
    <p:extLst>
      <p:ext uri="{BB962C8B-B14F-4D97-AF65-F5344CB8AC3E}">
        <p14:creationId xmlns:p14="http://schemas.microsoft.com/office/powerpoint/2010/main" val="2912634382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125</TotalTime>
  <Words>363</Words>
  <Application>Microsoft Office PowerPoint</Application>
  <PresentationFormat>Широкоэкранный</PresentationFormat>
  <Paragraphs>60</Paragraphs>
  <Slides>23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23</vt:i4>
      </vt:variant>
    </vt:vector>
  </HeadingPairs>
  <TitlesOfParts>
    <vt:vector size="30" baseType="lpstr">
      <vt:lpstr>Arial</vt:lpstr>
      <vt:lpstr>Calibri</vt:lpstr>
      <vt:lpstr>Calibri Light</vt:lpstr>
      <vt:lpstr>Caveat</vt:lpstr>
      <vt:lpstr>Comfortaa</vt:lpstr>
      <vt:lpstr>Comic Sans MS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Дидактична гра «Який зник предмет»</vt:lpstr>
      <vt:lpstr>Дидактична гра «Який зник предмет»</vt:lpstr>
      <vt:lpstr>Дидактична гра «Який зник предмет»</vt:lpstr>
      <vt:lpstr>Дидактична гра «Який зник предмет»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Дидактична гра «Знайди за тінню»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Дидактична гра «Знайди за тінню»</dc:title>
  <dc:creator>Карпенко</dc:creator>
  <cp:lastModifiedBy>Карпенко</cp:lastModifiedBy>
  <cp:revision>23</cp:revision>
  <dcterms:created xsi:type="dcterms:W3CDTF">2022-10-14T15:02:51Z</dcterms:created>
  <dcterms:modified xsi:type="dcterms:W3CDTF">2022-10-16T11:17:58Z</dcterms:modified>
</cp:coreProperties>
</file>