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62" r:id="rId10"/>
    <p:sldId id="266" r:id="rId11"/>
    <p:sldId id="265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D9C3-BA20-42BE-AC57-47518DD1F86D}" type="datetimeFigureOut">
              <a:rPr lang="uk-UA" smtClean="0"/>
              <a:pPr/>
              <a:t>07.02.2024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7B9BA-5BE3-4706-A5B9-A61580AF4913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95536" y="5517232"/>
            <a:ext cx="4857799" cy="912164"/>
          </a:xfrm>
          <a:solidFill>
            <a:srgbClr val="FFCC99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uk-UA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Старенька </a:t>
            </a:r>
            <a:r>
              <a:rPr lang="uk-UA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няня»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539552" y="4572008"/>
            <a:ext cx="3921695" cy="657192"/>
          </a:xfrm>
          <a:solidFill>
            <a:srgbClr val="FFCC99"/>
          </a:solidFill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uk-UA" sz="36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Елінор </a:t>
            </a:r>
            <a:r>
              <a:rPr lang="uk-UA" sz="36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Фарджон</a:t>
            </a:r>
            <a:endParaRPr lang="uk-UA" sz="36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Фарджон, Е. Кошик Старенької Няні » Retrokniga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2828" t="2167" r="3834" b="2478"/>
          <a:stretch>
            <a:fillRect/>
          </a:stretch>
        </p:blipFill>
        <p:spPr bwMode="auto">
          <a:xfrm>
            <a:off x="6372200" y="3501008"/>
            <a:ext cx="2322258" cy="3096344"/>
          </a:xfrm>
          <a:prstGeom prst="rect">
            <a:avLst/>
          </a:prstGeom>
          <a:noFill/>
        </p:spPr>
      </p:pic>
      <p:pic>
        <p:nvPicPr>
          <p:cNvPr id="11272" name="Picture 8" descr="Литературные портреты :: Центр детской книги и детских программ"/>
          <p:cNvPicPr>
            <a:picLocks noChangeAspect="1" noChangeArrowheads="1"/>
          </p:cNvPicPr>
          <p:nvPr/>
        </p:nvPicPr>
        <p:blipFill>
          <a:blip r:embed="rId4" cstate="print"/>
          <a:srcRect t="6956"/>
          <a:stretch>
            <a:fillRect/>
          </a:stretch>
        </p:blipFill>
        <p:spPr bwMode="auto">
          <a:xfrm>
            <a:off x="2708794" y="548680"/>
            <a:ext cx="3375374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74" name="Picture 10" descr="Наклейка на стіни «Карта Англії» (ID#1505139088), цена: 555 ₴, купить на  Prom.u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90597">
            <a:off x="6583989" y="342097"/>
            <a:ext cx="2274472" cy="2691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C:\Users\HOME\Desktop\free-png.ru-342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95536" y="476672"/>
            <a:ext cx="194421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Шаблон для презентации учителя - фото и картинки abrakadabra.fu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63688" y="620688"/>
            <a:ext cx="6552728" cy="1080120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Елінор Фарджон</a:t>
            </a:r>
            <a:endParaRPr lang="uk-UA" sz="2700" b="1" u="sng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AutoShape 4" descr="Иллюстрация 2 из 53 для Седьмая принцесса - Элинор Фарджон | Лабиринт -  книги. Источник: pippilott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" name="Picture 6" descr="Елінор Фарджон: до 140-річчя від дня народження англійської  письменниці-казкарки | Запорізька обласна бібліотека для юнацтва"/>
          <p:cNvPicPr>
            <a:picLocks noChangeAspect="1" noChangeArrowheads="1"/>
          </p:cNvPicPr>
          <p:nvPr/>
        </p:nvPicPr>
        <p:blipFill>
          <a:blip r:embed="rId3" cstate="print"/>
          <a:srcRect t="9238"/>
          <a:stretch>
            <a:fillRect/>
          </a:stretch>
        </p:blipFill>
        <p:spPr bwMode="auto">
          <a:xfrm>
            <a:off x="1955345" y="1844824"/>
            <a:ext cx="3192719" cy="382545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5436096" y="4221088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u="sng" dirty="0" smtClean="0">
                <a:latin typeface="Times New Roman" pitchFamily="18" charset="0"/>
                <a:cs typeface="Times New Roman" pitchFamily="18" charset="0"/>
              </a:rPr>
              <a:t>(1881 - 1965)</a:t>
            </a:r>
            <a:endParaRPr lang="uk-UA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92081" y="2420888"/>
            <a:ext cx="3168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u="sng" dirty="0" smtClean="0">
                <a:latin typeface="Times New Roman" pitchFamily="18" charset="0"/>
                <a:cs typeface="Times New Roman" pitchFamily="18" charset="0"/>
              </a:rPr>
              <a:t>англійська дитяча письменниця</a:t>
            </a:r>
            <a:endParaRPr lang="uk-UA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476672"/>
            <a:ext cx="6059016" cy="345638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uk-UA" sz="3000" b="1" dirty="0" smtClean="0">
                <a:solidFill>
                  <a:srgbClr val="FF0000"/>
                </a:solidFill>
              </a:rPr>
              <a:t>Елінор Фарджон </a:t>
            </a:r>
            <a:r>
              <a:rPr lang="uk-UA" sz="3000" dirty="0" smtClean="0"/>
              <a:t>пощастило народитися в незвичайній </a:t>
            </a:r>
            <a:r>
              <a:rPr lang="uk-UA" sz="3000" b="1" dirty="0" smtClean="0"/>
              <a:t>родині</a:t>
            </a:r>
            <a:r>
              <a:rPr lang="uk-UA" sz="3000" dirty="0" smtClean="0"/>
              <a:t>, в родині, в якій панувала </a:t>
            </a:r>
            <a:r>
              <a:rPr lang="uk-UA" sz="3000" b="1" dirty="0" smtClean="0"/>
              <a:t>любов</a:t>
            </a:r>
            <a:r>
              <a:rPr lang="uk-UA" sz="3000" dirty="0" smtClean="0"/>
              <a:t>: любов між </a:t>
            </a:r>
            <a:r>
              <a:rPr lang="uk-UA" sz="3000" b="1" dirty="0" smtClean="0"/>
              <a:t>батьками</a:t>
            </a:r>
            <a:r>
              <a:rPr lang="uk-UA" sz="3000" dirty="0" smtClean="0"/>
              <a:t>, любов між </a:t>
            </a:r>
            <a:r>
              <a:rPr lang="uk-UA" sz="3000" b="1" dirty="0" smtClean="0"/>
              <a:t>дітьми</a:t>
            </a:r>
            <a:r>
              <a:rPr lang="uk-UA" sz="3000" dirty="0" smtClean="0"/>
              <a:t> і, звичайно, любов до </a:t>
            </a:r>
            <a:r>
              <a:rPr lang="uk-UA" sz="3000" b="1" dirty="0" smtClean="0"/>
              <a:t>книги</a:t>
            </a:r>
            <a:r>
              <a:rPr lang="uk-UA" sz="3000" dirty="0" smtClean="0"/>
              <a:t>.</a:t>
            </a:r>
            <a:endParaRPr lang="uk-UA" sz="3000" dirty="0"/>
          </a:p>
        </p:txBody>
      </p:sp>
      <p:pic>
        <p:nvPicPr>
          <p:cNvPr id="15362" name="Picture 2" descr="Елінор Фарджон: до 140-річчя від дня народження англійської  письменниці-казкарки | Запорізька обласна бібліотека для юнацтва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2214"/>
          <a:stretch>
            <a:fillRect/>
          </a:stretch>
        </p:blipFill>
        <p:spPr bwMode="auto">
          <a:xfrm>
            <a:off x="395536" y="404664"/>
            <a:ext cx="2239914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364" name="Picture 4" descr="https://younglibzp.com.ua/wp-content/uploads/2021/02/%D0%AD%D1%84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771800" y="3789040"/>
            <a:ext cx="2145180" cy="26788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элинор фарджон биография "/>
          <p:cNvPicPr/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5436096" y="3429000"/>
            <a:ext cx="331236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HOME\Desktop\free-png.ru-342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51520" y="4869160"/>
            <a:ext cx="194421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3928" y="404665"/>
            <a:ext cx="4896544" cy="39604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000" dirty="0" smtClean="0"/>
              <a:t>	</a:t>
            </a:r>
            <a:r>
              <a:rPr lang="uk-UA" sz="2800" b="1" dirty="0" smtClean="0"/>
              <a:t>Батько</a:t>
            </a:r>
            <a:r>
              <a:rPr lang="uk-UA" sz="2800" dirty="0" smtClean="0"/>
              <a:t>, </a:t>
            </a:r>
            <a:r>
              <a:rPr lang="uk-UA" sz="2800" b="1" dirty="0" err="1" smtClean="0">
                <a:solidFill>
                  <a:srgbClr val="FF0000"/>
                </a:solidFill>
              </a:rPr>
              <a:t>Бенджамен</a:t>
            </a:r>
            <a:r>
              <a:rPr lang="uk-UA" sz="2800" b="1" dirty="0" smtClean="0">
                <a:solidFill>
                  <a:srgbClr val="FF0000"/>
                </a:solidFill>
              </a:rPr>
              <a:t> Леопольд Фарджон</a:t>
            </a:r>
            <a:r>
              <a:rPr lang="uk-UA" sz="2800" dirty="0" smtClean="0"/>
              <a:t>,  в юності не отримав освіти, але пристрасно любив читання. </a:t>
            </a:r>
          </a:p>
          <a:p>
            <a:pPr>
              <a:buNone/>
            </a:pPr>
            <a:r>
              <a:rPr lang="uk-UA" sz="2800" dirty="0"/>
              <a:t>	</a:t>
            </a:r>
            <a:r>
              <a:rPr lang="uk-UA" sz="2800" dirty="0" smtClean="0"/>
              <a:t>Із 13-ти років мріяв стати письменником. Згодом так і сталося.  За 35 років він написав майже 60 романів.</a:t>
            </a:r>
            <a:endParaRPr lang="uk-UA" sz="2800" dirty="0"/>
          </a:p>
        </p:txBody>
      </p:sp>
      <p:pic>
        <p:nvPicPr>
          <p:cNvPr id="16386" name="Picture 2" descr="Фарджон, Бенджамен — Википедия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67545" y="332656"/>
            <a:ext cx="3155298" cy="4248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95536" y="4857760"/>
            <a:ext cx="576064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dirty="0" smtClean="0"/>
              <a:t>Він одружився на дівчині </a:t>
            </a:r>
            <a:r>
              <a:rPr lang="uk-UA" sz="2600" b="1" dirty="0" smtClean="0">
                <a:solidFill>
                  <a:srgbClr val="FF0000"/>
                </a:solidFill>
              </a:rPr>
              <a:t>Джейн</a:t>
            </a:r>
            <a:r>
              <a:rPr lang="uk-UA" sz="2600" dirty="0" smtClean="0"/>
              <a:t>, дочці  знаменитого американського актора Джозефа Джефферсона, великій шанувальниці музики.</a:t>
            </a:r>
            <a:endParaRPr lang="uk-UA" sz="2600" dirty="0"/>
          </a:p>
        </p:txBody>
      </p:sp>
      <p:pic>
        <p:nvPicPr>
          <p:cNvPr id="10" name="Рисунок 9" descr="C:\Users\HOME\Desktop\1617575786_8-p-kniga-na-prozrachnom-fone-8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653136"/>
            <a:ext cx="194421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04664"/>
            <a:ext cx="8208912" cy="612068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У </a:t>
            </a:r>
            <a:r>
              <a:rPr lang="uk-UA" sz="2800" dirty="0" smtClean="0"/>
              <a:t>родині було </a:t>
            </a:r>
            <a:r>
              <a:rPr lang="uk-UA" sz="2800" b="1" dirty="0" smtClean="0"/>
              <a:t>четверо дітей </a:t>
            </a:r>
            <a:r>
              <a:rPr lang="uk-UA" sz="2800" dirty="0" smtClean="0"/>
              <a:t>(у Елінор було три брата) і всі вони були дуже талановитими. </a:t>
            </a:r>
          </a:p>
          <a:p>
            <a:r>
              <a:rPr lang="uk-UA" sz="2800" dirty="0" smtClean="0"/>
              <a:t>Один з братів, </a:t>
            </a:r>
            <a:r>
              <a:rPr lang="uk-UA" sz="2800" b="1" dirty="0" smtClean="0"/>
              <a:t>Херрі</a:t>
            </a:r>
            <a:r>
              <a:rPr lang="uk-UA" sz="2800" dirty="0" smtClean="0"/>
              <a:t>, згодом став </a:t>
            </a:r>
            <a:r>
              <a:rPr lang="uk-UA" sz="2800" b="1" dirty="0" smtClean="0"/>
              <a:t>композитором</a:t>
            </a:r>
            <a:r>
              <a:rPr lang="uk-UA" sz="2800" dirty="0" smtClean="0"/>
              <a:t>.</a:t>
            </a:r>
          </a:p>
          <a:p>
            <a:pPr>
              <a:buNone/>
            </a:pPr>
            <a:endParaRPr lang="uk-UA" sz="2800" dirty="0" smtClean="0"/>
          </a:p>
          <a:p>
            <a:pPr>
              <a:buNone/>
            </a:pPr>
            <a:endParaRPr lang="uk-UA" sz="2800" dirty="0"/>
          </a:p>
          <a:p>
            <a:pPr>
              <a:buNone/>
            </a:pPr>
            <a:endParaRPr lang="uk-UA" sz="2800" dirty="0" smtClean="0"/>
          </a:p>
          <a:p>
            <a:pPr>
              <a:buNone/>
            </a:pPr>
            <a:endParaRPr lang="uk-UA" sz="2800" dirty="0" smtClean="0"/>
          </a:p>
          <a:p>
            <a:pPr>
              <a:buNone/>
            </a:pPr>
            <a:endParaRPr lang="uk-UA" sz="2800" dirty="0" smtClean="0"/>
          </a:p>
          <a:p>
            <a:r>
              <a:rPr lang="uk-UA" sz="2800" dirty="0" smtClean="0"/>
              <a:t>Кожна дитина мала можливість самостійно вибрати для читання книгу за власним бажанням. </a:t>
            </a:r>
          </a:p>
          <a:p>
            <a:r>
              <a:rPr lang="uk-UA" sz="2800" dirty="0" smtClean="0"/>
              <a:t>Раз в тиждень діти отримували в подарунок по книзі.</a:t>
            </a:r>
            <a:endParaRPr lang="uk-UA" sz="2800" dirty="0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 l="4540" t="19539" r="2856"/>
          <a:stretch>
            <a:fillRect/>
          </a:stretch>
        </p:blipFill>
        <p:spPr bwMode="auto">
          <a:xfrm>
            <a:off x="2771800" y="2204864"/>
            <a:ext cx="3960440" cy="20922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3282" y="2420888"/>
            <a:ext cx="1697442" cy="1862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397661"/>
            <a:ext cx="1728192" cy="189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		«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У будинку мого дитинства,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згадувала Елінор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, – </a:t>
            </a:r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була кімната, яку називали маленькою бібліотечкою. Правда, в нашому будинку кожну кімнату можна було так назвати. Дитячі кімнати нагорі були сповнені книг. Кабінет батька теж. Книги покривали стіни їдальні, переливалися в вітальню матері і в спальні нагорі. Нам здавалося, що жити без одягу було б природніше, ніж без книг. Не читати було так само дивно, як не їсти. Однак, на відміну від всіх інших кімнат у будинку, маленька бібліотечка буквально заросла книгами, як сад, буває, заростає квітами і бур’янами. Тут не було </a:t>
            </a: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ніякого відбору…».</a:t>
            </a: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 цій кімнаті – в 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«золотім  пилу»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– вона провела багато щасливих годин.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HOME\Desktop\1617575786_8-p-kniga-na-prozrachnom-fone-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573016"/>
            <a:ext cx="3168352" cy="221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AutoShape 5" descr="Хадыженский филиал №1 МКУ &quot;ЦБС&quot; Краснодарский край, Апшеронский район, г.  Хадыженс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356992"/>
            <a:ext cx="2016224" cy="2656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/>
          </a:bodyPr>
          <a:lstStyle/>
          <a:p>
            <a:r>
              <a:rPr lang="uk-UA" sz="2400" dirty="0"/>
              <a:t>Першим і головним учителем </a:t>
            </a:r>
            <a:r>
              <a:rPr lang="uk-UA" sz="2400" b="1" dirty="0">
                <a:solidFill>
                  <a:srgbClr val="FF0000"/>
                </a:solidFill>
              </a:rPr>
              <a:t>Неллі (Елінор) </a:t>
            </a:r>
            <a:r>
              <a:rPr lang="uk-UA" sz="2400" dirty="0"/>
              <a:t>був її батько, якому вона віддавала на прочитання свої рукописи з віршами, п’єсами, казками, </a:t>
            </a:r>
            <a:r>
              <a:rPr lang="uk-UA" sz="2400" dirty="0" smtClean="0"/>
              <a:t>оповіданнями </a:t>
            </a:r>
            <a:r>
              <a:rPr lang="uk-UA" sz="2400" dirty="0"/>
              <a:t>… </a:t>
            </a:r>
            <a:endParaRPr lang="uk-UA" sz="2400" dirty="0" smtClean="0"/>
          </a:p>
          <a:p>
            <a:r>
              <a:rPr lang="uk-UA" sz="2400" dirty="0" smtClean="0"/>
              <a:t>Кращою </a:t>
            </a:r>
            <a:r>
              <a:rPr lang="uk-UA" sz="2400" dirty="0"/>
              <a:t>похвалою для дівчинки були його слова: </a:t>
            </a:r>
            <a:r>
              <a:rPr lang="uk-UA" sz="2400" b="1" i="1" dirty="0" smtClean="0">
                <a:solidFill>
                  <a:srgbClr val="FF0000"/>
                </a:solidFill>
              </a:rPr>
              <a:t>«</a:t>
            </a:r>
            <a:r>
              <a:rPr lang="uk-UA" sz="2400" b="1" i="1" dirty="0">
                <a:solidFill>
                  <a:srgbClr val="FF0000"/>
                </a:solidFill>
              </a:rPr>
              <a:t>Я від тебе багато чого чекаю, </a:t>
            </a:r>
            <a:r>
              <a:rPr lang="uk-UA" sz="2400" b="1" i="1" dirty="0" err="1">
                <a:solidFill>
                  <a:srgbClr val="FF0000"/>
                </a:solidFill>
              </a:rPr>
              <a:t>Нелл</a:t>
            </a:r>
            <a:r>
              <a:rPr lang="uk-UA" sz="2400" b="1" i="1" dirty="0">
                <a:solidFill>
                  <a:srgbClr val="FF0000"/>
                </a:solidFill>
              </a:rPr>
              <a:t>»</a:t>
            </a:r>
            <a:r>
              <a:rPr lang="uk-UA" sz="2400" dirty="0"/>
              <a:t> . </a:t>
            </a:r>
            <a:endParaRPr lang="uk-UA" sz="2400" dirty="0" smtClean="0"/>
          </a:p>
          <a:p>
            <a:pPr>
              <a:buNone/>
            </a:pPr>
            <a:endParaRPr lang="uk-UA" sz="2400" dirty="0" smtClean="0"/>
          </a:p>
          <a:p>
            <a:r>
              <a:rPr lang="uk-UA" sz="2400" dirty="0" smtClean="0"/>
              <a:t>До </a:t>
            </a:r>
            <a:r>
              <a:rPr lang="uk-UA" sz="2400" dirty="0"/>
              <a:t>семи років дівчинка вже </a:t>
            </a:r>
            <a:r>
              <a:rPr lang="uk-UA" sz="2400" dirty="0" smtClean="0"/>
              <a:t>                                             освоїла </a:t>
            </a:r>
            <a:r>
              <a:rPr lang="uk-UA" sz="2400" dirty="0"/>
              <a:t>друкарську машинку</a:t>
            </a:r>
            <a:r>
              <a:rPr lang="uk-UA" sz="2400" dirty="0" smtClean="0"/>
              <a:t>.</a:t>
            </a:r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 smtClean="0"/>
          </a:p>
          <a:p>
            <a:r>
              <a:rPr lang="uk-UA" sz="2400" dirty="0" smtClean="0"/>
              <a:t>У дитинстві вона була настільки музикальною, що подейкували, що їй простіше співати, ніж говорити.</a:t>
            </a:r>
            <a:endParaRPr lang="uk-UA" sz="2400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 t="17206"/>
          <a:stretch>
            <a:fillRect/>
          </a:stretch>
        </p:blipFill>
        <p:spPr bwMode="auto">
          <a:xfrm>
            <a:off x="5214942" y="2357430"/>
            <a:ext cx="2232248" cy="1831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509" name="Picture 5" descr="Схвалено для використання в освітньому процесі Програми курсу за вибором  «Хоровий спів» та «Вокальні ансамблі» - Новини"/>
          <p:cNvPicPr>
            <a:picLocks noChangeAspect="1" noChangeArrowheads="1"/>
          </p:cNvPicPr>
          <p:nvPr/>
        </p:nvPicPr>
        <p:blipFill>
          <a:blip r:embed="rId4" cstate="print"/>
          <a:srcRect t="16753" b="13444"/>
          <a:stretch>
            <a:fillRect/>
          </a:stretch>
        </p:blipFill>
        <p:spPr bwMode="auto">
          <a:xfrm>
            <a:off x="1571604" y="5214950"/>
            <a:ext cx="3126520" cy="1485082"/>
          </a:xfrm>
          <a:prstGeom prst="rect">
            <a:avLst/>
          </a:prstGeom>
          <a:noFill/>
        </p:spPr>
      </p:pic>
      <p:pic>
        <p:nvPicPr>
          <p:cNvPr id="8" name="Рисунок 7" descr="C:\Users\HOME\Desktop\free-png.ru-342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5013176"/>
            <a:ext cx="194421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Елінор Фарджон </a:t>
            </a:r>
            <a:r>
              <a:rPr lang="uk-UA" sz="2800" dirty="0" smtClean="0"/>
              <a:t>уміла писати казки для читачів різного віку, не тільки для малюків. Їй вдавалося змусити кожного читача повірити в диво.</a:t>
            </a:r>
            <a:endParaRPr lang="uk-UA" sz="2800" dirty="0"/>
          </a:p>
        </p:txBody>
      </p:sp>
      <p:pic>
        <p:nvPicPr>
          <p:cNvPr id="18436" name="Picture 4" descr="https://younglibzp.com.ua/wp-content/uploads/2021/02/articles_2006_56ebfa7ccaca5b77ad54e8da06a54512f55138ae45825-100x150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059832" y="4653136"/>
            <a:ext cx="1368152" cy="1944216"/>
          </a:xfrm>
          <a:prstGeom prst="rect">
            <a:avLst/>
          </a:prstGeom>
          <a:noFill/>
        </p:spPr>
      </p:pic>
      <p:pic>
        <p:nvPicPr>
          <p:cNvPr id="18438" name="Picture 6" descr="https://younglibzp.com.ua/wp-content/uploads/2021/02/%D0%BA%D0%BE%D1%80%D0%B7-1-100x150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012160" y="4725144"/>
            <a:ext cx="1296144" cy="1872208"/>
          </a:xfrm>
          <a:prstGeom prst="rect">
            <a:avLst/>
          </a:prstGeom>
          <a:noFill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772816"/>
            <a:ext cx="1947224" cy="264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1772816"/>
            <a:ext cx="1925130" cy="2637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772816"/>
            <a:ext cx="189091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772816"/>
            <a:ext cx="1891368" cy="25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4653136"/>
            <a:ext cx="1403139" cy="191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4653136"/>
            <a:ext cx="140008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4581128"/>
            <a:ext cx="1409596" cy="2027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14"/>
          <p:cNvPicPr>
            <a:picLocks noChangeAspect="1" noChangeArrowheads="1"/>
          </p:cNvPicPr>
          <p:nvPr/>
        </p:nvPicPr>
        <p:blipFill>
          <a:blip r:embed="rId12" cstate="print">
            <a:lum contrast="10000"/>
          </a:blip>
          <a:srcRect/>
          <a:stretch>
            <a:fillRect/>
          </a:stretch>
        </p:blipFill>
        <p:spPr bwMode="auto">
          <a:xfrm>
            <a:off x="4644008" y="4653136"/>
            <a:ext cx="11620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32656"/>
            <a:ext cx="8075240" cy="5793507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За </a:t>
            </a:r>
            <a:r>
              <a:rPr lang="uk-UA" sz="2800" dirty="0"/>
              <a:t>рішенням Міжнародної ради з дитячої та юнацької літератури (</a:t>
            </a:r>
            <a:r>
              <a:rPr lang="en-US" sz="2800" dirty="0"/>
              <a:t>IBBY) </a:t>
            </a:r>
            <a:r>
              <a:rPr lang="uk-UA" sz="2800" dirty="0"/>
              <a:t>ЮНЕСКО </a:t>
            </a:r>
            <a:r>
              <a:rPr lang="uk-UA" sz="2800" b="1" dirty="0">
                <a:solidFill>
                  <a:srgbClr val="FF0000"/>
                </a:solidFill>
              </a:rPr>
              <a:t>Е. Фарджон </a:t>
            </a:r>
            <a:r>
              <a:rPr lang="uk-UA" sz="2800" dirty="0"/>
              <a:t>стала першим лауреатом </a:t>
            </a:r>
            <a:r>
              <a:rPr lang="uk-UA" sz="2800" b="1" dirty="0">
                <a:solidFill>
                  <a:srgbClr val="FF0000"/>
                </a:solidFill>
              </a:rPr>
              <a:t>премії імені Ганса </a:t>
            </a:r>
            <a:r>
              <a:rPr lang="uk-UA" sz="2800" b="1" dirty="0" smtClean="0">
                <a:solidFill>
                  <a:srgbClr val="FF0000"/>
                </a:solidFill>
              </a:rPr>
              <a:t>Крістіана </a:t>
            </a:r>
            <a:r>
              <a:rPr lang="uk-UA" sz="2800" b="1" dirty="0">
                <a:solidFill>
                  <a:srgbClr val="FF0000"/>
                </a:solidFill>
              </a:rPr>
              <a:t>Андерсена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517232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/>
              <a:t>За своє життя </a:t>
            </a:r>
            <a:r>
              <a:rPr lang="uk-UA" sz="2800" b="1" dirty="0" smtClean="0">
                <a:solidFill>
                  <a:srgbClr val="FF0000"/>
                </a:solidFill>
              </a:rPr>
              <a:t>Елінор Фарджон </a:t>
            </a:r>
            <a:r>
              <a:rPr lang="uk-UA" sz="2800" dirty="0" smtClean="0"/>
              <a:t>написала близько 60 книг.</a:t>
            </a:r>
            <a:endParaRPr lang="uk-UA" sz="2800" dirty="0"/>
          </a:p>
        </p:txBody>
      </p:sp>
      <p:pic>
        <p:nvPicPr>
          <p:cNvPr id="17415" name="Picture 7" descr="Элинор Фарджон - YouTube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83568" y="2276872"/>
            <a:ext cx="5376596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7" name="AutoShape 9" descr="Премия имени Ханса Кристиана Андерсена — ПроДетЛи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483855" y="2492897"/>
            <a:ext cx="2264610" cy="227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412776"/>
            <a:ext cx="7859216" cy="4713387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Вивірка – те саме, що білка</a:t>
            </a:r>
          </a:p>
          <a:p>
            <a:pPr>
              <a:buNone/>
            </a:pPr>
            <a:endParaRPr lang="uk-UA" sz="2800" dirty="0" smtClean="0"/>
          </a:p>
          <a:p>
            <a:r>
              <a:rPr lang="uk-UA" sz="2800" dirty="0" smtClean="0"/>
              <a:t>Панчоха – одяг для ніг</a:t>
            </a:r>
          </a:p>
          <a:p>
            <a:pPr>
              <a:buNone/>
            </a:pPr>
            <a:endParaRPr lang="uk-UA" sz="2800" dirty="0" smtClean="0"/>
          </a:p>
          <a:p>
            <a:r>
              <a:rPr lang="uk-UA" sz="2800" dirty="0" smtClean="0"/>
              <a:t>Наструнчила – спонукала до певного вчинку</a:t>
            </a:r>
          </a:p>
          <a:p>
            <a:pPr>
              <a:buNone/>
            </a:pPr>
            <a:endParaRPr lang="uk-UA" sz="2800" dirty="0" smtClean="0"/>
          </a:p>
          <a:p>
            <a:r>
              <a:rPr lang="uk-UA" sz="2800" dirty="0" smtClean="0"/>
              <a:t>Церувати - штопати</a:t>
            </a:r>
          </a:p>
          <a:p>
            <a:pPr>
              <a:buNone/>
            </a:pPr>
            <a:endParaRPr lang="uk-UA" sz="2800" dirty="0" smtClean="0"/>
          </a:p>
          <a:p>
            <a:endParaRPr lang="uk-UA" sz="2800" dirty="0"/>
          </a:p>
        </p:txBody>
      </p:sp>
      <p:sp>
        <p:nvSpPr>
          <p:cNvPr id="23554" name="AutoShape 2" descr="upload.wikimedia.org/wikipedia/commons/d/dd/MattiP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6" name="Picture 4" descr="Вивірка — Вікіпедія"/>
          <p:cNvPicPr>
            <a:picLocks noChangeAspect="1" noChangeArrowheads="1"/>
          </p:cNvPicPr>
          <p:nvPr/>
        </p:nvPicPr>
        <p:blipFill>
          <a:blip r:embed="rId3" cstate="print"/>
          <a:srcRect r="14649"/>
          <a:stretch>
            <a:fillRect/>
          </a:stretch>
        </p:blipFill>
        <p:spPr bwMode="auto">
          <a:xfrm>
            <a:off x="6372200" y="260648"/>
            <a:ext cx="2088232" cy="2011685"/>
          </a:xfrm>
          <a:prstGeom prst="rect">
            <a:avLst/>
          </a:prstGeom>
          <a:noFill/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39" y="1988840"/>
            <a:ext cx="103830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8" descr="Методична скарбничка( дидактичний матеріал до уроків трудового навчання,  образотворчого мистецтва 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338813"/>
            <a:ext cx="1800200" cy="1395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b="4545"/>
          <a:stretch>
            <a:fillRect/>
          </a:stretch>
        </p:blipFill>
        <p:spPr bwMode="auto">
          <a:xfrm>
            <a:off x="714348" y="1785926"/>
            <a:ext cx="4174754" cy="3155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214942" y="2428868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Старенькій Няні всі діти однакові…</a:t>
            </a:r>
            <a:endParaRPr lang="uk-UA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5143512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Здоровецький коминок був старої роботи. Червоні зблиски вогню сягали найдальших закутків.</a:t>
            </a:r>
            <a:endParaRPr lang="uk-UA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428604"/>
            <a:ext cx="5522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СТАРЕНЬКА НЯНЯ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86314" y="142852"/>
            <a:ext cx="3714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Доріс</a:t>
            </a:r>
          </a:p>
          <a:p>
            <a:pPr algn="ctr"/>
            <a:r>
              <a:rPr lang="uk-UA" sz="3200" b="1" dirty="0" err="1" smtClean="0">
                <a:solidFill>
                  <a:srgbClr val="FF0000"/>
                </a:solidFill>
              </a:rPr>
              <a:t>Роналд</a:t>
            </a:r>
            <a:endParaRPr lang="uk-UA" sz="3200" b="1" dirty="0" smtClean="0">
              <a:solidFill>
                <a:srgbClr val="FF0000"/>
              </a:solidFill>
            </a:endParaRPr>
          </a:p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Роланд</a:t>
            </a:r>
          </a:p>
          <a:p>
            <a:pPr algn="ctr"/>
            <a:r>
              <a:rPr lang="uk-UA" sz="3200" b="1" dirty="0" err="1" smtClean="0">
                <a:solidFill>
                  <a:srgbClr val="FF0000"/>
                </a:solidFill>
              </a:rPr>
              <a:t>Мері-Матільда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214818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Три і </a:t>
            </a:r>
            <a:r>
              <a:rPr lang="uk-UA" sz="2400" b="1" dirty="0" err="1" smtClean="0"/>
              <a:t>піврочка</a:t>
            </a:r>
            <a:endParaRPr lang="uk-UA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571876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П’ять літ</a:t>
            </a:r>
            <a:endParaRPr lang="uk-UA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86248" y="4500570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Подібні несказанно</a:t>
            </a:r>
            <a:endParaRPr lang="uk-UA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14810" y="3286124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Родимка на носі зліва</a:t>
            </a:r>
            <a:endParaRPr lang="uk-UA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14810" y="3857628"/>
            <a:ext cx="33539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/>
              <a:t>Родимка на носі справа</a:t>
            </a:r>
            <a:endParaRPr lang="uk-UA" sz="2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4929198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Найстарша</a:t>
            </a:r>
            <a:endParaRPr lang="uk-UA" sz="2400" b="1" dirty="0"/>
          </a:p>
        </p:txBody>
      </p:sp>
      <p:pic>
        <p:nvPicPr>
          <p:cNvPr id="4098" name="Picture 2" descr="Розмальовка Хлопчики-близнята | Розмальовки для дітей друк онлай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429132"/>
            <a:ext cx="2306311" cy="2184590"/>
          </a:xfrm>
          <a:prstGeom prst="rect">
            <a:avLst/>
          </a:prstGeom>
          <a:noFill/>
        </p:spPr>
      </p:pic>
      <p:pic>
        <p:nvPicPr>
          <p:cNvPr id="4100" name="Picture 4" descr="&quot;Післякарантинна мрія&quot;: ЖК Левада проводить конкурс дитячих малюнків"/>
          <p:cNvPicPr>
            <a:picLocks noChangeAspect="1" noChangeArrowheads="1"/>
          </p:cNvPicPr>
          <p:nvPr/>
        </p:nvPicPr>
        <p:blipFill>
          <a:blip r:embed="rId4"/>
          <a:srcRect l="22441"/>
          <a:stretch>
            <a:fillRect/>
          </a:stretch>
        </p:blipFill>
        <p:spPr bwMode="auto">
          <a:xfrm>
            <a:off x="928662" y="214290"/>
            <a:ext cx="3843536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До чого сниться бачити шкарпетках. До чого сняться шкарпетки по сонником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142853"/>
            <a:ext cx="2928933" cy="2196701"/>
          </a:xfrm>
          <a:prstGeom prst="rect">
            <a:avLst/>
          </a:prstGeom>
          <a:noFill/>
        </p:spPr>
      </p:pic>
      <p:pic>
        <p:nvPicPr>
          <p:cNvPr id="1030" name="Picture 6" descr="Вяжет бабушка носки - красивый сти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643182"/>
            <a:ext cx="5643602" cy="3997551"/>
          </a:xfrm>
          <a:prstGeom prst="rect">
            <a:avLst/>
          </a:prstGeom>
          <a:noFill/>
        </p:spPr>
      </p:pic>
      <p:pic>
        <p:nvPicPr>
          <p:cNvPr id="1034" name="Picture 10" descr="C:\Users\HOME\Desktop\1686108397_celes-club-p-korzinka-risunok-risunok-krasivo-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357298"/>
            <a:ext cx="2500330" cy="3598832"/>
          </a:xfrm>
          <a:prstGeom prst="rect">
            <a:avLst/>
          </a:prstGeom>
          <a:noFill/>
        </p:spPr>
      </p:pic>
      <p:pic>
        <p:nvPicPr>
          <p:cNvPr id="1045" name="Picture 21" descr="C:\Users\HOME\Downloads\kisspng-sock-clothing-royalty-free-istock-clip-art-fall-socks-cliparts-5a88617cdab5f8.754552391518887292895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786190"/>
            <a:ext cx="2197655" cy="2476865"/>
          </a:xfrm>
          <a:prstGeom prst="rect">
            <a:avLst/>
          </a:prstGeom>
          <a:noFill/>
        </p:spPr>
      </p:pic>
      <p:pic>
        <p:nvPicPr>
          <p:cNvPr id="1047" name="Picture 23" descr="C:\Users\HOME\Downloads\kisspng-sock-free-content-shoe-clip-art-cliparts-socks-5aab87a2ecdcf6.935537071521190818970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418219">
            <a:off x="3669971" y="2433532"/>
            <a:ext cx="1285779" cy="1658710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714348" y="500042"/>
            <a:ext cx="4000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Вона мала такий собі кошик, а в тому кошику повно …</a:t>
            </a:r>
            <a:endParaRPr lang="uk-UA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6" name="Picture 2" descr="Японський дизайнер створив шкарпетки з діркою на великому пальці – Рубрика"/>
          <p:cNvPicPr>
            <a:picLocks noChangeAspect="1" noChangeArrowheads="1"/>
          </p:cNvPicPr>
          <p:nvPr/>
        </p:nvPicPr>
        <p:blipFill>
          <a:blip r:embed="rId3"/>
          <a:srcRect l="12981" b="12436"/>
          <a:stretch>
            <a:fillRect/>
          </a:stretch>
        </p:blipFill>
        <p:spPr bwMode="auto">
          <a:xfrm>
            <a:off x="357159" y="357166"/>
            <a:ext cx="3143272" cy="2396554"/>
          </a:xfrm>
          <a:prstGeom prst="rect">
            <a:avLst/>
          </a:prstGeom>
          <a:noFill/>
        </p:spPr>
      </p:pic>
      <p:pic>
        <p:nvPicPr>
          <p:cNvPr id="26630" name="Picture 6" descr="Дивні речі від світових дизайнерів | Chas.News"/>
          <p:cNvPicPr>
            <a:picLocks noChangeAspect="1" noChangeArrowheads="1"/>
          </p:cNvPicPr>
          <p:nvPr/>
        </p:nvPicPr>
        <p:blipFill>
          <a:blip r:embed="rId4"/>
          <a:srcRect l="5405" t="10811"/>
          <a:stretch>
            <a:fillRect/>
          </a:stretch>
        </p:blipFill>
        <p:spPr bwMode="auto">
          <a:xfrm>
            <a:off x="5429256" y="4357694"/>
            <a:ext cx="3464742" cy="217783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071934" y="1214422"/>
            <a:ext cx="49292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…як дірка маленька, то й казка …</a:t>
            </a:r>
            <a:endParaRPr lang="uk-UA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2714620"/>
            <a:ext cx="4786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а як дірка здорова, то й оповідь …</a:t>
            </a:r>
            <a:endParaRPr lang="uk-UA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42976" y="3643314"/>
            <a:ext cx="28575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/>
              <a:t>КОРОТЕНЬКА</a:t>
            </a:r>
          </a:p>
          <a:p>
            <a:r>
              <a:rPr lang="uk-UA" sz="3200" b="1" dirty="0" smtClean="0"/>
              <a:t>МАЛЕНЬКА</a:t>
            </a:r>
          </a:p>
          <a:p>
            <a:r>
              <a:rPr lang="uk-UA" sz="3200" b="1" dirty="0" smtClean="0"/>
              <a:t>ЗДОРОВА</a:t>
            </a:r>
          </a:p>
          <a:p>
            <a:r>
              <a:rPr lang="uk-UA" sz="3200" b="1" dirty="0" smtClean="0"/>
              <a:t>ДОВГА</a:t>
            </a:r>
            <a:endParaRPr lang="uk-UA" sz="32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ME\Pictures\12157-98-15253562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428604"/>
            <a:ext cx="31082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4286256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 descr="C:\Users\HOME\Desktop\1687828531_bogatyr-club-p-bolshoi-palets-vverkh-foni-krasivo-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714488"/>
            <a:ext cx="196630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275</Words>
  <Application>Microsoft Office PowerPoint</Application>
  <PresentationFormat>Экран (4:3)</PresentationFormat>
  <Paragraphs>67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«Старенька няня»</vt:lpstr>
      <vt:lpstr>Елінор Фарджон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Чи знаєш ти?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«Старенька няня»</dc:title>
  <dc:creator>HOME</dc:creator>
  <cp:lastModifiedBy>HOME</cp:lastModifiedBy>
  <cp:revision>36</cp:revision>
  <dcterms:created xsi:type="dcterms:W3CDTF">2023-11-14T15:35:47Z</dcterms:created>
  <dcterms:modified xsi:type="dcterms:W3CDTF">2024-02-07T09:13:15Z</dcterms:modified>
</cp:coreProperties>
</file>