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58" r:id="rId7"/>
    <p:sldId id="262" r:id="rId8"/>
    <p:sldId id="263" r:id="rId9"/>
    <p:sldId id="264" r:id="rId10"/>
    <p:sldId id="265" r:id="rId11"/>
    <p:sldId id="268" r:id="rId12"/>
    <p:sldId id="269" r:id="rId13"/>
    <p:sldId id="270" r:id="rId14"/>
    <p:sldId id="271" r:id="rId15"/>
    <p:sldId id="275" r:id="rId16"/>
    <p:sldId id="273" r:id="rId17"/>
    <p:sldId id="266" r:id="rId18"/>
    <p:sldId id="274" r:id="rId19"/>
    <p:sldId id="276" r:id="rId2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FB5B5-C0F4-4089-BAA1-12F71B960DAA}" type="datetimeFigureOut">
              <a:rPr lang="uk-UA" smtClean="0"/>
              <a:pPr/>
              <a:t>30.01.2023</a:t>
            </a:fld>
            <a:endParaRPr lang="uk-UA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661989B-E2A8-4FA5-B29F-E25FB5F031D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FB5B5-C0F4-4089-BAA1-12F71B960DAA}" type="datetimeFigureOut">
              <a:rPr lang="uk-UA" smtClean="0"/>
              <a:pPr/>
              <a:t>30.01.2023</a:t>
            </a:fld>
            <a:endParaRPr lang="uk-UA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661989B-E2A8-4FA5-B29F-E25FB5F031D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FB5B5-C0F4-4089-BAA1-12F71B960DAA}" type="datetimeFigureOut">
              <a:rPr lang="uk-UA" smtClean="0"/>
              <a:pPr/>
              <a:t>30.01.2023</a:t>
            </a:fld>
            <a:endParaRPr lang="uk-UA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1989B-E2A8-4FA5-B29F-E25FB5F031D0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FB5B5-C0F4-4089-BAA1-12F71B960DAA}" type="datetimeFigureOut">
              <a:rPr lang="uk-UA" smtClean="0"/>
              <a:pPr/>
              <a:t>30.01.2023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1989B-E2A8-4FA5-B29F-E25FB5F031D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FB5B5-C0F4-4089-BAA1-12F71B960DAA}" type="datetimeFigureOut">
              <a:rPr lang="uk-UA" smtClean="0"/>
              <a:pPr/>
              <a:t>30.01.2023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661989B-E2A8-4FA5-B29F-E25FB5F031D0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FB5B5-C0F4-4089-BAA1-12F71B960DAA}" type="datetimeFigureOut">
              <a:rPr lang="uk-UA" smtClean="0"/>
              <a:pPr/>
              <a:t>30.01.2023</a:t>
            </a:fld>
            <a:endParaRPr lang="uk-UA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1989B-E2A8-4FA5-B29F-E25FB5F031D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FB5B5-C0F4-4089-BAA1-12F71B960DAA}" type="datetimeFigureOut">
              <a:rPr lang="uk-UA" smtClean="0"/>
              <a:pPr/>
              <a:t>30.01.2023</a:t>
            </a:fld>
            <a:endParaRPr lang="uk-UA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1989B-E2A8-4FA5-B29F-E25FB5F031D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FB5B5-C0F4-4089-BAA1-12F71B960DAA}" type="datetimeFigureOut">
              <a:rPr lang="uk-UA" smtClean="0"/>
              <a:pPr/>
              <a:t>30.01.2023</a:t>
            </a:fld>
            <a:endParaRPr lang="uk-UA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1989B-E2A8-4FA5-B29F-E25FB5F031D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FB5B5-C0F4-4089-BAA1-12F71B960DAA}" type="datetimeFigureOut">
              <a:rPr lang="uk-UA" smtClean="0"/>
              <a:pPr/>
              <a:t>30.01.2023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1989B-E2A8-4FA5-B29F-E25FB5F031D0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FB5B5-C0F4-4089-BAA1-12F71B960DAA}" type="datetimeFigureOut">
              <a:rPr lang="uk-UA" smtClean="0"/>
              <a:pPr/>
              <a:t>30.01.2023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1989B-E2A8-4FA5-B29F-E25FB5F031D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FB5B5-C0F4-4089-BAA1-12F71B960DAA}" type="datetimeFigureOut">
              <a:rPr lang="uk-UA" smtClean="0"/>
              <a:pPr/>
              <a:t>30.01.2023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1989B-E2A8-4FA5-B29F-E25FB5F031D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D7FB5B5-C0F4-4089-BAA1-12F71B960DAA}" type="datetimeFigureOut">
              <a:rPr lang="uk-UA" smtClean="0"/>
              <a:pPr/>
              <a:t>30.01.2023</a:t>
            </a:fld>
            <a:endParaRPr lang="uk-UA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661989B-E2A8-4FA5-B29F-E25FB5F031D0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5143512"/>
            <a:ext cx="8191528" cy="933043"/>
          </a:xfr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«Пригоди Пелле Безхвостого»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4762504" cy="914400"/>
          </a:xfrm>
          <a:ln>
            <a:solidFill>
              <a:srgbClr val="FFFFFF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5400" b="1" dirty="0" smtClean="0">
                <a:ln>
                  <a:solidFill>
                    <a:srgbClr val="FFFFFF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Єста Кнутсон</a:t>
            </a:r>
            <a:endParaRPr lang="uk-UA" sz="5400" b="1" dirty="0">
              <a:ln>
                <a:solidFill>
                  <a:srgbClr val="FFFFFF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Йоста Кнутссон - биография, творчество, отзывы, лучшие книги.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/>
          <a:stretch>
            <a:fillRect/>
          </a:stretch>
        </p:blipFill>
        <p:spPr bwMode="auto">
          <a:xfrm>
            <a:off x="3347864" y="404664"/>
            <a:ext cx="2207765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9" name="Picture 5" descr="C:\Users\HOME\Desktop\5-17.pn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5000" t="4580" r="7500" b="3817"/>
          <a:stretch>
            <a:fillRect/>
          </a:stretch>
        </p:blipFill>
        <p:spPr bwMode="auto">
          <a:xfrm>
            <a:off x="5868144" y="332656"/>
            <a:ext cx="2857520" cy="4511874"/>
          </a:xfrm>
          <a:prstGeom prst="rect">
            <a:avLst/>
          </a:prstGeom>
          <a:noFill/>
        </p:spPr>
      </p:pic>
      <p:pic>
        <p:nvPicPr>
          <p:cNvPr id="11268" name="Picture 4" descr="https://coollib.com/i/53/328653/i_003.png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51520" y="548680"/>
            <a:ext cx="2953617" cy="287014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071546"/>
          </a:xfrm>
        </p:spPr>
        <p:txBody>
          <a:bodyPr>
            <a:normAutofit/>
          </a:bodyPr>
          <a:lstStyle/>
          <a:p>
            <a:pPr algn="ctr"/>
            <a:r>
              <a:rPr lang="uk-UA" sz="4400" b="1" dirty="0" smtClean="0">
                <a:solidFill>
                  <a:srgbClr val="FF0000"/>
                </a:solidFill>
              </a:rPr>
              <a:t>Єста Кнутсон</a:t>
            </a:r>
            <a:endParaRPr lang="uk-UA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2357430"/>
            <a:ext cx="8348690" cy="4000528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Справжнє ім’я — </a:t>
            </a:r>
            <a:r>
              <a:rPr lang="uk-UA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Єста Ларс Август Югансон</a:t>
            </a:r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Народився у родині стокгольмського купця.</a:t>
            </a:r>
          </a:p>
          <a:p>
            <a:pPr>
              <a:buFont typeface="Arial" pitchFamily="34" charset="0"/>
              <a:buChar char="•"/>
            </a:pPr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дитинстві захоплювався грою на піаніно, читанням, видавав «Родинну газету», що виходила у трьох спецвипусках (для матері, для сестер та хатньої робітниці). </a:t>
            </a:r>
          </a:p>
          <a:p>
            <a:pPr>
              <a:buFont typeface="Arial" pitchFamily="34" charset="0"/>
              <a:buChar char="•"/>
            </a:pPr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Після закінчення школи переїхав до Упсали, де закінчив філософський факультет.</a:t>
            </a:r>
            <a:endParaRPr lang="uk-UA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C:\Users\HOME\Desktop\yesta-knutson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539552" y="188640"/>
            <a:ext cx="1656184" cy="21706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2483768" y="1124744"/>
            <a:ext cx="43924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FF0000"/>
                </a:solidFill>
              </a:rPr>
              <a:t>шведський дитячий письменник</a:t>
            </a:r>
          </a:p>
        </p:txBody>
      </p:sp>
      <p:pic>
        <p:nvPicPr>
          <p:cNvPr id="15364" name="Picture 4" descr="Швецция - информация о стране. Карта и флаг Швеции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285728"/>
            <a:ext cx="2374065" cy="19191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4811365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Був головою Студентського союзу Упсали.</a:t>
            </a:r>
          </a:p>
          <a:p>
            <a:pPr>
              <a:buFont typeface="Arial" pitchFamily="34" charset="0"/>
              <a:buChar char="•"/>
            </a:pP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Редагував газету цієї організації «</a:t>
            </a:r>
            <a:r>
              <a:rPr lang="uk-UA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Ерго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». </a:t>
            </a:r>
          </a:p>
          <a:p>
            <a:pPr>
              <a:buFont typeface="Arial" pitchFamily="34" charset="0"/>
              <a:buChar char="•"/>
            </a:pP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Водночас влаштувався до редакції Шведського національного радіо в Упсалі. </a:t>
            </a:r>
          </a:p>
          <a:p>
            <a:pPr>
              <a:buFont typeface="Arial" pitchFamily="34" charset="0"/>
              <a:buChar char="•"/>
            </a:pP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Присвятивши себе радіожурналістиці, </a:t>
            </a:r>
          </a:p>
          <a:p>
            <a:pPr>
              <a:buNone/>
            </a:pP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вів музичні, розважальні, освітні </a:t>
            </a:r>
          </a:p>
          <a:p>
            <a:pPr>
              <a:buNone/>
            </a:pP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й дитячі програми.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14422"/>
          </a:xfrm>
        </p:spPr>
        <p:txBody>
          <a:bodyPr>
            <a:normAutofit/>
          </a:bodyPr>
          <a:lstStyle/>
          <a:p>
            <a:pPr algn="ctr"/>
            <a:r>
              <a:rPr lang="uk-UA" sz="4400" b="1" dirty="0" smtClean="0">
                <a:solidFill>
                  <a:srgbClr val="FF0000"/>
                </a:solidFill>
              </a:rPr>
              <a:t>Єста Кнутсон</a:t>
            </a:r>
            <a:endParaRPr lang="uk-UA" sz="4400" dirty="0"/>
          </a:p>
        </p:txBody>
      </p:sp>
      <p:pic>
        <p:nvPicPr>
          <p:cNvPr id="16386" name="Picture 2" descr="Gosta-knuts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2928934"/>
            <a:ext cx="2524126" cy="3584259"/>
          </a:xfrm>
          <a:prstGeom prst="rect">
            <a:avLst/>
          </a:prstGeom>
          <a:noFill/>
        </p:spPr>
      </p:pic>
      <p:pic>
        <p:nvPicPr>
          <p:cNvPr id="9218" name="Picture 2" descr="Рисунки для школьной газет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653136"/>
            <a:ext cx="2800350" cy="16383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142984"/>
          </a:xfrm>
        </p:spPr>
        <p:txBody>
          <a:bodyPr>
            <a:normAutofit/>
          </a:bodyPr>
          <a:lstStyle/>
          <a:p>
            <a:pPr algn="ctr"/>
            <a:r>
              <a:rPr lang="uk-UA" sz="4400" b="1" dirty="0" smtClean="0">
                <a:solidFill>
                  <a:srgbClr val="FF0000"/>
                </a:solidFill>
              </a:rPr>
              <a:t>Єста Кнутсон</a:t>
            </a:r>
            <a:endParaRPr lang="uk-UA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142984"/>
            <a:ext cx="8686800" cy="4937141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Започаткував цикл радіопередач для дітей «Оповідки дядька Єсти», під час яких звучали історії про пригоди доброго й довірливого кота Пелле Безхвостого.</a:t>
            </a:r>
          </a:p>
          <a:p>
            <a:pPr>
              <a:buFont typeface="Arial" pitchFamily="34" charset="0"/>
              <a:buChar char="•"/>
            </a:pP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Згодом вийшла друком перша книжка “ Пригоди Пелле Безхвостого ”. Загалом було написано 12 книжок серії. </a:t>
            </a:r>
          </a:p>
          <a:p>
            <a:pPr>
              <a:buFont typeface="Arial" pitchFamily="34" charset="0"/>
              <a:buChar char="•"/>
            </a:pP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Окрім пригод Пелле, автор написав ще кілька книжок  про тварин, зокрема про ведмедика Налле Люфса та його друзів.</a:t>
            </a:r>
          </a:p>
          <a:p>
            <a:endParaRPr lang="uk-UA" dirty="0"/>
          </a:p>
        </p:txBody>
      </p:sp>
      <p:pic>
        <p:nvPicPr>
          <p:cNvPr id="17412" name="Picture 4" descr="Пригоди Пелле Безхвостого [Єста Кнутсон] (fb2) читать онлайн | КулЛиб -  Классная библиотека! Скачать книги бесплат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5458" y="4286256"/>
            <a:ext cx="1681769" cy="2431475"/>
          </a:xfrm>
          <a:prstGeom prst="rect">
            <a:avLst/>
          </a:prstGeom>
          <a:noFill/>
        </p:spPr>
      </p:pic>
      <p:pic>
        <p:nvPicPr>
          <p:cNvPr id="17414" name="Picture 6" descr="https://coollib.com/i/53/328653/i_00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05512" y="4018095"/>
            <a:ext cx="3238488" cy="2839905"/>
          </a:xfrm>
          <a:prstGeom prst="rect">
            <a:avLst/>
          </a:prstGeom>
          <a:noFill/>
        </p:spPr>
      </p:pic>
      <p:pic>
        <p:nvPicPr>
          <p:cNvPr id="17416" name="Picture 8" descr="https://coollib.com/i/53/328653/i_01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4071942"/>
            <a:ext cx="2372377" cy="255524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42852"/>
            <a:ext cx="8686800" cy="1500198"/>
          </a:xfrm>
        </p:spPr>
        <p:txBody>
          <a:bodyPr>
            <a:normAutofit/>
          </a:bodyPr>
          <a:lstStyle/>
          <a:p>
            <a:pPr algn="ctr"/>
            <a:r>
              <a:rPr lang="uk-UA" sz="4400" b="1" dirty="0" smtClean="0">
                <a:solidFill>
                  <a:srgbClr val="FF0000"/>
                </a:solidFill>
              </a:rPr>
              <a:t>Єста Кнутсон – </a:t>
            </a:r>
            <a:br>
              <a:rPr lang="uk-UA" sz="4400" b="1" dirty="0" smtClean="0">
                <a:solidFill>
                  <a:srgbClr val="FF0000"/>
                </a:solidFill>
              </a:rPr>
            </a:br>
            <a:r>
              <a:rPr lang="uk-UA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перекладач</a:t>
            </a:r>
            <a:endParaRPr lang="uk-UA" sz="3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643050"/>
            <a:ext cx="8686800" cy="4437075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uk-UA" sz="2400" b="1" dirty="0" smtClean="0">
                <a:solidFill>
                  <a:schemeClr val="tx1"/>
                </a:solidFill>
              </a:rPr>
              <a:t>Перекладав дитячі книжки, зокрема зробив перший переклад шведською мовою “ Аліси у дивокраї ” Люїса Керола.</a:t>
            </a:r>
            <a:endParaRPr lang="uk-UA" sz="2400" b="1" dirty="0">
              <a:solidFill>
                <a:schemeClr val="tx1"/>
              </a:solidFill>
            </a:endParaRPr>
          </a:p>
        </p:txBody>
      </p:sp>
      <p:pic>
        <p:nvPicPr>
          <p:cNvPr id="18434" name="Picture 2" descr="Alisa u Dyvokrayi (UKR palityrka, 2018)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4355976" y="2564904"/>
            <a:ext cx="3226184" cy="388843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7172" name="Picture 4" descr="Бюро перекладів Львів - Переклад документів на Topperevo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1" y="4509120"/>
            <a:ext cx="3101458" cy="2063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357298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Єста Кнутсон</a:t>
            </a:r>
            <a:r>
              <a:rPr lang="ru-RU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–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dirty="0" smtClean="0">
                <a:solidFill>
                  <a:srgbClr val="FF0000"/>
                </a:solidFill>
              </a:rPr>
              <a:t>автор </a:t>
            </a:r>
            <a:r>
              <a:rPr lang="ru-RU" sz="3200" b="1" dirty="0" err="1" smtClean="0">
                <a:solidFill>
                  <a:srgbClr val="FF0000"/>
                </a:solidFill>
              </a:rPr>
              <a:t>серії</a:t>
            </a:r>
            <a:r>
              <a:rPr lang="ru-RU" sz="3200" b="1" dirty="0" smtClean="0">
                <a:solidFill>
                  <a:srgbClr val="FF0000"/>
                </a:solidFill>
              </a:rPr>
              <a:t> книг про </a:t>
            </a:r>
            <a:r>
              <a:rPr lang="ru-RU" sz="3200" b="1" dirty="0" err="1" smtClean="0">
                <a:solidFill>
                  <a:srgbClr val="FF0000"/>
                </a:solidFill>
              </a:rPr>
              <a:t>Пелле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ru-RU" sz="3200" b="1" dirty="0" err="1" smtClean="0">
                <a:solidFill>
                  <a:srgbClr val="FF0000"/>
                </a:solidFill>
              </a:rPr>
              <a:t>Безхвостого</a:t>
            </a:r>
            <a:endParaRPr lang="uk-UA" sz="3200" b="1" dirty="0">
              <a:solidFill>
                <a:srgbClr val="FF0000"/>
              </a:solidFill>
            </a:endParaRPr>
          </a:p>
        </p:txBody>
      </p:sp>
      <p:pic>
        <p:nvPicPr>
          <p:cNvPr id="14338" name="Picture 2" descr="Кнутсон Єста - Пелле Безхвостий і випробування. Книга 5 | Книжкова Хата -  магазин цікавих книг! м. Коломия, вул. Чорновола, 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4143380"/>
            <a:ext cx="2004290" cy="2571793"/>
          </a:xfrm>
          <a:prstGeom prst="rect">
            <a:avLst/>
          </a:prstGeom>
          <a:noFill/>
        </p:spPr>
      </p:pic>
      <p:pic>
        <p:nvPicPr>
          <p:cNvPr id="14340" name="Picture 4" descr="Кнутсон Єста - Пелле Безхвостий у школі | Книжкова Хата - магазин цікавих  книг! м. Коломия, вул. Чорновола, 51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2428860" y="1500174"/>
            <a:ext cx="2127952" cy="2702500"/>
          </a:xfrm>
          <a:prstGeom prst="rect">
            <a:avLst/>
          </a:prstGeom>
          <a:noFill/>
        </p:spPr>
      </p:pic>
      <p:sp>
        <p:nvSpPr>
          <p:cNvPr id="14342" name="AutoShape 6" descr="Серия книг «Пелле Безхвостий» — 9 кни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4343" name="Picture 7" descr="C:\Users\HOME\Desktop\Esta_Knutson__Bravo_Pelle_Bezhvostij_bravo.jpg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4714876" y="1571612"/>
            <a:ext cx="2143140" cy="2663617"/>
          </a:xfrm>
          <a:prstGeom prst="rect">
            <a:avLst/>
          </a:prstGeom>
          <a:noFill/>
        </p:spPr>
      </p:pic>
      <p:pic>
        <p:nvPicPr>
          <p:cNvPr id="14345" name="Picture 9" descr="C:\Users\HOME\Desktop\Esta_Knutson__Pelle_Bezhvostij_v_Ameritsi.jpg"/>
          <p:cNvPicPr>
            <a:picLocks noChangeAspect="1" noChangeArrowheads="1"/>
          </p:cNvPicPr>
          <p:nvPr/>
        </p:nvPicPr>
        <p:blipFill>
          <a:blip r:embed="rId5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4572000" y="4214818"/>
            <a:ext cx="2229190" cy="2643182"/>
          </a:xfrm>
          <a:prstGeom prst="rect">
            <a:avLst/>
          </a:prstGeom>
          <a:noFill/>
        </p:spPr>
      </p:pic>
      <p:pic>
        <p:nvPicPr>
          <p:cNvPr id="14347" name="Picture 11" descr="C:\Users\HOME\Desktop\images.jpg"/>
          <p:cNvPicPr>
            <a:picLocks noChangeAspect="1" noChangeArrowheads="1"/>
          </p:cNvPicPr>
          <p:nvPr/>
        </p:nvPicPr>
        <p:blipFill>
          <a:blip r:embed="rId6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6929454" y="1285860"/>
            <a:ext cx="2085397" cy="2792932"/>
          </a:xfrm>
          <a:prstGeom prst="rect">
            <a:avLst/>
          </a:prstGeom>
          <a:noFill/>
        </p:spPr>
      </p:pic>
      <p:sp>
        <p:nvSpPr>
          <p:cNvPr id="14349" name="AutoShape 13" descr="Еста Кнутсо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4350" name="Picture 14" descr="C:\Users\HOME\Desktop\Esta_Knutson__Pelle_Bezhvostij_i_taksa_Maks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44" y="1285860"/>
            <a:ext cx="2206797" cy="2786082"/>
          </a:xfrm>
          <a:prstGeom prst="rect">
            <a:avLst/>
          </a:prstGeom>
          <a:noFill/>
        </p:spPr>
      </p:pic>
      <p:pic>
        <p:nvPicPr>
          <p:cNvPr id="14351" name="Picture 15" descr="C:\Users\HOME\Desktop\430531_51822755.jpg"/>
          <p:cNvPicPr>
            <a:picLocks noChangeAspect="1" noChangeArrowheads="1"/>
          </p:cNvPicPr>
          <p:nvPr/>
        </p:nvPicPr>
        <p:blipFill>
          <a:blip r:embed="rId8" cstate="print">
            <a:lum bright="-10000" contrast="10000"/>
          </a:blip>
          <a:srcRect b="2280"/>
          <a:stretch>
            <a:fillRect/>
          </a:stretch>
        </p:blipFill>
        <p:spPr bwMode="auto">
          <a:xfrm>
            <a:off x="2428860" y="4214818"/>
            <a:ext cx="2114546" cy="2643182"/>
          </a:xfrm>
          <a:prstGeom prst="rect">
            <a:avLst/>
          </a:prstGeom>
          <a:noFill/>
        </p:spPr>
      </p:pic>
      <p:sp>
        <p:nvSpPr>
          <p:cNvPr id="14353" name="AutoShape 17" descr="Пригоди Пелле Безхвостого — Йоста Кнутссо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4354" name="Picture 18" descr="C:\Users\HOME\Desktop\Esta_Knutson__Prigodi_Pelle_Bezhvostogo.jpeg"/>
          <p:cNvPicPr>
            <a:picLocks noChangeAspect="1" noChangeArrowheads="1"/>
          </p:cNvPicPr>
          <p:nvPr/>
        </p:nvPicPr>
        <p:blipFill>
          <a:blip r:embed="rId9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428596" y="4078589"/>
            <a:ext cx="1857388" cy="2655593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1668724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Слухаємо казку </a:t>
            </a:r>
            <a:r>
              <a:rPr lang="uk-UA" b="1" dirty="0" smtClean="0">
                <a:solidFill>
                  <a:srgbClr val="FF0000"/>
                </a:solidFill>
              </a:rPr>
              <a:t/>
            </a:r>
            <a:br>
              <a:rPr lang="uk-UA" b="1" dirty="0" smtClean="0">
                <a:solidFill>
                  <a:srgbClr val="FF0000"/>
                </a:solidFill>
              </a:rPr>
            </a:b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“ Пригоди Пелле безхвостого ”</a:t>
            </a:r>
            <a:endParaRPr lang="uk-UA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20484" name="Picture 4" descr="Кнутсон Єста - Пригоди Пелле Безхвостого, скачать бесплатно книгу в формате  fb2, doc, rtf, html, tx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772816"/>
            <a:ext cx="2928958" cy="4238014"/>
          </a:xfrm>
          <a:prstGeom prst="rect">
            <a:avLst/>
          </a:prstGeom>
          <a:noFill/>
        </p:spPr>
      </p:pic>
      <p:sp>
        <p:nvSpPr>
          <p:cNvPr id="9218" name="AutoShape 2" descr="Читать: векторные изображения и иллюстрации, которые можно скачать  бесплатно | Freepi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9220" name="AutoShape 4" descr="Читать: векторные изображения и иллюстрации, которые можно скачать  бесплатно | Freepi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9222" name="AutoShape 6" descr="Маленький мальчик, читающий книг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772816"/>
            <a:ext cx="3834508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 descr="https://coollib.com/i/53/328653/i_002.png"/>
          <p:cNvPicPr>
            <a:picLocks noChangeAspect="1" noChangeArrowheads="1"/>
          </p:cNvPicPr>
          <p:nvPr/>
        </p:nvPicPr>
        <p:blipFill>
          <a:blip r:embed="rId4" cstate="print">
            <a:lum bright="10000" contrast="20000"/>
          </a:blip>
          <a:srcRect l="28683" t="56699" r="28293" b="13901"/>
          <a:stretch>
            <a:fillRect/>
          </a:stretch>
        </p:blipFill>
        <p:spPr bwMode="auto">
          <a:xfrm rot="1182480">
            <a:off x="6648182" y="3830753"/>
            <a:ext cx="912101" cy="136815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42852"/>
            <a:ext cx="8686800" cy="107157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Повправляйся у читанні слів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3438" y="1357298"/>
            <a:ext cx="3767134" cy="5143536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uk-UA" b="1" dirty="0" smtClean="0">
                <a:solidFill>
                  <a:schemeClr val="tx1"/>
                </a:solidFill>
              </a:rPr>
              <a:t>швидкістю</a:t>
            </a:r>
          </a:p>
          <a:p>
            <a:pPr>
              <a:buFont typeface="Wingdings" pitchFamily="2" charset="2"/>
              <a:buChar char="Ø"/>
            </a:pPr>
            <a:r>
              <a:rPr lang="uk-UA" b="1" dirty="0" smtClean="0">
                <a:solidFill>
                  <a:schemeClr val="tx1"/>
                </a:solidFill>
              </a:rPr>
              <a:t>ой-йой</a:t>
            </a:r>
          </a:p>
          <a:p>
            <a:pPr>
              <a:buFont typeface="Wingdings" pitchFamily="2" charset="2"/>
              <a:buChar char="Ø"/>
            </a:pPr>
            <a:r>
              <a:rPr lang="uk-UA" b="1" dirty="0" smtClean="0">
                <a:solidFill>
                  <a:schemeClr val="tx1"/>
                </a:solidFill>
              </a:rPr>
              <a:t>назустріч</a:t>
            </a:r>
          </a:p>
          <a:p>
            <a:pPr>
              <a:buFont typeface="Wingdings" pitchFamily="2" charset="2"/>
              <a:buChar char="Ø"/>
            </a:pPr>
            <a:r>
              <a:rPr lang="uk-UA" b="1" dirty="0" smtClean="0">
                <a:solidFill>
                  <a:schemeClr val="tx1"/>
                </a:solidFill>
              </a:rPr>
              <a:t>крамнички</a:t>
            </a:r>
          </a:p>
          <a:p>
            <a:pPr>
              <a:buFont typeface="Wingdings" pitchFamily="2" charset="2"/>
              <a:buChar char="Ø"/>
            </a:pPr>
            <a:r>
              <a:rPr lang="uk-UA" b="1" dirty="0" smtClean="0">
                <a:solidFill>
                  <a:schemeClr val="tx1"/>
                </a:solidFill>
              </a:rPr>
              <a:t>хвильку-другу</a:t>
            </a:r>
          </a:p>
          <a:p>
            <a:pPr>
              <a:buFont typeface="Wingdings" pitchFamily="2" charset="2"/>
              <a:buChar char="Ø"/>
            </a:pPr>
            <a:r>
              <a:rPr lang="uk-UA" b="1" dirty="0" smtClean="0">
                <a:solidFill>
                  <a:schemeClr val="tx1"/>
                </a:solidFill>
              </a:rPr>
              <a:t>страшнувато</a:t>
            </a:r>
          </a:p>
          <a:p>
            <a:pPr>
              <a:buFont typeface="Wingdings" pitchFamily="2" charset="2"/>
              <a:buChar char="Ø"/>
            </a:pPr>
            <a:r>
              <a:rPr lang="uk-UA" b="1" dirty="0" smtClean="0">
                <a:solidFill>
                  <a:schemeClr val="tx1"/>
                </a:solidFill>
              </a:rPr>
              <a:t>роззирнувся</a:t>
            </a:r>
          </a:p>
          <a:p>
            <a:pPr>
              <a:buFont typeface="Wingdings" pitchFamily="2" charset="2"/>
              <a:buChar char="Ø"/>
            </a:pPr>
            <a:r>
              <a:rPr lang="uk-UA" b="1" dirty="0" smtClean="0">
                <a:solidFill>
                  <a:schemeClr val="tx1"/>
                </a:solidFill>
              </a:rPr>
              <a:t>гарнюній</a:t>
            </a:r>
          </a:p>
          <a:p>
            <a:pPr>
              <a:buFont typeface="Wingdings" pitchFamily="2" charset="2"/>
              <a:buChar char="Ø"/>
            </a:pPr>
            <a:r>
              <a:rPr lang="uk-UA" b="1" dirty="0" smtClean="0">
                <a:solidFill>
                  <a:schemeClr val="tx1"/>
                </a:solidFill>
              </a:rPr>
              <a:t>струснув</a:t>
            </a:r>
          </a:p>
          <a:p>
            <a:pPr>
              <a:buFont typeface="Wingdings" pitchFamily="2" charset="2"/>
              <a:buChar char="Ø"/>
            </a:pPr>
            <a:endParaRPr lang="uk-UA" b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endParaRPr lang="uk-UA" b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57200" y="1357298"/>
            <a:ext cx="3900486" cy="529593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довгошерстий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чудернацьким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звичайнісінький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жалюгідний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кумеднуватий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найкумедніше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здоровуцький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дошкульнішої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перемкнув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endParaRPr kumimoji="0" lang="uk-UA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endParaRPr kumimoji="0" lang="uk-UA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Ø"/>
              <a:tabLst/>
              <a:defRPr/>
            </a:pPr>
            <a:endParaRPr kumimoji="0" lang="uk-UA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8" name="Picture 2" descr="https://coollib.com/i/53/328653/i_002.png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 l="28683" t="56699" r="28293" b="13901"/>
          <a:stretch>
            <a:fillRect/>
          </a:stretch>
        </p:blipFill>
        <p:spPr bwMode="auto">
          <a:xfrm>
            <a:off x="7668344" y="4725144"/>
            <a:ext cx="1296144" cy="1944216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124744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Гра “Я – тобі, ти </a:t>
            </a:r>
            <a:r>
              <a:rPr lang="uk-UA" b="1" dirty="0" err="1" smtClean="0">
                <a:solidFill>
                  <a:srgbClr val="FF0000"/>
                </a:solidFill>
              </a:rPr>
              <a:t>–мені”</a:t>
            </a:r>
            <a:endParaRPr lang="uk-UA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https://coollib.com/i/53/328653/i_00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268760"/>
            <a:ext cx="4608512" cy="4851065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oollib.com/i/53/328653/i_005.png"/>
          <p:cNvPicPr>
            <a:picLocks noChangeAspect="1" noChangeArrowheads="1"/>
          </p:cNvPicPr>
          <p:nvPr/>
        </p:nvPicPr>
        <p:blipFill>
          <a:blip r:embed="rId2" cstate="print">
            <a:lum bright="-20000" contrast="10000"/>
          </a:blip>
          <a:srcRect/>
          <a:stretch>
            <a:fillRect/>
          </a:stretch>
        </p:blipFill>
        <p:spPr bwMode="auto">
          <a:xfrm>
            <a:off x="251520" y="2348880"/>
            <a:ext cx="5184576" cy="3832883"/>
          </a:xfrm>
          <a:prstGeom prst="rect">
            <a:avLst/>
          </a:prstGeom>
          <a:noFill/>
        </p:spPr>
      </p:pic>
      <p:pic>
        <p:nvPicPr>
          <p:cNvPr id="7" name="Picture 2" descr="https://coollib.com/i/53/328653/i_006.pn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6156176" y="940018"/>
            <a:ext cx="2486376" cy="5441310"/>
          </a:xfrm>
          <a:prstGeom prst="rect">
            <a:avLst/>
          </a:prstGeom>
          <a:noFill/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124744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Гра “Я – тобі, ти </a:t>
            </a:r>
            <a:r>
              <a:rPr lang="uk-UA" b="1" dirty="0" err="1" smtClean="0">
                <a:solidFill>
                  <a:srgbClr val="FF0000"/>
                </a:solidFill>
              </a:rPr>
              <a:t>–мені”</a:t>
            </a:r>
            <a:endParaRPr lang="uk-UA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1008112"/>
          </a:xfrm>
        </p:spPr>
        <p:txBody>
          <a:bodyPr>
            <a:normAutofit/>
          </a:bodyPr>
          <a:lstStyle/>
          <a:p>
            <a:r>
              <a:rPr lang="uk-UA" sz="3400" b="1" dirty="0" smtClean="0">
                <a:solidFill>
                  <a:srgbClr val="FF0000"/>
                </a:solidFill>
              </a:rPr>
              <a:t>Гра “ Знайди речення за початком ”</a:t>
            </a:r>
            <a:endParaRPr lang="uk-UA" sz="34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Проте найкумедніше було те, що хвоста …</a:t>
            </a:r>
          </a:p>
          <a:p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 їхнього боку то було …</a:t>
            </a:r>
          </a:p>
          <a:p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Ба, нашому котикові зовсім …</a:t>
            </a:r>
          </a:p>
          <a:p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Помітив те котик, гайнув до машини …</a:t>
            </a:r>
          </a:p>
          <a:p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Безхвостий трішки злякався й  …</a:t>
            </a:r>
          </a:p>
          <a:p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Нараз машина зупинилась, дядько вийшов …</a:t>
            </a:r>
          </a:p>
          <a:p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Дядько зайшов у будинок, поклав пакунки …</a:t>
            </a:r>
            <a:endParaRPr lang="uk-UA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s://coollib.com/i/53/328653/i_002.png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 l="28683" t="56699" r="28293" b="13901"/>
          <a:stretch>
            <a:fillRect/>
          </a:stretch>
        </p:blipFill>
        <p:spPr bwMode="auto">
          <a:xfrm>
            <a:off x="7668344" y="4725144"/>
            <a:ext cx="1296144" cy="1944216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124744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Впізнай автора слів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2708920"/>
            <a:ext cx="8686800" cy="36724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— Гляньте, що лежало у мене в машині.</a:t>
            </a:r>
          </a:p>
          <a:p>
            <a:pPr>
              <a:buNone/>
            </a:pPr>
            <a:endParaRPr lang="uk-UA" sz="800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— Кажеш, він лежав у машині? Як він там опинився?</a:t>
            </a:r>
          </a:p>
          <a:p>
            <a:pPr>
              <a:buNone/>
            </a:pPr>
            <a:endParaRPr lang="uk-UA" sz="800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— Няв.</a:t>
            </a:r>
          </a:p>
          <a:p>
            <a:pPr>
              <a:buNone/>
            </a:pPr>
            <a:endParaRPr lang="uk-UA" sz="800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— А мені він подобається.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827584" y="1412776"/>
            <a:ext cx="1872208" cy="91440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</a:rPr>
              <a:t>кіт</a:t>
            </a:r>
            <a:endParaRPr lang="uk-UA" sz="3200" b="1" dirty="0">
              <a:solidFill>
                <a:schemeClr val="bg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275856" y="1412776"/>
            <a:ext cx="2736304" cy="91440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</a:rPr>
              <a:t>дядько</a:t>
            </a:r>
            <a:endParaRPr lang="uk-UA" sz="3200" b="1" dirty="0">
              <a:solidFill>
                <a:schemeClr val="bg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732240" y="1412776"/>
            <a:ext cx="1800200" cy="9144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</a:rPr>
              <a:t>тітка</a:t>
            </a:r>
            <a:endParaRPr lang="uk-UA" sz="3200" b="1" dirty="0">
              <a:solidFill>
                <a:schemeClr val="bg1"/>
              </a:solidFill>
            </a:endParaRPr>
          </a:p>
        </p:txBody>
      </p:sp>
      <p:pic>
        <p:nvPicPr>
          <p:cNvPr id="7" name="Picture 2" descr="https://coollib.com/i/53/328653/i_002.png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 l="28683" t="56699" r="28293" b="13901"/>
          <a:stretch>
            <a:fillRect/>
          </a:stretch>
        </p:blipFill>
        <p:spPr bwMode="auto">
          <a:xfrm>
            <a:off x="7092280" y="4437112"/>
            <a:ext cx="1440160" cy="2160240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936104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Знайди зайве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340768"/>
            <a:ext cx="4411216" cy="4525963"/>
          </a:xfrm>
        </p:spPr>
        <p:txBody>
          <a:bodyPr/>
          <a:lstStyle/>
          <a:p>
            <a:r>
              <a:rPr lang="uk-UA" b="1" dirty="0" smtClean="0">
                <a:solidFill>
                  <a:schemeClr val="tx1"/>
                </a:solidFill>
              </a:rPr>
              <a:t>сірої масті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рожевий носик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довгошерстий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рожеві подушечки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не мав хвоста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s://coollib.com/i/53/328653/i_01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3120" y="2996952"/>
            <a:ext cx="3710880" cy="3171826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1008112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Гра “ Так чи ні ”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196753"/>
            <a:ext cx="8686800" cy="4320480"/>
          </a:xfrm>
        </p:spPr>
        <p:txBody>
          <a:bodyPr/>
          <a:lstStyle/>
          <a:p>
            <a:pPr marL="514350" indent="-514350">
              <a:buFont typeface="Wingdings" pitchFamily="2" charset="2"/>
              <a:buChar char="q"/>
            </a:pPr>
            <a:r>
              <a:rPr lang="uk-UA" dirty="0" smtClean="0">
                <a:solidFill>
                  <a:schemeClr val="tx1"/>
                </a:solidFill>
              </a:rPr>
              <a:t>Був собі пес.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uk-UA" dirty="0" smtClean="0">
                <a:solidFill>
                  <a:schemeClr val="tx1"/>
                </a:solidFill>
              </a:rPr>
              <a:t>Та на свою біду кіт не мав вуха.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uk-UA" dirty="0" smtClean="0">
                <a:solidFill>
                  <a:schemeClr val="tx1"/>
                </a:solidFill>
              </a:rPr>
              <a:t>До садиби, де він жив, приїхав дядько.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uk-UA" dirty="0" smtClean="0">
                <a:solidFill>
                  <a:schemeClr val="tx1"/>
                </a:solidFill>
              </a:rPr>
              <a:t>Безхвостик дивився у вікно й бачив, як пропливало повз них море.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uk-UA" dirty="0" smtClean="0">
                <a:solidFill>
                  <a:schemeClr val="tx1"/>
                </a:solidFill>
              </a:rPr>
              <a:t>Кіт побачив вітрини, повні ковбас і мишей.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uk-UA" dirty="0" smtClean="0">
                <a:solidFill>
                  <a:schemeClr val="tx1"/>
                </a:solidFill>
              </a:rPr>
              <a:t>- Виходить у мене в машині їхав заєць.</a:t>
            </a:r>
          </a:p>
          <a:p>
            <a:pPr marL="514350" indent="-514350">
              <a:buFont typeface="Wingdings" pitchFamily="2" charset="2"/>
              <a:buChar char="q"/>
            </a:pPr>
            <a:endParaRPr lang="uk-UA" dirty="0" smtClean="0"/>
          </a:p>
          <a:p>
            <a:pPr marL="514350" indent="-514350">
              <a:buAutoNum type="arabicParenR"/>
            </a:pPr>
            <a:endParaRPr lang="uk-UA" dirty="0" smtClean="0"/>
          </a:p>
          <a:p>
            <a:pPr marL="514350" indent="-514350">
              <a:buAutoNum type="arabicParenR"/>
            </a:pPr>
            <a:endParaRPr lang="uk-UA" dirty="0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 cstate="print"/>
          <a:srcRect l="52345"/>
          <a:stretch>
            <a:fillRect/>
          </a:stretch>
        </p:blipFill>
        <p:spPr bwMode="auto">
          <a:xfrm>
            <a:off x="5796136" y="5229200"/>
            <a:ext cx="1376661" cy="13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 r="52640"/>
          <a:stretch>
            <a:fillRect/>
          </a:stretch>
        </p:blipFill>
        <p:spPr bwMode="auto">
          <a:xfrm>
            <a:off x="2987824" y="5229200"/>
            <a:ext cx="1368152" cy="13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3" cstate="print"/>
          <a:srcRect l="22099" r="16025"/>
          <a:stretch>
            <a:fillRect/>
          </a:stretch>
        </p:blipFill>
        <p:spPr bwMode="auto">
          <a:xfrm>
            <a:off x="7524328" y="116632"/>
            <a:ext cx="1440160" cy="2211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1178768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Чи знаєш ти?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uk-UA" b="1" dirty="0" smtClean="0">
                <a:solidFill>
                  <a:schemeClr val="tx1"/>
                </a:solidFill>
              </a:rPr>
              <a:t>Що означає вислів “ЇХАТИ ЗАЙЦЕМ”?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29698" name="AutoShape 2" descr="Ехать зайцем&quot; | О жизни сл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t="4921" r="3174"/>
          <a:stretch>
            <a:fillRect/>
          </a:stretch>
        </p:blipFill>
        <p:spPr bwMode="auto">
          <a:xfrm>
            <a:off x="2017821" y="2420888"/>
            <a:ext cx="5455776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Віднови послідовність подій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412776"/>
            <a:ext cx="8064896" cy="4667349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uk-UA" b="1" dirty="0" smtClean="0">
                <a:solidFill>
                  <a:schemeClr val="tx1"/>
                </a:solidFill>
              </a:rPr>
              <a:t>1. Подорож у машині.</a:t>
            </a:r>
          </a:p>
          <a:p>
            <a:pPr marL="514350" indent="-514350">
              <a:buNone/>
            </a:pPr>
            <a:r>
              <a:rPr lang="uk-UA" b="1" dirty="0" smtClean="0">
                <a:solidFill>
                  <a:schemeClr val="tx1"/>
                </a:solidFill>
              </a:rPr>
              <a:t>2. Пацюк відгриз котові хвоста.</a:t>
            </a:r>
          </a:p>
          <a:p>
            <a:pPr marL="514350" indent="-514350">
              <a:buNone/>
            </a:pPr>
            <a:r>
              <a:rPr lang="uk-UA" b="1" dirty="0" smtClean="0">
                <a:solidFill>
                  <a:schemeClr val="tx1"/>
                </a:solidFill>
              </a:rPr>
              <a:t>2. Приїхав у гості дядько.</a:t>
            </a:r>
          </a:p>
          <a:p>
            <a:pPr marL="514350" indent="-514350">
              <a:buNone/>
            </a:pPr>
            <a:r>
              <a:rPr lang="uk-UA" b="1" dirty="0" smtClean="0">
                <a:solidFill>
                  <a:schemeClr val="tx1"/>
                </a:solidFill>
              </a:rPr>
              <a:t>3. Знайомство з родиною.</a:t>
            </a:r>
          </a:p>
          <a:p>
            <a:pPr marL="514350" indent="-514350">
              <a:buNone/>
            </a:pPr>
            <a:r>
              <a:rPr lang="uk-UA" b="1" dirty="0" smtClean="0">
                <a:solidFill>
                  <a:schemeClr val="tx1"/>
                </a:solidFill>
              </a:rPr>
              <a:t>4. Кіт-хуторянин став котом-міщуком       на ім’я Пелле.</a:t>
            </a:r>
          </a:p>
          <a:p>
            <a:pPr marL="514350" indent="-514350">
              <a:buNone/>
            </a:pPr>
            <a:r>
              <a:rPr lang="uk-UA" b="1" dirty="0" smtClean="0">
                <a:solidFill>
                  <a:schemeClr val="tx1"/>
                </a:solidFill>
              </a:rPr>
              <a:t>5. Котик у кишені плаща.</a:t>
            </a:r>
          </a:p>
          <a:p>
            <a:pPr>
              <a:buNone/>
            </a:pPr>
            <a:endParaRPr lang="uk-UA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 l="22099" r="16025"/>
          <a:stretch>
            <a:fillRect/>
          </a:stretch>
        </p:blipFill>
        <p:spPr bwMode="auto">
          <a:xfrm>
            <a:off x="7380312" y="4437112"/>
            <a:ext cx="1440160" cy="2211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980728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Тест 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75448" y="1412776"/>
            <a:ext cx="4968552" cy="44644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Головним героєм пригодницьких книг </a:t>
            </a:r>
          </a:p>
          <a:p>
            <a:pPr>
              <a:buNone/>
            </a:pPr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Єсти Кнутсона є:</a:t>
            </a:r>
          </a:p>
          <a:p>
            <a:pPr>
              <a:buNone/>
            </a:pPr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а) віслюк;</a:t>
            </a:r>
          </a:p>
          <a:p>
            <a:pPr>
              <a:buNone/>
            </a:pP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б) ведмедик;</a:t>
            </a:r>
          </a:p>
          <a:p>
            <a:pPr>
              <a:buNone/>
            </a:pP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в) кошеня.</a:t>
            </a:r>
          </a:p>
          <a:p>
            <a:pPr>
              <a:buNone/>
            </a:pPr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Єсту Кнутсона діти називали:</a:t>
            </a:r>
          </a:p>
          <a:p>
            <a:pPr>
              <a:buNone/>
            </a:pPr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а) дідусь Єста;</a:t>
            </a:r>
          </a:p>
          <a:p>
            <a:pPr>
              <a:buNone/>
            </a:pP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б) дядько Єста;</a:t>
            </a:r>
          </a:p>
          <a:p>
            <a:pPr>
              <a:buNone/>
            </a:pP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в) татусь Єста.</a:t>
            </a:r>
          </a:p>
          <a:p>
            <a:pPr>
              <a:buNone/>
            </a:pPr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Якого віку було кошеня?</a:t>
            </a:r>
          </a:p>
          <a:p>
            <a:pPr>
              <a:buNone/>
            </a:pPr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а) 6 днів;</a:t>
            </a:r>
          </a:p>
          <a:p>
            <a:pPr>
              <a:buNone/>
            </a:pP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б) 6 тижнів;</a:t>
            </a:r>
          </a:p>
          <a:p>
            <a:pPr>
              <a:buNone/>
            </a:pP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в) 6 місяців.</a:t>
            </a:r>
          </a:p>
          <a:p>
            <a:endParaRPr lang="uk-UA" sz="1400" dirty="0"/>
          </a:p>
        </p:txBody>
      </p:sp>
      <p:pic>
        <p:nvPicPr>
          <p:cNvPr id="4" name="Picture 2" descr="https://coollib.com/i/53/328653/i_002.png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 l="28683" t="56699" r="28293" b="13901"/>
          <a:stretch>
            <a:fillRect/>
          </a:stretch>
        </p:blipFill>
        <p:spPr bwMode="auto">
          <a:xfrm>
            <a:off x="7380312" y="4221088"/>
            <a:ext cx="1584176" cy="2376264"/>
          </a:xfrm>
          <a:prstGeom prst="rect">
            <a:avLst/>
          </a:prstGeom>
          <a:noFill/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251520" y="1340768"/>
            <a:ext cx="4104456" cy="4752528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1. Єста Кнутсон — письменник: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</a:t>
            </a:r>
            <a:r>
              <a:rPr kumimoji="0" lang="uk-UA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а) Данії;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б) Швеції;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в) Англії.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2. У дитинстві Єста захоплювався: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</a:t>
            </a:r>
            <a:r>
              <a:rPr kumimoji="0" lang="uk-UA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а) іграми;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б) музикою;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в) книгами.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3. Єста працював: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</a:t>
            </a:r>
            <a:r>
              <a:rPr kumimoji="0" lang="uk-UA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а) журналістом;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б) казкарем;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в) музикантом.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uk-UA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endParaRPr kumimoji="0" lang="uk-UA" sz="1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/>
          </a:bodyPr>
          <a:lstStyle/>
          <a:p>
            <a:pPr algn="ctr"/>
            <a:r>
              <a:rPr lang="uk-UA" sz="3300" b="1" dirty="0" smtClean="0">
                <a:solidFill>
                  <a:srgbClr val="FF0000"/>
                </a:solidFill>
              </a:rPr>
              <a:t>Розкажи про зустріч пелле з родиною</a:t>
            </a:r>
            <a:endParaRPr lang="uk-UA" sz="3300" dirty="0"/>
          </a:p>
        </p:txBody>
      </p:sp>
      <p:pic>
        <p:nvPicPr>
          <p:cNvPr id="24580" name="Picture 4" descr="https://coollib.com/i/53/328653/i_007.pn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1547664" y="1340768"/>
            <a:ext cx="5976664" cy="5035216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59832" y="116632"/>
            <a:ext cx="33007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Молодці!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4941168"/>
            <a:ext cx="584217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Дякую 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 гарну роботу!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340768"/>
            <a:ext cx="5842870" cy="3617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208</TotalTime>
  <Words>381</Words>
  <Application>Microsoft Office PowerPoint</Application>
  <PresentationFormat>Экран (4:3)</PresentationFormat>
  <Paragraphs>118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Трек</vt:lpstr>
      <vt:lpstr>«Пригоди Пелле Безхвостого»</vt:lpstr>
      <vt:lpstr>Єста Кнутсон</vt:lpstr>
      <vt:lpstr>Єста Кнутсон</vt:lpstr>
      <vt:lpstr>Єста Кнутсон</vt:lpstr>
      <vt:lpstr>Єста Кнутсон –  перекладач</vt:lpstr>
      <vt:lpstr>Єста Кнутсон –  автор серії книг про Пелле Безхвостого</vt:lpstr>
      <vt:lpstr>Слухаємо казку  “ Пригоди Пелле безхвостого ”</vt:lpstr>
      <vt:lpstr>Повправляйся у читанні слів</vt:lpstr>
      <vt:lpstr>Гра “Я – тобі, ти –мені”</vt:lpstr>
      <vt:lpstr>Гра “Я – тобі, ти –мені”</vt:lpstr>
      <vt:lpstr>Гра “ Знайди речення за початком ”</vt:lpstr>
      <vt:lpstr>Впізнай автора слів</vt:lpstr>
      <vt:lpstr>Знайди зайве</vt:lpstr>
      <vt:lpstr>Гра “ Так чи ні ”</vt:lpstr>
      <vt:lpstr>Чи знаєш ти?</vt:lpstr>
      <vt:lpstr>Віднови послідовність подій</vt:lpstr>
      <vt:lpstr>Тест </vt:lpstr>
      <vt:lpstr>Розкажи про зустріч пелле з родиною</vt:lpstr>
      <vt:lpstr>Слайд 19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«Пригоди Пелле Безхвостого»</dc:title>
  <dc:creator>HOME</dc:creator>
  <cp:lastModifiedBy>HOME</cp:lastModifiedBy>
  <cp:revision>83</cp:revision>
  <dcterms:created xsi:type="dcterms:W3CDTF">2022-12-22T12:13:59Z</dcterms:created>
  <dcterms:modified xsi:type="dcterms:W3CDTF">2023-01-30T13:41:37Z</dcterms:modified>
</cp:coreProperties>
</file>