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x="18288000" cy="10287000"/>
  <p:notesSz cx="6858000" cy="9144000"/>
  <p:embeddedFontLst>
    <p:embeddedFont>
      <p:font typeface="Arturo" charset="1" panose="02000503020000020004"/>
      <p:regular r:id="rId20"/>
    </p:embeddedFont>
    <p:embeddedFont>
      <p:font typeface="Bagel Fat One" charset="1" panose="00000000000000000000"/>
      <p:regular r:id="rId21"/>
    </p:embeddedFont>
    <p:embeddedFont>
      <p:font typeface="Funtastic" charset="1" panose="00000000000000000000"/>
      <p:regular r:id="rId22"/>
    </p:embeddedFont>
    <p:embeddedFont>
      <p:font typeface="SK Concretica" charset="1" panose="00000000000000000000"/>
      <p:regular r:id="rId23"/>
    </p:embeddedFont>
    <p:embeddedFont>
      <p:font typeface="Breaking Rules" charset="1" panose="00000000000000000000"/>
      <p:regular r:id="rId24"/>
    </p:embeddedFont>
    <p:embeddedFont>
      <p:font typeface="Kent" charset="1" panose="00000000000000000000"/>
      <p:regular r:id="rId25"/>
    </p:embeddedFont>
    <p:embeddedFont>
      <p:font typeface="Open Sans Bold" charset="1" panose="020B0806030504020204"/>
      <p:regular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25" Target="fonts/font25.fntdata" Type="http://schemas.openxmlformats.org/officeDocument/2006/relationships/font"/><Relationship Id="rId26" Target="fonts/font26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3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6.png" Type="http://schemas.openxmlformats.org/officeDocument/2006/relationships/image"/><Relationship Id="rId5" Target="../media/image7.png" Type="http://schemas.openxmlformats.org/officeDocument/2006/relationships/image"/><Relationship Id="rId6" Target="../media/image8.png" Type="http://schemas.openxmlformats.org/officeDocument/2006/relationships/image"/><Relationship Id="rId7" Target="../media/image9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10.png" Type="http://schemas.openxmlformats.org/officeDocument/2006/relationships/image"/><Relationship Id="rId4" Target="../media/image11.png" Type="http://schemas.openxmlformats.org/officeDocument/2006/relationships/image"/><Relationship Id="rId5" Target="../media/image12.svg" Type="http://schemas.openxmlformats.org/officeDocument/2006/relationships/image"/><Relationship Id="rId6" Target="../media/image13.png" Type="http://schemas.openxmlformats.org/officeDocument/2006/relationships/image"/><Relationship Id="rId7" Target="../media/image14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10.png" Type="http://schemas.openxmlformats.org/officeDocument/2006/relationships/image"/><Relationship Id="rId4" Target="../media/image11.png" Type="http://schemas.openxmlformats.org/officeDocument/2006/relationships/image"/><Relationship Id="rId5" Target="../media/image12.svg" Type="http://schemas.openxmlformats.org/officeDocument/2006/relationships/image"/><Relationship Id="rId6" Target="../media/image15.png" Type="http://schemas.openxmlformats.org/officeDocument/2006/relationships/image"/><Relationship Id="rId7" Target="../media/image16.svg" Type="http://schemas.openxmlformats.org/officeDocument/2006/relationships/image"/><Relationship Id="rId8" Target="../media/image13.png" Type="http://schemas.openxmlformats.org/officeDocument/2006/relationships/image"/><Relationship Id="rId9" Target="../media/image14.sv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17.png" Type="http://schemas.openxmlformats.org/officeDocument/2006/relationships/image"/><Relationship Id="rId5" Target="../media/image18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083971" y="3217018"/>
            <a:ext cx="7214520" cy="6925939"/>
          </a:xfrm>
          <a:custGeom>
            <a:avLst/>
            <a:gdLst/>
            <a:ahLst/>
            <a:cxnLst/>
            <a:rect r="r" b="b" t="t" l="l"/>
            <a:pathLst>
              <a:path h="6925939" w="7214520">
                <a:moveTo>
                  <a:pt x="0" y="0"/>
                </a:moveTo>
                <a:lnTo>
                  <a:pt x="7214520" y="0"/>
                </a:lnTo>
                <a:lnTo>
                  <a:pt x="7214520" y="6925939"/>
                </a:lnTo>
                <a:lnTo>
                  <a:pt x="0" y="692593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61581" y="9525"/>
            <a:ext cx="17259300" cy="55567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681"/>
              </a:lnSpc>
            </a:pPr>
            <a:r>
              <a:rPr lang="en-US" sz="11594">
                <a:solidFill>
                  <a:srgbClr val="3571A2"/>
                </a:solidFill>
                <a:latin typeface="Arturo"/>
                <a:ea typeface="Arturo"/>
                <a:cs typeface="Arturo"/>
                <a:sym typeface="Arturo"/>
              </a:rPr>
              <a:t>Езоп «Собака та м’ясо»</a:t>
            </a:r>
          </a:p>
          <a:p>
            <a:pPr algn="ctr">
              <a:lnSpc>
                <a:spcPts val="16276"/>
              </a:lnSpc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177428" y="1637917"/>
            <a:ext cx="16230600" cy="8417712"/>
          </a:xfrm>
          <a:custGeom>
            <a:avLst/>
            <a:gdLst/>
            <a:ahLst/>
            <a:cxnLst/>
            <a:rect r="r" b="b" t="t" l="l"/>
            <a:pathLst>
              <a:path h="8417712" w="16230600">
                <a:moveTo>
                  <a:pt x="0" y="0"/>
                </a:moveTo>
                <a:lnTo>
                  <a:pt x="16230600" y="0"/>
                </a:lnTo>
                <a:lnTo>
                  <a:pt x="16230600" y="8417713"/>
                </a:lnTo>
                <a:lnTo>
                  <a:pt x="0" y="841771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8458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0" y="-151820"/>
            <a:ext cx="18288000" cy="15308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029"/>
              </a:lnSpc>
            </a:pPr>
            <a:r>
              <a:rPr lang="en-US" sz="10194" spc="4404">
                <a:solidFill>
                  <a:srgbClr val="3571A2"/>
                </a:solidFill>
                <a:latin typeface="Bagel Fat One"/>
                <a:ea typeface="Bagel Fat One"/>
                <a:cs typeface="Bagel Fat One"/>
                <a:sym typeface="Bagel Fat One"/>
              </a:rPr>
              <a:t>Криголам 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509996" y="5530071"/>
            <a:ext cx="19307992" cy="5116618"/>
          </a:xfrm>
          <a:custGeom>
            <a:avLst/>
            <a:gdLst/>
            <a:ahLst/>
            <a:cxnLst/>
            <a:rect r="r" b="b" t="t" l="l"/>
            <a:pathLst>
              <a:path h="5116618" w="19307992">
                <a:moveTo>
                  <a:pt x="0" y="0"/>
                </a:moveTo>
                <a:lnTo>
                  <a:pt x="19307992" y="0"/>
                </a:lnTo>
                <a:lnTo>
                  <a:pt x="19307992" y="5116618"/>
                </a:lnTo>
                <a:lnTo>
                  <a:pt x="0" y="51166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0" y="748317"/>
            <a:ext cx="17990543" cy="67345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186"/>
              </a:lnSpc>
              <a:spcBef>
                <a:spcPct val="0"/>
              </a:spcBef>
            </a:pPr>
            <a:r>
              <a:rPr lang="en-US" sz="7784">
                <a:solidFill>
                  <a:srgbClr val="FF3131"/>
                </a:solidFill>
                <a:latin typeface="Bagel Fat One"/>
                <a:ea typeface="Bagel Fat One"/>
                <a:cs typeface="Bagel Fat One"/>
                <a:sym typeface="Bagel Fat One"/>
              </a:rPr>
              <a:t>Що таке байка?</a:t>
            </a:r>
          </a:p>
          <a:p>
            <a:pPr algn="ctr">
              <a:lnSpc>
                <a:spcPts val="8832"/>
              </a:lnSpc>
              <a:spcBef>
                <a:spcPct val="0"/>
              </a:spcBef>
            </a:pPr>
            <a:r>
              <a:rPr lang="en-US" sz="7485">
                <a:solidFill>
                  <a:srgbClr val="1D7302"/>
                </a:solidFill>
                <a:latin typeface="Funtastic"/>
                <a:ea typeface="Funtastic"/>
                <a:cs typeface="Funtastic"/>
                <a:sym typeface="Funtastic"/>
              </a:rPr>
              <a:t> Байка – це коротка і цікава історія, у якої тварини, рослини або навіть речі приводяться, як люди: розмовляють, думають, хитрують або допомагають одному одному.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509996" y="5530071"/>
            <a:ext cx="19307992" cy="5116618"/>
          </a:xfrm>
          <a:custGeom>
            <a:avLst/>
            <a:gdLst/>
            <a:ahLst/>
            <a:cxnLst/>
            <a:rect r="r" b="b" t="t" l="l"/>
            <a:pathLst>
              <a:path h="5116618" w="19307992">
                <a:moveTo>
                  <a:pt x="0" y="0"/>
                </a:moveTo>
                <a:lnTo>
                  <a:pt x="19307992" y="0"/>
                </a:lnTo>
                <a:lnTo>
                  <a:pt x="19307992" y="5116618"/>
                </a:lnTo>
                <a:lnTo>
                  <a:pt x="0" y="51166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8990509" y="748317"/>
            <a:ext cx="9525" cy="11627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186"/>
              </a:lnSpc>
              <a:spcBef>
                <a:spcPct val="0"/>
              </a:spcBef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448511" y="1167779"/>
            <a:ext cx="17390978" cy="66416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862"/>
              </a:lnSpc>
              <a:spcBef>
                <a:spcPct val="0"/>
              </a:spcBef>
            </a:pPr>
            <a:r>
              <a:rPr lang="en-US" sz="8358">
                <a:solidFill>
                  <a:srgbClr val="FF3131"/>
                </a:solidFill>
                <a:latin typeface="Funtastic"/>
                <a:ea typeface="Funtastic"/>
                <a:cs typeface="Funtastic"/>
                <a:sym typeface="Funtastic"/>
              </a:rPr>
              <a:t>Чим вона особлива?</a:t>
            </a:r>
          </a:p>
          <a:p>
            <a:pPr algn="l">
              <a:lnSpc>
                <a:spcPts val="10334"/>
              </a:lnSpc>
              <a:spcBef>
                <a:spcPct val="0"/>
              </a:spcBef>
            </a:pPr>
            <a:r>
              <a:rPr lang="en-US" sz="8758">
                <a:solidFill>
                  <a:srgbClr val="000000"/>
                </a:solidFill>
                <a:latin typeface="Funtastic"/>
                <a:ea typeface="Funtastic"/>
                <a:cs typeface="Funtastic"/>
                <a:sym typeface="Funtastic"/>
              </a:rPr>
              <a:t>   </a:t>
            </a:r>
            <a:r>
              <a:rPr lang="en-US" sz="8758">
                <a:solidFill>
                  <a:srgbClr val="1D7302"/>
                </a:solidFill>
                <a:latin typeface="Funtastic"/>
                <a:ea typeface="Funtastic"/>
                <a:cs typeface="Funtastic"/>
                <a:sym typeface="Funtastic"/>
              </a:rPr>
              <a:t>У байці завжди є важливий урок – вона навчає, що добре, а що погано. </a:t>
            </a:r>
          </a:p>
          <a:p>
            <a:pPr algn="ctr">
              <a:lnSpc>
                <a:spcPts val="10334"/>
              </a:lnSpc>
              <a:spcBef>
                <a:spcPct val="0"/>
              </a:spcBef>
            </a:pPr>
            <a:r>
              <a:rPr lang="en-US" sz="8758">
                <a:solidFill>
                  <a:srgbClr val="1D7302"/>
                </a:solidFill>
                <a:latin typeface="Funtastic"/>
                <a:ea typeface="Funtastic"/>
                <a:cs typeface="Funtastic"/>
                <a:sym typeface="Funtastic"/>
              </a:rPr>
              <a:t>Цей урок називається мораль</a:t>
            </a:r>
            <a:r>
              <a:rPr lang="en-US" sz="8758">
                <a:solidFill>
                  <a:srgbClr val="000000"/>
                </a:solidFill>
                <a:latin typeface="Funtastic"/>
                <a:ea typeface="Funtastic"/>
                <a:cs typeface="Funtastic"/>
                <a:sym typeface="Funtastic"/>
              </a:rPr>
              <a:t> .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509996" y="5530071"/>
            <a:ext cx="19307992" cy="5116618"/>
          </a:xfrm>
          <a:custGeom>
            <a:avLst/>
            <a:gdLst/>
            <a:ahLst/>
            <a:cxnLst/>
            <a:rect r="r" b="b" t="t" l="l"/>
            <a:pathLst>
              <a:path h="5116618" w="19307992">
                <a:moveTo>
                  <a:pt x="0" y="0"/>
                </a:moveTo>
                <a:lnTo>
                  <a:pt x="19307992" y="0"/>
                </a:lnTo>
                <a:lnTo>
                  <a:pt x="19307992" y="5116618"/>
                </a:lnTo>
                <a:lnTo>
                  <a:pt x="0" y="51166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8990509" y="748317"/>
            <a:ext cx="9525" cy="11627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186"/>
              </a:lnSpc>
              <a:spcBef>
                <a:spcPct val="0"/>
              </a:spcBef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250126" y="320344"/>
            <a:ext cx="10465130" cy="93121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338"/>
              </a:lnSpc>
              <a:spcBef>
                <a:spcPct val="0"/>
              </a:spcBef>
            </a:pPr>
            <a:r>
              <a:rPr lang="en-US" sz="6218">
                <a:solidFill>
                  <a:srgbClr val="79A42B"/>
                </a:solidFill>
                <a:latin typeface="SK Concretica"/>
                <a:ea typeface="SK Concretica"/>
                <a:cs typeface="SK Concretica"/>
                <a:sym typeface="SK Concretica"/>
              </a:rPr>
              <a:t>Приклад:</a:t>
            </a:r>
          </a:p>
          <a:p>
            <a:pPr algn="ctr">
              <a:lnSpc>
                <a:spcPts val="7338"/>
              </a:lnSpc>
              <a:spcBef>
                <a:spcPct val="0"/>
              </a:spcBef>
            </a:pPr>
            <a:r>
              <a:rPr lang="en-US" sz="6218">
                <a:solidFill>
                  <a:srgbClr val="000000"/>
                </a:solidFill>
                <a:latin typeface="SK Concretica"/>
                <a:ea typeface="SK Concretica"/>
                <a:cs typeface="SK Concretica"/>
                <a:sym typeface="SK Concretica"/>
              </a:rPr>
              <a:t>   </a:t>
            </a:r>
            <a:r>
              <a:rPr lang="en-US" sz="6218">
                <a:solidFill>
                  <a:srgbClr val="346B6D"/>
                </a:solidFill>
                <a:latin typeface="SK Concretica"/>
                <a:ea typeface="SK Concretica"/>
                <a:cs typeface="SK Concretica"/>
                <a:sym typeface="SK Concretica"/>
              </a:rPr>
              <a:t>Уяви собі байку «Ворон і Лисиця» . </a:t>
            </a:r>
          </a:p>
          <a:p>
            <a:pPr algn="ctr">
              <a:lnSpc>
                <a:spcPts val="7338"/>
              </a:lnSpc>
              <a:spcBef>
                <a:spcPct val="0"/>
              </a:spcBef>
            </a:pPr>
            <a:r>
              <a:rPr lang="en-US" sz="6218">
                <a:solidFill>
                  <a:srgbClr val="346B6D"/>
                </a:solidFill>
                <a:latin typeface="SK Concretica"/>
                <a:ea typeface="SK Concretica"/>
                <a:cs typeface="SK Concretica"/>
                <a:sym typeface="SK Concretica"/>
              </a:rPr>
              <a:t>Ворон знайшов смачний шматок сиру. Лисиця захотіла його забрати, тому почала хитрувати: хвалила ворона, поки він не відкриває дзьоба, щоб заспівати, і сир випав.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10962071" y="1320179"/>
            <a:ext cx="7152416" cy="7152416"/>
          </a:xfrm>
          <a:custGeom>
            <a:avLst/>
            <a:gdLst/>
            <a:ahLst/>
            <a:cxnLst/>
            <a:rect r="r" b="b" t="t" l="l"/>
            <a:pathLst>
              <a:path h="7152416" w="7152416">
                <a:moveTo>
                  <a:pt x="0" y="0"/>
                </a:moveTo>
                <a:lnTo>
                  <a:pt x="7152417" y="0"/>
                </a:lnTo>
                <a:lnTo>
                  <a:pt x="7152417" y="7152416"/>
                </a:lnTo>
                <a:lnTo>
                  <a:pt x="0" y="715241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509996" y="5530071"/>
            <a:ext cx="19307992" cy="5116618"/>
          </a:xfrm>
          <a:custGeom>
            <a:avLst/>
            <a:gdLst/>
            <a:ahLst/>
            <a:cxnLst/>
            <a:rect r="r" b="b" t="t" l="l"/>
            <a:pathLst>
              <a:path h="5116618" w="19307992">
                <a:moveTo>
                  <a:pt x="0" y="0"/>
                </a:moveTo>
                <a:lnTo>
                  <a:pt x="19307992" y="0"/>
                </a:lnTo>
                <a:lnTo>
                  <a:pt x="19307992" y="5116618"/>
                </a:lnTo>
                <a:lnTo>
                  <a:pt x="0" y="51166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122817" y="705537"/>
            <a:ext cx="4003905" cy="4003905"/>
          </a:xfrm>
          <a:custGeom>
            <a:avLst/>
            <a:gdLst/>
            <a:ahLst/>
            <a:cxnLst/>
            <a:rect r="r" b="b" t="t" l="l"/>
            <a:pathLst>
              <a:path h="4003905" w="4003905">
                <a:moveTo>
                  <a:pt x="0" y="0"/>
                </a:moveTo>
                <a:lnTo>
                  <a:pt x="4003904" y="0"/>
                </a:lnTo>
                <a:lnTo>
                  <a:pt x="4003904" y="4003905"/>
                </a:lnTo>
                <a:lnTo>
                  <a:pt x="0" y="400390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4245814" y="419826"/>
            <a:ext cx="3682282" cy="4575328"/>
          </a:xfrm>
          <a:custGeom>
            <a:avLst/>
            <a:gdLst/>
            <a:ahLst/>
            <a:cxnLst/>
            <a:rect r="r" b="b" t="t" l="l"/>
            <a:pathLst>
              <a:path h="4575328" w="3682282">
                <a:moveTo>
                  <a:pt x="0" y="0"/>
                </a:moveTo>
                <a:lnTo>
                  <a:pt x="3682283" y="0"/>
                </a:lnTo>
                <a:lnTo>
                  <a:pt x="3682283" y="4575327"/>
                </a:lnTo>
                <a:lnTo>
                  <a:pt x="0" y="457532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3416904" y="5143500"/>
            <a:ext cx="4511192" cy="4798529"/>
          </a:xfrm>
          <a:custGeom>
            <a:avLst/>
            <a:gdLst/>
            <a:ahLst/>
            <a:cxnLst/>
            <a:rect r="r" b="b" t="t" l="l"/>
            <a:pathLst>
              <a:path h="4798529" w="4511192">
                <a:moveTo>
                  <a:pt x="0" y="0"/>
                </a:moveTo>
                <a:lnTo>
                  <a:pt x="4511193" y="0"/>
                </a:lnTo>
                <a:lnTo>
                  <a:pt x="4511193" y="4798529"/>
                </a:lnTo>
                <a:lnTo>
                  <a:pt x="0" y="479852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9391880" y="5293160"/>
            <a:ext cx="3465777" cy="4499209"/>
          </a:xfrm>
          <a:custGeom>
            <a:avLst/>
            <a:gdLst/>
            <a:ahLst/>
            <a:cxnLst/>
            <a:rect r="r" b="b" t="t" l="l"/>
            <a:pathLst>
              <a:path h="4499209" w="3465777">
                <a:moveTo>
                  <a:pt x="0" y="0"/>
                </a:moveTo>
                <a:lnTo>
                  <a:pt x="3465777" y="0"/>
                </a:lnTo>
                <a:lnTo>
                  <a:pt x="3465777" y="4499209"/>
                </a:lnTo>
                <a:lnTo>
                  <a:pt x="0" y="449920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0" y="483637"/>
            <a:ext cx="9391880" cy="83119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98"/>
              </a:lnSpc>
              <a:spcBef>
                <a:spcPct val="0"/>
              </a:spcBef>
            </a:pPr>
            <a:r>
              <a:rPr lang="en-US" sz="6185">
                <a:solidFill>
                  <a:srgbClr val="346B6D"/>
                </a:solidFill>
                <a:latin typeface="Breaking Rules"/>
                <a:ea typeface="Breaking Rules"/>
                <a:cs typeface="Breaking Rules"/>
                <a:sym typeface="Breaking Rules"/>
              </a:rPr>
              <a:t>Найвідомішими байкарями </a:t>
            </a:r>
          </a:p>
          <a:p>
            <a:pPr algn="ctr">
              <a:lnSpc>
                <a:spcPts val="7298"/>
              </a:lnSpc>
              <a:spcBef>
                <a:spcPct val="0"/>
              </a:spcBef>
            </a:pPr>
            <a:r>
              <a:rPr lang="en-US" sz="6185">
                <a:solidFill>
                  <a:srgbClr val="346B6D"/>
                </a:solidFill>
                <a:latin typeface="Breaking Rules"/>
                <a:ea typeface="Breaking Rules"/>
                <a:cs typeface="Breaking Rules"/>
                <a:sym typeface="Breaking Rules"/>
              </a:rPr>
              <a:t>є Езоп (Стародавня Греція), </a:t>
            </a:r>
          </a:p>
          <a:p>
            <a:pPr algn="ctr">
              <a:lnSpc>
                <a:spcPts val="7298"/>
              </a:lnSpc>
              <a:spcBef>
                <a:spcPct val="0"/>
              </a:spcBef>
            </a:pPr>
            <a:r>
              <a:rPr lang="en-US" sz="6185">
                <a:solidFill>
                  <a:srgbClr val="346B6D"/>
                </a:solidFill>
                <a:latin typeface="Breaking Rules"/>
                <a:ea typeface="Breaking Rules"/>
                <a:cs typeface="Breaking Rules"/>
                <a:sym typeface="Breaking Rules"/>
              </a:rPr>
              <a:t>Жан де Лафонтен (Франція), </a:t>
            </a:r>
          </a:p>
          <a:p>
            <a:pPr algn="ctr">
              <a:lnSpc>
                <a:spcPts val="7298"/>
              </a:lnSpc>
              <a:spcBef>
                <a:spcPct val="0"/>
              </a:spcBef>
            </a:pPr>
            <a:r>
              <a:rPr lang="en-US" sz="6185">
                <a:solidFill>
                  <a:srgbClr val="346B6D"/>
                </a:solidFill>
                <a:latin typeface="Breaking Rules"/>
                <a:ea typeface="Breaking Rules"/>
                <a:cs typeface="Breaking Rules"/>
                <a:sym typeface="Breaking Rules"/>
              </a:rPr>
              <a:t>Леонід Глібов  та   Григорій Сковорода (Україна).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509996" y="5530071"/>
            <a:ext cx="19307992" cy="5116618"/>
          </a:xfrm>
          <a:custGeom>
            <a:avLst/>
            <a:gdLst/>
            <a:ahLst/>
            <a:cxnLst/>
            <a:rect r="r" b="b" t="t" l="l"/>
            <a:pathLst>
              <a:path h="5116618" w="19307992">
                <a:moveTo>
                  <a:pt x="0" y="0"/>
                </a:moveTo>
                <a:lnTo>
                  <a:pt x="19307992" y="0"/>
                </a:lnTo>
                <a:lnTo>
                  <a:pt x="19307992" y="5116618"/>
                </a:lnTo>
                <a:lnTo>
                  <a:pt x="0" y="51166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379498" y="433089"/>
            <a:ext cx="16879802" cy="13065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74"/>
              </a:lnSpc>
              <a:spcBef>
                <a:spcPct val="0"/>
              </a:spcBef>
            </a:pPr>
            <a:r>
              <a:rPr lang="en-US" sz="4385">
                <a:solidFill>
                  <a:srgbClr val="1D7302"/>
                </a:solidFill>
                <a:latin typeface="Breaking Rules"/>
                <a:ea typeface="Breaking Rules"/>
                <a:cs typeface="Breaking Rules"/>
                <a:sym typeface="Breaking Rules"/>
              </a:rPr>
              <a:t>Прочитай байку мовчки. Поміркуй, про що дуже </a:t>
            </a:r>
          </a:p>
          <a:p>
            <a:pPr algn="ctr">
              <a:lnSpc>
                <a:spcPts val="5174"/>
              </a:lnSpc>
              <a:spcBef>
                <a:spcPct val="0"/>
              </a:spcBef>
            </a:pPr>
            <a:r>
              <a:rPr lang="en-US" sz="4385">
                <a:solidFill>
                  <a:srgbClr val="1D7302"/>
                </a:solidFill>
                <a:latin typeface="Breaking Rules"/>
                <a:ea typeface="Breaking Rules"/>
                <a:cs typeface="Breaking Rules"/>
                <a:sym typeface="Breaking Rules"/>
              </a:rPr>
              <a:t>важливе для людей хотів сказати її автор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0" y="2437295"/>
            <a:ext cx="18288000" cy="76689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56"/>
              </a:lnSpc>
              <a:spcBef>
                <a:spcPct val="0"/>
              </a:spcBef>
            </a:pPr>
            <a:r>
              <a:rPr lang="en-US" sz="4285">
                <a:solidFill>
                  <a:srgbClr val="1F318C"/>
                </a:solidFill>
                <a:latin typeface="Kent"/>
                <a:ea typeface="Kent"/>
                <a:cs typeface="Kent"/>
                <a:sym typeface="Kent"/>
              </a:rPr>
              <a:t>СОБАКА ТА М’ЯСО</a:t>
            </a:r>
          </a:p>
          <a:p>
            <a:pPr algn="ctr">
              <a:lnSpc>
                <a:spcPts val="5056"/>
              </a:lnSpc>
              <a:spcBef>
                <a:spcPct val="0"/>
              </a:spcBef>
            </a:pPr>
            <a:r>
              <a:rPr lang="en-US" sz="4285">
                <a:solidFill>
                  <a:srgbClr val="1F318C"/>
                </a:solidFill>
                <a:latin typeface="Kent"/>
                <a:ea typeface="Kent"/>
                <a:cs typeface="Kent"/>
                <a:sym typeface="Kent"/>
              </a:rPr>
              <a:t>Якось пробігав собака повз ятку з м’ясом. Продавець</a:t>
            </a:r>
          </a:p>
          <a:p>
            <a:pPr algn="ctr">
              <a:lnSpc>
                <a:spcPts val="5056"/>
              </a:lnSpc>
              <a:spcBef>
                <a:spcPct val="0"/>
              </a:spcBef>
            </a:pPr>
            <a:r>
              <a:rPr lang="en-US" sz="4285">
                <a:solidFill>
                  <a:srgbClr val="1F318C"/>
                </a:solidFill>
                <a:latin typeface="Kent"/>
                <a:ea typeface="Kent"/>
                <a:cs typeface="Kent"/>
                <a:sym typeface="Kent"/>
              </a:rPr>
              <a:t>саме пішов напитися води. Собака, побачивши, що нікого нема, скочив до ятки, вхопив м’ясо, шаснув на вулицю й невдовзі був за селом. «Перейду річку, — думає, — сяду на леваді та й попоїм. Там ніхто не заважатиме».</a:t>
            </a:r>
          </a:p>
          <a:p>
            <a:pPr algn="ctr">
              <a:lnSpc>
                <a:spcPts val="5056"/>
              </a:lnSpc>
              <a:spcBef>
                <a:spcPct val="0"/>
              </a:spcBef>
            </a:pPr>
            <a:r>
              <a:rPr lang="en-US" sz="4285">
                <a:solidFill>
                  <a:srgbClr val="1F318C"/>
                </a:solidFill>
                <a:latin typeface="Kent"/>
                <a:ea typeface="Kent"/>
                <a:cs typeface="Kent"/>
                <a:sym typeface="Kent"/>
              </a:rPr>
              <a:t>Мчав стрімголов, аж поки дістався річки. А побачивши, що ніхто за ним не женеться, стишив біг. </a:t>
            </a:r>
          </a:p>
          <a:p>
            <a:pPr algn="ctr">
              <a:lnSpc>
                <a:spcPts val="5056"/>
              </a:lnSpc>
              <a:spcBef>
                <a:spcPct val="0"/>
              </a:spcBef>
            </a:pPr>
            <a:r>
              <a:rPr lang="en-US" sz="4285">
                <a:solidFill>
                  <a:srgbClr val="1F318C"/>
                </a:solidFill>
                <a:latin typeface="Kent"/>
                <a:ea typeface="Kent"/>
                <a:cs typeface="Kent"/>
                <a:sym typeface="Kent"/>
              </a:rPr>
              <a:t>Глянув у воду — і враз зупинився.</a:t>
            </a:r>
          </a:p>
          <a:p>
            <a:pPr algn="ctr">
              <a:lnSpc>
                <a:spcPts val="5056"/>
              </a:lnSpc>
              <a:spcBef>
                <a:spcPct val="0"/>
              </a:spcBef>
            </a:pPr>
            <a:r>
              <a:rPr lang="en-US" sz="4285">
                <a:solidFill>
                  <a:srgbClr val="1F318C"/>
                </a:solidFill>
                <a:latin typeface="Kent"/>
                <a:ea typeface="Kent"/>
                <a:cs typeface="Kent"/>
                <a:sym typeface="Kent"/>
              </a:rPr>
              <a:t>Річка була тиха та спокійна, у воді відбивалося все, як</a:t>
            </a:r>
          </a:p>
          <a:p>
            <a:pPr algn="ctr">
              <a:lnSpc>
                <a:spcPts val="5056"/>
              </a:lnSpc>
              <a:spcBef>
                <a:spcPct val="0"/>
              </a:spcBef>
            </a:pPr>
            <a:r>
              <a:rPr lang="en-US" sz="4285">
                <a:solidFill>
                  <a:srgbClr val="1F318C"/>
                </a:solidFill>
                <a:latin typeface="Kent"/>
                <a:ea typeface="Kent"/>
                <a:cs typeface="Kent"/>
                <a:sym typeface="Kent"/>
              </a:rPr>
              <a:t>у дзеркалі. І собака побачив там пса, багато більшого за нього, із здоровенним шматком м’яса в зубах.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509996" y="5530071"/>
            <a:ext cx="19307992" cy="5116618"/>
          </a:xfrm>
          <a:custGeom>
            <a:avLst/>
            <a:gdLst/>
            <a:ahLst/>
            <a:cxnLst/>
            <a:rect r="r" b="b" t="t" l="l"/>
            <a:pathLst>
              <a:path h="5116618" w="19307992">
                <a:moveTo>
                  <a:pt x="0" y="0"/>
                </a:moveTo>
                <a:lnTo>
                  <a:pt x="19307992" y="0"/>
                </a:lnTo>
                <a:lnTo>
                  <a:pt x="19307992" y="5116618"/>
                </a:lnTo>
                <a:lnTo>
                  <a:pt x="0" y="51166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0" y="1028700"/>
            <a:ext cx="18288000" cy="8355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28"/>
              </a:lnSpc>
              <a:spcBef>
                <a:spcPct val="0"/>
              </a:spcBef>
            </a:pPr>
            <a:r>
              <a:rPr lang="en-US" sz="4685">
                <a:solidFill>
                  <a:srgbClr val="1F318C"/>
                </a:solidFill>
                <a:latin typeface="Kent"/>
                <a:ea typeface="Kent"/>
                <a:cs typeface="Kent"/>
                <a:sym typeface="Kent"/>
              </a:rPr>
              <a:t>«О, — подумав собака, — то, напевно, теляче стегно, бо</a:t>
            </a:r>
          </a:p>
          <a:p>
            <a:pPr algn="ctr">
              <a:lnSpc>
                <a:spcPts val="5528"/>
              </a:lnSpc>
              <a:spcBef>
                <a:spcPct val="0"/>
              </a:spcBef>
            </a:pPr>
            <a:r>
              <a:rPr lang="en-US" sz="4685">
                <a:solidFill>
                  <a:srgbClr val="1F318C"/>
                </a:solidFill>
                <a:latin typeface="Kent"/>
                <a:ea typeface="Kent"/>
                <a:cs typeface="Kent"/>
                <a:sym typeface="Kent"/>
              </a:rPr>
              <a:t>воно вдвічі більше за те, що в мене! Коли б я його мав —</a:t>
            </a:r>
          </a:p>
          <a:p>
            <a:pPr algn="ctr">
              <a:lnSpc>
                <a:spcPts val="5528"/>
              </a:lnSpc>
              <a:spcBef>
                <a:spcPct val="0"/>
              </a:spcBef>
            </a:pPr>
            <a:r>
              <a:rPr lang="en-US" sz="4685">
                <a:solidFill>
                  <a:srgbClr val="1F318C"/>
                </a:solidFill>
                <a:latin typeface="Kent"/>
                <a:ea typeface="Kent"/>
                <a:cs typeface="Kent"/>
                <a:sym typeface="Kent"/>
              </a:rPr>
              <a:t>половину з’їв би, а решту закопав у землю на запас. А цього шматка, що я поцупив, ледве на сьогодні стане. Жаль!»</a:t>
            </a:r>
          </a:p>
          <a:p>
            <a:pPr algn="ctr">
              <a:lnSpc>
                <a:spcPts val="5528"/>
              </a:lnSpc>
              <a:spcBef>
                <a:spcPct val="0"/>
              </a:spcBef>
            </a:pPr>
            <a:r>
              <a:rPr lang="en-US" sz="4685">
                <a:solidFill>
                  <a:srgbClr val="1F318C"/>
                </a:solidFill>
                <a:latin typeface="Kent"/>
                <a:ea typeface="Kent"/>
                <a:cs typeface="Kent"/>
                <a:sym typeface="Kent"/>
              </a:rPr>
              <a:t>І вже собака рушив був далі, але знов спинився.</a:t>
            </a:r>
          </a:p>
          <a:p>
            <a:pPr algn="ctr">
              <a:lnSpc>
                <a:spcPts val="5528"/>
              </a:lnSpc>
              <a:spcBef>
                <a:spcPct val="0"/>
              </a:spcBef>
            </a:pPr>
            <a:r>
              <a:rPr lang="en-US" sz="4685">
                <a:solidFill>
                  <a:srgbClr val="1F318C"/>
                </a:solidFill>
                <a:latin typeface="Kent"/>
                <a:ea typeface="Kent"/>
                <a:cs typeface="Kent"/>
                <a:sym typeface="Kent"/>
              </a:rPr>
              <a:t>«А що як пірнути та й забрати? Хай навіть той пес більший за мене, але ж я заскочу його зненацька. Він перелякається і впустить м’ясо. Я схоплю і втечу».</a:t>
            </a:r>
          </a:p>
          <a:p>
            <a:pPr algn="ctr">
              <a:lnSpc>
                <a:spcPts val="5528"/>
              </a:lnSpc>
              <a:spcBef>
                <a:spcPct val="0"/>
              </a:spcBef>
            </a:pPr>
            <a:r>
              <a:rPr lang="en-US" sz="4685">
                <a:solidFill>
                  <a:srgbClr val="1F318C"/>
                </a:solidFill>
                <a:latin typeface="Kent"/>
                <a:ea typeface="Kent"/>
                <a:cs typeface="Kent"/>
                <a:sym typeface="Kent"/>
              </a:rPr>
              <a:t>Не гаючи часу, кинув собака своє м’ясо у воду, а сам шубовснув якраз туди, де був собака з багатою поживою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509996" y="5530071"/>
            <a:ext cx="19307992" cy="5116618"/>
          </a:xfrm>
          <a:custGeom>
            <a:avLst/>
            <a:gdLst/>
            <a:ahLst/>
            <a:cxnLst/>
            <a:rect r="r" b="b" t="t" l="l"/>
            <a:pathLst>
              <a:path h="5116618" w="19307992">
                <a:moveTo>
                  <a:pt x="0" y="0"/>
                </a:moveTo>
                <a:lnTo>
                  <a:pt x="19307992" y="0"/>
                </a:lnTo>
                <a:lnTo>
                  <a:pt x="19307992" y="5116618"/>
                </a:lnTo>
                <a:lnTo>
                  <a:pt x="0" y="51166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0" y="1028700"/>
            <a:ext cx="18288000" cy="867914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292"/>
              </a:lnSpc>
              <a:spcBef>
                <a:spcPct val="0"/>
              </a:spcBef>
            </a:pPr>
            <a:r>
              <a:rPr lang="en-US" sz="4485">
                <a:solidFill>
                  <a:srgbClr val="1F318C"/>
                </a:solidFill>
                <a:latin typeface="Kent"/>
                <a:ea typeface="Kent"/>
                <a:cs typeface="Kent"/>
                <a:sym typeface="Kent"/>
              </a:rPr>
              <a:t>Борсався, борсався, пірнав, пірнав — але ні собаки, </a:t>
            </a:r>
          </a:p>
          <a:p>
            <a:pPr algn="ctr">
              <a:lnSpc>
                <a:spcPts val="5292"/>
              </a:lnSpc>
              <a:spcBef>
                <a:spcPct val="0"/>
              </a:spcBef>
            </a:pPr>
            <a:r>
              <a:rPr lang="en-US" sz="4485">
                <a:solidFill>
                  <a:srgbClr val="1F318C"/>
                </a:solidFill>
                <a:latin typeface="Kent"/>
                <a:ea typeface="Kent"/>
                <a:cs typeface="Kent"/>
                <a:sym typeface="Kent"/>
              </a:rPr>
              <a:t>ні м’яса нема й сліду.</a:t>
            </a:r>
          </a:p>
          <a:p>
            <a:pPr algn="ctr">
              <a:lnSpc>
                <a:spcPts val="5292"/>
              </a:lnSpc>
              <a:spcBef>
                <a:spcPct val="0"/>
              </a:spcBef>
            </a:pPr>
            <a:r>
              <a:rPr lang="en-US" sz="4485">
                <a:solidFill>
                  <a:srgbClr val="1F318C"/>
                </a:solidFill>
                <a:latin typeface="Kent"/>
                <a:ea typeface="Kent"/>
                <a:cs typeface="Kent"/>
                <a:sym typeface="Kent"/>
              </a:rPr>
              <a:t>Розчарований, поплив собака до берега.</a:t>
            </a:r>
          </a:p>
          <a:p>
            <a:pPr algn="ctr">
              <a:lnSpc>
                <a:spcPts val="5292"/>
              </a:lnSpc>
              <a:spcBef>
                <a:spcPct val="0"/>
              </a:spcBef>
            </a:pPr>
            <a:r>
              <a:rPr lang="en-US" sz="4485">
                <a:solidFill>
                  <a:srgbClr val="1F318C"/>
                </a:solidFill>
                <a:latin typeface="Kent"/>
                <a:ea typeface="Kent"/>
                <a:cs typeface="Kent"/>
                <a:sym typeface="Kent"/>
              </a:rPr>
              <a:t>— Утік од мене, — бурмотів він. — Побачив, що я стрибнув у воду, то й дременув. Щастить же йому!</a:t>
            </a:r>
          </a:p>
          <a:p>
            <a:pPr algn="ctr">
              <a:lnSpc>
                <a:spcPts val="5292"/>
              </a:lnSpc>
              <a:spcBef>
                <a:spcPct val="0"/>
              </a:spcBef>
            </a:pPr>
            <a:r>
              <a:rPr lang="en-US" sz="4485">
                <a:solidFill>
                  <a:srgbClr val="1F318C"/>
                </a:solidFill>
                <a:latin typeface="Kent"/>
                <a:ea typeface="Kent"/>
                <a:cs typeface="Kent"/>
                <a:sym typeface="Kent"/>
              </a:rPr>
              <a:t>— Про кого мову ведеш, собако? — спитала сорока, що сиділа неподалік на дереві.</a:t>
            </a:r>
          </a:p>
          <a:p>
            <a:pPr algn="ctr">
              <a:lnSpc>
                <a:spcPts val="5292"/>
              </a:lnSpc>
              <a:spcBef>
                <a:spcPct val="0"/>
              </a:spcBef>
            </a:pPr>
            <a:r>
              <a:rPr lang="en-US" sz="4485">
                <a:solidFill>
                  <a:srgbClr val="1F318C"/>
                </a:solidFill>
                <a:latin typeface="Kent"/>
                <a:ea typeface="Kent"/>
                <a:cs typeface="Kent"/>
                <a:sym typeface="Kent"/>
              </a:rPr>
              <a:t>— Та про того пса з телячим стегном у зубах. Чи ти не помітила, куди він побіг? Сорока зайшлася сміхом.</a:t>
            </a:r>
          </a:p>
          <a:p>
            <a:pPr algn="ctr">
              <a:lnSpc>
                <a:spcPts val="5292"/>
              </a:lnSpc>
              <a:spcBef>
                <a:spcPct val="0"/>
              </a:spcBef>
            </a:pPr>
            <a:r>
              <a:rPr lang="en-US" sz="4485">
                <a:solidFill>
                  <a:srgbClr val="1F318C"/>
                </a:solidFill>
                <a:latin typeface="Kent"/>
                <a:ea typeface="Kent"/>
                <a:cs typeface="Kent"/>
                <a:sym typeface="Kent"/>
              </a:rPr>
              <a:t>— А здоров би ти був, який же ти недотепа!</a:t>
            </a:r>
          </a:p>
          <a:p>
            <a:pPr algn="ctr">
              <a:lnSpc>
                <a:spcPts val="5292"/>
              </a:lnSpc>
              <a:spcBef>
                <a:spcPct val="0"/>
              </a:spcBef>
            </a:pPr>
            <a:r>
              <a:rPr lang="en-US" sz="4485">
                <a:solidFill>
                  <a:srgbClr val="1F318C"/>
                </a:solidFill>
                <a:latin typeface="Kent"/>
                <a:ea typeface="Kent"/>
                <a:cs typeface="Kent"/>
                <a:sym typeface="Kent"/>
              </a:rPr>
              <a:t>— Чом це я недотепа?</a:t>
            </a:r>
          </a:p>
          <a:p>
            <a:pPr algn="ctr">
              <a:lnSpc>
                <a:spcPts val="5292"/>
              </a:lnSpc>
              <a:spcBef>
                <a:spcPct val="0"/>
              </a:spcBef>
            </a:pPr>
            <a:r>
              <a:rPr lang="en-US" sz="4485">
                <a:solidFill>
                  <a:srgbClr val="1F318C"/>
                </a:solidFill>
                <a:latin typeface="Kent"/>
                <a:ea typeface="Kent"/>
                <a:cs typeface="Kent"/>
                <a:sym typeface="Kent"/>
              </a:rPr>
              <a:t>— Бо там не було ніякого пса з телячим стегном. То ти</a:t>
            </a:r>
          </a:p>
          <a:p>
            <a:pPr algn="ctr">
              <a:lnSpc>
                <a:spcPts val="5292"/>
              </a:lnSpc>
              <a:spcBef>
                <a:spcPct val="0"/>
              </a:spcBef>
            </a:pPr>
            <a:r>
              <a:rPr lang="en-US" sz="4485">
                <a:solidFill>
                  <a:srgbClr val="1F318C"/>
                </a:solidFill>
                <a:latin typeface="Kent"/>
                <a:ea typeface="Kent"/>
                <a:cs typeface="Kent"/>
                <a:sym typeface="Kent"/>
              </a:rPr>
              <a:t>сам одбивався у воді, мов у дзеркалі.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509996" y="5530071"/>
            <a:ext cx="19307992" cy="5116618"/>
          </a:xfrm>
          <a:custGeom>
            <a:avLst/>
            <a:gdLst/>
            <a:ahLst/>
            <a:cxnLst/>
            <a:rect r="r" b="b" t="t" l="l"/>
            <a:pathLst>
              <a:path h="5116618" w="19307992">
                <a:moveTo>
                  <a:pt x="0" y="0"/>
                </a:moveTo>
                <a:lnTo>
                  <a:pt x="19307992" y="0"/>
                </a:lnTo>
                <a:lnTo>
                  <a:pt x="19307992" y="5116618"/>
                </a:lnTo>
                <a:lnTo>
                  <a:pt x="0" y="51166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0" y="1019175"/>
            <a:ext cx="18288000" cy="84407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74"/>
              </a:lnSpc>
              <a:spcBef>
                <a:spcPct val="0"/>
              </a:spcBef>
            </a:pPr>
            <a:r>
              <a:rPr lang="en-US" sz="4385">
                <a:solidFill>
                  <a:srgbClr val="1F318C"/>
                </a:solidFill>
                <a:latin typeface="Kent"/>
                <a:ea typeface="Kent"/>
                <a:cs typeface="Kent"/>
                <a:sym typeface="Kent"/>
              </a:rPr>
              <a:t>— Та невже?</a:t>
            </a:r>
          </a:p>
          <a:p>
            <a:pPr algn="ctr">
              <a:lnSpc>
                <a:spcPts val="5174"/>
              </a:lnSpc>
              <a:spcBef>
                <a:spcPct val="0"/>
              </a:spcBef>
            </a:pPr>
            <a:r>
              <a:rPr lang="en-US" sz="4385">
                <a:solidFill>
                  <a:srgbClr val="1F318C"/>
                </a:solidFill>
                <a:latin typeface="Kent"/>
                <a:ea typeface="Kent"/>
                <a:cs typeface="Kent"/>
                <a:sym typeface="Kent"/>
              </a:rPr>
              <a:t>— Отож-то й є. Ти бачив себе самого в річці.</a:t>
            </a:r>
          </a:p>
          <a:p>
            <a:pPr algn="ctr">
              <a:lnSpc>
                <a:spcPts val="5174"/>
              </a:lnSpc>
              <a:spcBef>
                <a:spcPct val="0"/>
              </a:spcBef>
            </a:pPr>
            <a:r>
              <a:rPr lang="en-US" sz="4385">
                <a:solidFill>
                  <a:srgbClr val="1F318C"/>
                </a:solidFill>
                <a:latin typeface="Kent"/>
                <a:ea typeface="Kent"/>
                <a:cs typeface="Kent"/>
                <a:sym typeface="Kent"/>
              </a:rPr>
              <a:t>— А ти не брешеш?</a:t>
            </a:r>
          </a:p>
          <a:p>
            <a:pPr algn="ctr">
              <a:lnSpc>
                <a:spcPts val="5174"/>
              </a:lnSpc>
              <a:spcBef>
                <a:spcPct val="0"/>
              </a:spcBef>
            </a:pPr>
            <a:r>
              <a:rPr lang="en-US" sz="4385">
                <a:solidFill>
                  <a:srgbClr val="1F318C"/>
                </a:solidFill>
                <a:latin typeface="Kent"/>
                <a:ea typeface="Kent"/>
                <a:cs typeface="Kent"/>
                <a:sym typeface="Kent"/>
              </a:rPr>
              <a:t>— Не віриш — подивися ще раз.</a:t>
            </a:r>
          </a:p>
          <a:p>
            <a:pPr algn="ctr">
              <a:lnSpc>
                <a:spcPts val="5174"/>
              </a:lnSpc>
              <a:spcBef>
                <a:spcPct val="0"/>
              </a:spcBef>
            </a:pPr>
            <a:r>
              <a:rPr lang="en-US" sz="4385">
                <a:solidFill>
                  <a:srgbClr val="1F318C"/>
                </a:solidFill>
                <a:latin typeface="Kent"/>
                <a:ea typeface="Kent"/>
                <a:cs typeface="Kent"/>
                <a:sym typeface="Kent"/>
              </a:rPr>
              <a:t>Собака нахилився з берега й знову побачив у воді пса.</a:t>
            </a:r>
          </a:p>
          <a:p>
            <a:pPr algn="ctr">
              <a:lnSpc>
                <a:spcPts val="5174"/>
              </a:lnSpc>
              <a:spcBef>
                <a:spcPct val="0"/>
              </a:spcBef>
            </a:pPr>
            <a:r>
              <a:rPr lang="en-US" sz="4385">
                <a:solidFill>
                  <a:srgbClr val="1F318C"/>
                </a:solidFill>
                <a:latin typeface="Kent"/>
                <a:ea typeface="Kent"/>
                <a:cs typeface="Kent"/>
                <a:sym typeface="Kent"/>
              </a:rPr>
              <a:t>— Ну а тепер гавкни: побачиш, що й той гавкне… То второпав нарешті? Це твоє відображення.</a:t>
            </a:r>
          </a:p>
          <a:p>
            <a:pPr algn="ctr">
              <a:lnSpc>
                <a:spcPts val="5174"/>
              </a:lnSpc>
              <a:spcBef>
                <a:spcPct val="0"/>
              </a:spcBef>
            </a:pPr>
            <a:r>
              <a:rPr lang="en-US" sz="4385">
                <a:solidFill>
                  <a:srgbClr val="1F318C"/>
                </a:solidFill>
                <a:latin typeface="Kent"/>
                <a:ea typeface="Kent"/>
                <a:cs typeface="Kent"/>
                <a:sym typeface="Kent"/>
              </a:rPr>
              <a:t>Собака послухався сороки; невдовзі він прибіг назад,</a:t>
            </a:r>
          </a:p>
          <a:p>
            <a:pPr algn="ctr">
              <a:lnSpc>
                <a:spcPts val="5174"/>
              </a:lnSpc>
              <a:spcBef>
                <a:spcPct val="0"/>
              </a:spcBef>
            </a:pPr>
            <a:r>
              <a:rPr lang="en-US" sz="4385">
                <a:solidFill>
                  <a:srgbClr val="1F318C"/>
                </a:solidFill>
                <a:latin typeface="Kent"/>
                <a:ea typeface="Kent"/>
                <a:cs typeface="Kent"/>
                <a:sym typeface="Kent"/>
              </a:rPr>
              <a:t>підібгавши хвоста.</a:t>
            </a:r>
          </a:p>
          <a:p>
            <a:pPr algn="ctr">
              <a:lnSpc>
                <a:spcPts val="5174"/>
              </a:lnSpc>
              <a:spcBef>
                <a:spcPct val="0"/>
              </a:spcBef>
            </a:pPr>
            <a:r>
              <a:rPr lang="en-US" sz="4385">
                <a:solidFill>
                  <a:srgbClr val="1F318C"/>
                </a:solidFill>
                <a:latin typeface="Kent"/>
                <a:ea typeface="Kent"/>
                <a:cs typeface="Kent"/>
                <a:sym typeface="Kent"/>
              </a:rPr>
              <a:t>— Правда твоя, сороко, — каже. — Марно втратив я</a:t>
            </a:r>
          </a:p>
          <a:p>
            <a:pPr algn="ctr">
              <a:lnSpc>
                <a:spcPts val="5174"/>
              </a:lnSpc>
              <a:spcBef>
                <a:spcPct val="0"/>
              </a:spcBef>
            </a:pPr>
            <a:r>
              <a:rPr lang="en-US" sz="4385">
                <a:solidFill>
                  <a:srgbClr val="1F318C"/>
                </a:solidFill>
                <a:latin typeface="Kent"/>
                <a:ea typeface="Kent"/>
                <a:cs typeface="Kent"/>
                <a:sym typeface="Kent"/>
              </a:rPr>
              <a:t>м’ясо!</a:t>
            </a:r>
          </a:p>
          <a:p>
            <a:pPr algn="ctr">
              <a:lnSpc>
                <a:spcPts val="5174"/>
              </a:lnSpc>
              <a:spcBef>
                <a:spcPct val="0"/>
              </a:spcBef>
            </a:pPr>
            <a:r>
              <a:rPr lang="en-US" sz="4385">
                <a:solidFill>
                  <a:srgbClr val="1F318C"/>
                </a:solidFill>
                <a:latin typeface="Kent"/>
                <a:ea typeface="Kent"/>
                <a:cs typeface="Kent"/>
                <a:sym typeface="Kent"/>
              </a:rPr>
              <a:t>— Журись не журись, — відповіла скрекотуха, — а коли</a:t>
            </a:r>
          </a:p>
          <a:p>
            <a:pPr algn="ctr">
              <a:lnSpc>
                <a:spcPts val="5174"/>
              </a:lnSpc>
              <a:spcBef>
                <a:spcPct val="0"/>
              </a:spcBef>
            </a:pPr>
            <a:r>
              <a:rPr lang="en-US" sz="4385">
                <a:solidFill>
                  <a:srgbClr val="1F318C"/>
                </a:solidFill>
                <a:latin typeface="Kent"/>
                <a:ea typeface="Kent"/>
                <a:cs typeface="Kent"/>
                <a:sym typeface="Kent"/>
              </a:rPr>
              <a:t>зазіхнеш на чуже, то втратиш і своє. Так тобі й треба.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509996" y="5530071"/>
            <a:ext cx="19307992" cy="5116618"/>
          </a:xfrm>
          <a:custGeom>
            <a:avLst/>
            <a:gdLst/>
            <a:ahLst/>
            <a:cxnLst/>
            <a:rect r="r" b="b" t="t" l="l"/>
            <a:pathLst>
              <a:path h="5116618" w="19307992">
                <a:moveTo>
                  <a:pt x="0" y="0"/>
                </a:moveTo>
                <a:lnTo>
                  <a:pt x="19307992" y="0"/>
                </a:lnTo>
                <a:lnTo>
                  <a:pt x="19307992" y="5116618"/>
                </a:lnTo>
                <a:lnTo>
                  <a:pt x="0" y="51166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160270" y="857250"/>
            <a:ext cx="13967460" cy="15665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 b="true">
                <a:solidFill>
                  <a:srgbClr val="1F318C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Чи уважний ти читач?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718853" y="4322128"/>
            <a:ext cx="17023810" cy="40912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120"/>
              </a:lnSpc>
            </a:pPr>
            <a:r>
              <a:rPr lang="en-US" sz="5800" b="true">
                <a:solidFill>
                  <a:srgbClr val="1F318C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https://wordwall.net/resource/83315465/%D1%81%D0%BE%D0%B1%D0%B0%D0%BA%D0%B0-%D1%96-%D0%BC%D1%8F%D1%81%D0%BE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0" y="-113447"/>
            <a:ext cx="7879842" cy="8229600"/>
          </a:xfrm>
          <a:custGeom>
            <a:avLst/>
            <a:gdLst/>
            <a:ahLst/>
            <a:cxnLst/>
            <a:rect r="r" b="b" t="t" l="l"/>
            <a:pathLst>
              <a:path h="8229600" w="7879842">
                <a:moveTo>
                  <a:pt x="0" y="0"/>
                </a:moveTo>
                <a:lnTo>
                  <a:pt x="7879842" y="0"/>
                </a:lnTo>
                <a:lnTo>
                  <a:pt x="7879842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7452991"/>
            <a:ext cx="19129102" cy="3610618"/>
          </a:xfrm>
          <a:custGeom>
            <a:avLst/>
            <a:gdLst/>
            <a:ahLst/>
            <a:cxnLst/>
            <a:rect r="r" b="b" t="t" l="l"/>
            <a:pathLst>
              <a:path h="3610618" w="19129102">
                <a:moveTo>
                  <a:pt x="0" y="0"/>
                </a:moveTo>
                <a:lnTo>
                  <a:pt x="19129102" y="0"/>
                </a:lnTo>
                <a:lnTo>
                  <a:pt x="19129102" y="3610618"/>
                </a:lnTo>
                <a:lnTo>
                  <a:pt x="0" y="361061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4801498" y="0"/>
            <a:ext cx="4559871" cy="4462973"/>
          </a:xfrm>
          <a:custGeom>
            <a:avLst/>
            <a:gdLst/>
            <a:ahLst/>
            <a:cxnLst/>
            <a:rect r="r" b="b" t="t" l="l"/>
            <a:pathLst>
              <a:path h="4462973" w="4559871">
                <a:moveTo>
                  <a:pt x="0" y="0"/>
                </a:moveTo>
                <a:lnTo>
                  <a:pt x="4559871" y="0"/>
                </a:lnTo>
                <a:lnTo>
                  <a:pt x="4559871" y="4462973"/>
                </a:lnTo>
                <a:lnTo>
                  <a:pt x="0" y="446297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5153508" y="1276519"/>
            <a:ext cx="10942490" cy="35440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40"/>
              </a:lnSpc>
            </a:pPr>
            <a:r>
              <a:rPr lang="en-US" sz="8084">
                <a:solidFill>
                  <a:srgbClr val="3571A2"/>
                </a:solidFill>
                <a:latin typeface="Bagel Fat One"/>
                <a:ea typeface="Bagel Fat One"/>
                <a:cs typeface="Bagel Fat One"/>
                <a:sym typeface="Bagel Fat One"/>
              </a:rPr>
              <a:t>Поміркуй і дай відповідь</a:t>
            </a:r>
          </a:p>
          <a:p>
            <a:pPr algn="ctr">
              <a:lnSpc>
                <a:spcPts val="8832"/>
              </a:lnSpc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0" y="4274503"/>
            <a:ext cx="18288000" cy="31953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 b="true">
                <a:solidFill>
                  <a:srgbClr val="3571A2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Про кого і про що ти прочитав/ прочитала?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0" y="-113447"/>
            <a:ext cx="7879842" cy="8229600"/>
          </a:xfrm>
          <a:custGeom>
            <a:avLst/>
            <a:gdLst/>
            <a:ahLst/>
            <a:cxnLst/>
            <a:rect r="r" b="b" t="t" l="l"/>
            <a:pathLst>
              <a:path h="8229600" w="7879842">
                <a:moveTo>
                  <a:pt x="0" y="0"/>
                </a:moveTo>
                <a:lnTo>
                  <a:pt x="7879842" y="0"/>
                </a:lnTo>
                <a:lnTo>
                  <a:pt x="7879842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0" y="7452991"/>
            <a:ext cx="19129102" cy="3610618"/>
          </a:xfrm>
          <a:custGeom>
            <a:avLst/>
            <a:gdLst/>
            <a:ahLst/>
            <a:cxnLst/>
            <a:rect r="r" b="b" t="t" l="l"/>
            <a:pathLst>
              <a:path h="3610618" w="19129102">
                <a:moveTo>
                  <a:pt x="0" y="0"/>
                </a:moveTo>
                <a:lnTo>
                  <a:pt x="19129102" y="0"/>
                </a:lnTo>
                <a:lnTo>
                  <a:pt x="19129102" y="3610618"/>
                </a:lnTo>
                <a:lnTo>
                  <a:pt x="0" y="361061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6048881" y="3736808"/>
            <a:ext cx="5330749" cy="5521492"/>
          </a:xfrm>
          <a:custGeom>
            <a:avLst/>
            <a:gdLst/>
            <a:ahLst/>
            <a:cxnLst/>
            <a:rect r="r" b="b" t="t" l="l"/>
            <a:pathLst>
              <a:path h="5521492" w="5330749">
                <a:moveTo>
                  <a:pt x="0" y="0"/>
                </a:moveTo>
                <a:lnTo>
                  <a:pt x="5330750" y="0"/>
                </a:lnTo>
                <a:lnTo>
                  <a:pt x="5330750" y="5521492"/>
                </a:lnTo>
                <a:lnTo>
                  <a:pt x="0" y="552149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801498" y="0"/>
            <a:ext cx="4559871" cy="4462973"/>
          </a:xfrm>
          <a:custGeom>
            <a:avLst/>
            <a:gdLst/>
            <a:ahLst/>
            <a:cxnLst/>
            <a:rect r="r" b="b" t="t" l="l"/>
            <a:pathLst>
              <a:path h="4462973" w="4559871">
                <a:moveTo>
                  <a:pt x="0" y="0"/>
                </a:moveTo>
                <a:lnTo>
                  <a:pt x="4559871" y="0"/>
                </a:lnTo>
                <a:lnTo>
                  <a:pt x="4559871" y="4462973"/>
                </a:lnTo>
                <a:lnTo>
                  <a:pt x="0" y="446297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1626637" y="3610868"/>
            <a:ext cx="5452339" cy="5647432"/>
          </a:xfrm>
          <a:custGeom>
            <a:avLst/>
            <a:gdLst/>
            <a:ahLst/>
            <a:cxnLst/>
            <a:rect r="r" b="b" t="t" l="l"/>
            <a:pathLst>
              <a:path h="5647432" w="5452339">
                <a:moveTo>
                  <a:pt x="0" y="0"/>
                </a:moveTo>
                <a:lnTo>
                  <a:pt x="5452339" y="0"/>
                </a:lnTo>
                <a:lnTo>
                  <a:pt x="5452339" y="5647432"/>
                </a:lnTo>
                <a:lnTo>
                  <a:pt x="0" y="564743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6418148" y="4506700"/>
            <a:ext cx="4592216" cy="4101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449"/>
              </a:lnSpc>
            </a:pPr>
            <a:r>
              <a:rPr lang="en-US" sz="3892">
                <a:solidFill>
                  <a:srgbClr val="3571A2"/>
                </a:solidFill>
                <a:latin typeface="Kent"/>
                <a:ea typeface="Kent"/>
                <a:cs typeface="Kent"/>
                <a:sym typeface="Kent"/>
              </a:rPr>
              <a:t>Що трапилося із собакою? </a:t>
            </a:r>
          </a:p>
          <a:p>
            <a:pPr algn="just">
              <a:lnSpc>
                <a:spcPts val="5449"/>
              </a:lnSpc>
            </a:pPr>
            <a:r>
              <a:rPr lang="en-US" sz="3892">
                <a:solidFill>
                  <a:srgbClr val="3571A2"/>
                </a:solidFill>
                <a:latin typeface="Kent"/>
                <a:ea typeface="Kent"/>
                <a:cs typeface="Kent"/>
                <a:sym typeface="Kent"/>
              </a:rPr>
              <a:t>Чому він втратив свій шматок м’яса?</a:t>
            </a:r>
          </a:p>
          <a:p>
            <a:pPr algn="just">
              <a:lnSpc>
                <a:spcPts val="5449"/>
              </a:lnSpc>
              <a:spcBef>
                <a:spcPct val="0"/>
              </a:spcBef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5153508" y="1276519"/>
            <a:ext cx="10942490" cy="23343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40"/>
              </a:lnSpc>
            </a:pPr>
            <a:r>
              <a:rPr lang="en-US" sz="8084">
                <a:solidFill>
                  <a:srgbClr val="3571A2"/>
                </a:solidFill>
                <a:latin typeface="Bagel Fat One"/>
                <a:ea typeface="Bagel Fat One"/>
                <a:cs typeface="Bagel Fat One"/>
                <a:sym typeface="Bagel Fat One"/>
              </a:rPr>
              <a:t>Дослідіть текст</a:t>
            </a:r>
          </a:p>
          <a:p>
            <a:pPr algn="ctr">
              <a:lnSpc>
                <a:spcPts val="8832"/>
              </a:lnSpc>
            </a:pPr>
          </a:p>
        </p:txBody>
      </p:sp>
      <p:sp>
        <p:nvSpPr>
          <p:cNvPr name="TextBox 10" id="10"/>
          <p:cNvSpPr txBox="true"/>
          <p:nvPr/>
        </p:nvSpPr>
        <p:spPr>
          <a:xfrm rot="0">
            <a:off x="11945152" y="4506700"/>
            <a:ext cx="4815309" cy="31466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309"/>
              </a:lnSpc>
            </a:pPr>
            <a:r>
              <a:rPr lang="en-US" sz="3792">
                <a:solidFill>
                  <a:srgbClr val="3571A2"/>
                </a:solidFill>
                <a:latin typeface="Kent"/>
                <a:ea typeface="Kent"/>
                <a:cs typeface="Kent"/>
                <a:sym typeface="Kent"/>
              </a:rPr>
              <a:t>Знайди в байці і прочитай слова, у яких висловлено  її мораль.</a:t>
            </a:r>
          </a:p>
          <a:p>
            <a:pPr algn="just">
              <a:lnSpc>
                <a:spcPts val="376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509996" y="5271069"/>
            <a:ext cx="19307992" cy="5116618"/>
          </a:xfrm>
          <a:custGeom>
            <a:avLst/>
            <a:gdLst/>
            <a:ahLst/>
            <a:cxnLst/>
            <a:rect r="r" b="b" t="t" l="l"/>
            <a:pathLst>
              <a:path h="5116618" w="19307992">
                <a:moveTo>
                  <a:pt x="0" y="0"/>
                </a:moveTo>
                <a:lnTo>
                  <a:pt x="19307992" y="0"/>
                </a:lnTo>
                <a:lnTo>
                  <a:pt x="19307992" y="5116618"/>
                </a:lnTo>
                <a:lnTo>
                  <a:pt x="0" y="511661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8053326" y="2033722"/>
            <a:ext cx="9253777" cy="6474695"/>
          </a:xfrm>
          <a:custGeom>
            <a:avLst/>
            <a:gdLst/>
            <a:ahLst/>
            <a:cxnLst/>
            <a:rect r="r" b="b" t="t" l="l"/>
            <a:pathLst>
              <a:path h="6474695" w="9253777">
                <a:moveTo>
                  <a:pt x="0" y="0"/>
                </a:moveTo>
                <a:lnTo>
                  <a:pt x="9253777" y="0"/>
                </a:lnTo>
                <a:lnTo>
                  <a:pt x="9253777" y="6474695"/>
                </a:lnTo>
                <a:lnTo>
                  <a:pt x="0" y="647469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-16845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028700" y="2439623"/>
            <a:ext cx="6356958" cy="6356958"/>
          </a:xfrm>
          <a:custGeom>
            <a:avLst/>
            <a:gdLst/>
            <a:ahLst/>
            <a:cxnLst/>
            <a:rect r="r" b="b" t="t" l="l"/>
            <a:pathLst>
              <a:path h="6356958" w="6356958">
                <a:moveTo>
                  <a:pt x="0" y="0"/>
                </a:moveTo>
                <a:lnTo>
                  <a:pt x="6356958" y="0"/>
                </a:lnTo>
                <a:lnTo>
                  <a:pt x="6356958" y="6356958"/>
                </a:lnTo>
                <a:lnTo>
                  <a:pt x="0" y="635695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980897" y="286072"/>
            <a:ext cx="16326207" cy="13423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060"/>
              </a:lnSpc>
            </a:pPr>
            <a:r>
              <a:rPr lang="en-US" sz="7900" b="true">
                <a:solidFill>
                  <a:srgbClr val="1D7302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Рефлексія. Вправа “Мікрофон”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DAGvOFQxurk</dc:identifier>
  <dcterms:modified xsi:type="dcterms:W3CDTF">2011-08-01T06:04:30Z</dcterms:modified>
  <cp:revision>1</cp:revision>
  <dc:title>Езоп «Собака та м’ясо»</dc:title>
</cp:coreProperties>
</file>