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85" r:id="rId2"/>
    <p:sldId id="282" r:id="rId3"/>
    <p:sldId id="283" r:id="rId4"/>
    <p:sldId id="284" r:id="rId5"/>
    <p:sldId id="273" r:id="rId6"/>
    <p:sldId id="274" r:id="rId7"/>
    <p:sldId id="277" r:id="rId8"/>
    <p:sldId id="278" r:id="rId9"/>
    <p:sldId id="279" r:id="rId10"/>
    <p:sldId id="280" r:id="rId11"/>
    <p:sldId id="28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0000"/>
    <a:srgbClr val="FF00FF"/>
    <a:srgbClr val="3366FF"/>
    <a:srgbClr val="FF33CC"/>
    <a:srgbClr val="FF99FF"/>
    <a:srgbClr val="D00A8E"/>
    <a:srgbClr val="FFFF99"/>
    <a:srgbClr val="66CC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343" autoAdjust="0"/>
  </p:normalViewPr>
  <p:slideViewPr>
    <p:cSldViewPr>
      <p:cViewPr varScale="1">
        <p:scale>
          <a:sx n="73" d="100"/>
          <a:sy n="73" d="100"/>
        </p:scale>
        <p:origin x="12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5CAE77-EC32-4AC2-B7D9-00E259E63947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0A6C4E-3F72-45FA-9028-4A2D3F09B7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745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5A786D-CD32-4773-98DE-26928C580FF6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164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371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789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456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486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96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104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579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489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012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222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0947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598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820648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1222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1837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676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62CA9-1C26-4FE4-965C-67053A3520B1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FE68537-8347-4544-822F-E560B5B76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114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94E11D3-8726-48BA-87FE-8D3A3070395F}"/>
              </a:ext>
            </a:extLst>
          </p:cNvPr>
          <p:cNvSpPr txBox="1"/>
          <p:nvPr/>
        </p:nvSpPr>
        <p:spPr>
          <a:xfrm>
            <a:off x="1403648" y="1709311"/>
            <a:ext cx="67399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Формування навичок лічби.</a:t>
            </a:r>
          </a:p>
          <a:p>
            <a:r>
              <a:rPr lang="uk-UA" sz="3600" b="1" i="1" dirty="0">
                <a:latin typeface="Arial" panose="020B0604020202020204" pitchFamily="34" charset="0"/>
                <a:cs typeface="Arial" panose="020B0604020202020204" pitchFamily="34" charset="0"/>
              </a:rPr>
              <a:t>Вивчаємо склад числа 8.</a:t>
            </a:r>
            <a:endParaRPr lang="LID4096" sz="3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053607-D1A0-4F3E-8C66-890EBED6C674}"/>
              </a:ext>
            </a:extLst>
          </p:cNvPr>
          <p:cNvSpPr txBox="1"/>
          <p:nvPr/>
        </p:nvSpPr>
        <p:spPr>
          <a:xfrm>
            <a:off x="2548465" y="3915054"/>
            <a:ext cx="4047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Матеріали до уроків.</a:t>
            </a:r>
            <a:endParaRPr lang="LID4096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59992D-24C3-441F-B679-DDD9D7355461}"/>
              </a:ext>
            </a:extLst>
          </p:cNvPr>
          <p:cNvSpPr txBox="1"/>
          <p:nvPr/>
        </p:nvSpPr>
        <p:spPr>
          <a:xfrm>
            <a:off x="6300192" y="5733256"/>
            <a:ext cx="23471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Павлюк І.Ю.</a:t>
            </a:r>
            <a:endParaRPr lang="LID4096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519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8024" y="404664"/>
            <a:ext cx="4204157" cy="6028211"/>
          </a:xfrm>
          <a:prstGeom prst="rect">
            <a:avLst/>
          </a:prstGeom>
        </p:spPr>
      </p:pic>
      <p:sp>
        <p:nvSpPr>
          <p:cNvPr id="26" name="Овал 25"/>
          <p:cNvSpPr/>
          <p:nvPr/>
        </p:nvSpPr>
        <p:spPr>
          <a:xfrm>
            <a:off x="8227665" y="3376244"/>
            <a:ext cx="288000" cy="288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56" t="6600" r="46070"/>
          <a:stretch/>
        </p:blipFill>
        <p:spPr>
          <a:xfrm>
            <a:off x="309283" y="322728"/>
            <a:ext cx="4190709" cy="6127064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3779912" y="2996984"/>
            <a:ext cx="288000" cy="288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043608" y="-59679"/>
            <a:ext cx="7200800" cy="57606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Порівнюємо написання цифр.</a:t>
            </a:r>
            <a:endParaRPr lang="ru-RU" sz="24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49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1.38889E-6 0.00024 C -0.00104 -0.01643 -0.00052 -0.02384 -0.00295 -0.03726 C -0.00347 -0.03935 -0.00382 -0.04143 -0.00451 -0.04328 C -0.00625 -0.04722 -0.0092 -0.05046 -0.01042 -0.05486 C -0.01232 -0.06273 -0.01042 -0.06018 -0.01632 -0.06273 C -0.01927 -0.0655 -0.0217 -0.06921 -0.025 -0.0706 C -0.03993 -0.07731 -0.01684 -0.06713 -0.03542 -0.07453 C -0.03837 -0.07569 -0.04132 -0.07708 -0.04427 -0.07847 L -0.05295 -0.0824 L -0.05746 -0.08425 C -0.06389 -0.08379 -0.07031 -0.08379 -0.07656 -0.0824 C -0.08073 -0.08148 -0.08732 -0.07754 -0.09132 -0.07453 C -0.09271 -0.07338 -0.0941 -0.07175 -0.09566 -0.0706 C -0.09705 -0.06967 -0.09861 -0.06967 -0.1 -0.06875 C -0.10173 -0.06759 -0.10295 -0.06574 -0.10451 -0.06481 C -0.10729 -0.06319 -0.11337 -0.06088 -0.11337 -0.06064 C -0.11476 -0.05949 -0.11614 -0.05787 -0.11771 -0.05694 C -0.1191 -0.05601 -0.12083 -0.05601 -0.12205 -0.05486 C -0.12378 -0.05347 -0.12517 -0.05115 -0.12656 -0.04907 C -0.12917 -0.0449 -0.13055 -0.04004 -0.13246 -0.03541 C -0.13298 -0.03217 -0.13333 -0.0287 -0.13385 -0.02546 C -0.13437 -0.02291 -0.13542 -0.02037 -0.13542 -0.01759 C -0.13542 -0.00648 -0.13472 0.00463 -0.13385 0.01575 C -0.13385 0.01644 -0.13177 0.02778 -0.1309 0.0294 C -0.12986 0.03172 -0.12795 0.03334 -0.12656 0.03519 C -0.12309 0.05325 -0.12812 0.03473 -0.12066 0.047 C -0.11962 0.04862 -0.11996 0.05116 -0.11927 0.05278 C -0.11753 0.05695 -0.1158 0.06135 -0.11337 0.06459 C -0.10573 0.07477 -0.11649 0.06019 -0.1059 0.07639 C -0.10469 0.07848 -0.10295 0.0801 -0.10156 0.08241 C -0.09288 0.0963 -0.10764 0.07801 -0.09132 0.1 C -0.08993 0.10162 -0.08837 0.10255 -0.0868 0.10394 C -0.08594 0.10579 -0.08524 0.10834 -0.08385 0.10973 C -0.08264 0.11112 -0.08055 0.11019 -0.07951 0.11181 C -0.07847 0.1132 -0.07864 0.11575 -0.07795 0.1176 C -0.07552 0.12408 -0.075 0.12338 -0.07066 0.12732 C -0.06024 0.14838 -0.07656 0.11644 -0.06337 0.13912 C -0.06337 0.13936 -0.0559 0.15394 -0.05451 0.15672 C -0.05347 0.1588 -0.05278 0.16112 -0.05156 0.16274 L -0.04427 0.17246 C -0.04028 0.1882 -0.04618 0.16991 -0.03837 0.18033 C -0.03715 0.18172 -0.03767 0.1845 -0.0368 0.18612 C -0.03576 0.18843 -0.03385 0.19005 -0.03246 0.19213 C -0.03194 0.19399 -0.0316 0.19607 -0.0309 0.19792 C -0.03021 0.2 -0.02864 0.20162 -0.02795 0.20394 C -0.02726 0.20625 -0.02708 0.20903 -0.02656 0.21181 C -0.02812 0.26875 -0.02378 0.24792 -0.0309 0.27639 L -0.03246 0.28241 C -0.03298 0.28426 -0.03298 0.28635 -0.03385 0.2882 C -0.03489 0.29005 -0.03576 0.29213 -0.0368 0.29399 C -0.03941 0.29838 -0.04601 0.30463 -0.04861 0.30579 L -0.05746 0.30973 L -0.0618 0.32338 L -0.07795 0.33912 C -0.09844 0.34815 -0.08958 0.34561 -0.10451 0.34908 C -0.12205 0.34838 -0.13976 0.34862 -0.15746 0.347 C -0.16059 0.34676 -0.16337 0.34445 -0.16632 0.34306 L -0.17066 0.34121 C -0.1717 0.33912 -0.17239 0.33681 -0.17361 0.33519 C -0.17482 0.33357 -0.17691 0.33311 -0.17795 0.33125 C -0.17899 0.32963 -0.17864 0.32709 -0.17951 0.32547 C -0.18055 0.32315 -0.18264 0.32176 -0.18385 0.31945 C -0.18507 0.31783 -0.18576 0.31551 -0.1868 0.31366 C -0.18767 0.31227 -0.18889 0.31112 -0.18976 0.30973 C -0.1908 0.30787 -0.19201 0.30602 -0.19271 0.30394 C -0.19392 0.3 -0.19392 0.29561 -0.19566 0.29213 C -0.19948 0.2845 -0.19809 0.28843 -0.2 0.28033 C -0.20191 0.2625 -0.20243 0.26644 -0.2 0.24514 C -0.19982 0.24306 -0.1993 0.24098 -0.19861 0.23912 C -0.19774 0.23704 -0.1967 0.23519 -0.19566 0.23334 C -0.19357 0.22477 -0.1941 0.22593 -0.18976 0.21575 C -0.18889 0.21366 -0.18767 0.21181 -0.1868 0.20973 C -0.18281 0.19885 -0.18559 0.19815 -0.17656 0.19005 L -0.16771 0.18241 C -0.16632 0.18102 -0.16458 0.1801 -0.16337 0.17848 C -0.15989 0.17362 -0.1566 0.16875 -0.15156 0.16667 L -0.14705 0.16459 C -0.13559 0.14931 -0.15035 0.16783 -0.1368 0.15487 C -0.13507 0.15325 -0.1342 0.15047 -0.13246 0.14908 C -0.13107 0.14792 -0.12934 0.14792 -0.12795 0.147 C -0.11667 0.13936 -0.13021 0.14607 -0.11927 0.14121 C -0.11354 0.13542 -0.11371 0.13496 -0.10746 0.13125 C -0.10607 0.13056 -0.10434 0.13033 -0.10295 0.1294 C -0.10139 0.12825 -0.10017 0.12639 -0.09861 0.12547 C -0.09132 0.12061 -0.09687 0.12709 -0.08976 0.11945 C -0.08871 0.11829 -0.08802 0.11667 -0.0868 0.11575 C -0.08403 0.11274 -0.0809 0.11065 -0.07795 0.10787 C -0.0651 0.09468 -0.07083 0.09815 -0.0618 0.09399 L -0.05295 0.08612 C -0.05156 0.08496 -0.04982 0.08403 -0.04861 0.08241 C -0.04305 0.075 -0.04618 0.07732 -0.03976 0.07454 C -0.03368 0.06227 -0.04045 0.07408 -0.03246 0.06459 C -0.01736 0.04676 -0.02917 0.05787 -0.01927 0.04908 C -0.01823 0.047 -0.01753 0.04468 -0.01632 0.04306 C -0.01493 0.04144 -0.01302 0.04098 -0.0118 0.03912 C -0.01094 0.03774 -0.0092 0.02616 -0.00885 0.02547 C -0.00816 0.02315 -0.00677 0.02176 -0.0059 0.01945 C -0.00243 0.0088 -0.00347 0.00857 -0.00156 -0.00208 C -0.00121 -0.00393 -1.38889E-6 -0.00787 -1.38889E-6 -0.00763 L -1.38889E-6 -0.00787 " pathEditMode="relative" rAng="0" ptsTypes="AAAAAAAAAAAAAAAAAAAAAAAAAAAAAAAAAAAAAAAAAAAAAAAAAAAAAAAAAAAAAAAAAAAAAAAAAAAAAAAAAAAAAAAAAAAAAAAAAAAAA">
                                      <p:cBhvr>
                                        <p:cTn id="10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87" y="1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00162 L -3.05556E-6 -0.00139 L -0.0059 -0.02454 C -0.00642 -0.02639 -0.00607 -0.02893 -0.00746 -0.03009 L -0.0118 -0.0338 C -0.01232 -0.03588 -0.01215 -0.03819 -0.01336 -0.03981 C -0.01441 -0.04097 -0.01632 -0.04097 -0.01771 -0.04143 C -0.03593 -0.04792 -0.02378 -0.04282 -0.03385 -0.04699 L -0.07361 -0.04352 C -0.07708 -0.04306 -0.08055 -0.04259 -0.08402 -0.04143 C -0.08698 -0.04051 -0.09271 -0.03773 -0.09271 -0.0375 C -0.10086 -0.02731 -0.0934 -0.03611 -0.10156 -0.02824 C -0.12291 -0.00764 -0.10677 -0.02176 -0.12361 -0.00741 L -0.12812 -0.0037 C -0.12951 -0.00231 -0.13107 -0.00116 -0.13246 0.00023 C -0.13455 0.00208 -0.13646 0.0037 -0.13836 0.00602 C -0.14479 0.01296 -0.14132 0.00972 -0.14583 0.01921 C -0.15521 0.03958 -0.15191 0.03472 -0.15902 0.04375 C -0.16267 0.06296 -0.15677 0.03588 -0.16788 0.06458 C -0.17517 0.08333 -0.16597 0.07384 -0.17517 0.08171 C -0.17882 0.09607 -0.17396 0.07824 -0.17951 0.09306 C -0.18021 0.09491 -0.18055 0.09676 -0.18107 0.09884 C -0.18211 0.10301 -0.18264 0.10787 -0.18402 0.11204 C -0.18472 0.11412 -0.18628 0.11574 -0.18698 0.11759 C -0.18819 0.12153 -0.18906 0.12523 -0.18993 0.12917 C -0.19166 0.13657 -0.19149 0.13819 -0.19288 0.14607 C -0.19375 0.15116 -0.19392 0.15671 -0.19583 0.16134 C -0.1967 0.16389 -0.19791 0.1662 -0.19878 0.16898 C -0.20225 0.18009 -0.20104 0.17801 -0.20312 0.18796 C -0.20364 0.18982 -0.20416 0.19144 -0.20468 0.19352 C -0.20521 0.19607 -0.20521 0.19861 -0.20607 0.20116 C -0.20677 0.20324 -0.20816 0.20486 -0.20902 0.20671 C -0.21007 0.20926 -0.21093 0.21204 -0.21198 0.21435 C -0.2125 0.21829 -0.2125 0.22222 -0.21336 0.22569 C -0.21406 0.22801 -0.2158 0.2294 -0.21632 0.23148 C -0.21718 0.23449 -0.21718 0.23796 -0.21788 0.24097 C -0.21875 0.24491 -0.21996 0.24838 -0.22083 0.25232 L -0.22378 0.26574 C -0.22482 0.29329 -0.22691 0.32986 -0.22378 0.35648 C -0.22326 0.36065 -0.21961 0.36273 -0.21788 0.3662 C -0.20955 0.38241 -0.2217 0.36482 -0.20902 0.38125 C -0.20642 0.39097 -0.2092 0.3831 -0.20468 0.39074 C -0.20121 0.39607 -0.2026 0.39722 -0.19722 0.40023 C -0.19531 0.40139 -0.1934 0.40162 -0.19132 0.40208 C -0.1809 0.40509 -0.18177 0.40417 -0.16788 0.40579 C -0.16389 0.40718 -0.16007 0.40995 -0.15607 0.40972 C -0.13402 0.40741 -0.14427 0.4088 -0.12517 0.40579 C -0.12326 0.40532 -0.12118 0.40463 -0.11927 0.40394 C -0.11632 0.40278 -0.11041 0.40023 -0.11041 0.40046 C -0.10034 0.39144 -0.10503 0.39421 -0.09722 0.39074 C -0.0967 0.38889 -0.09687 0.38657 -0.09566 0.38495 C -0.09409 0.38287 -0.09166 0.38264 -0.08975 0.38125 C -0.08836 0.38009 -0.08698 0.3787 -0.08541 0.37732 C -0.08437 0.37546 -0.08368 0.37338 -0.08246 0.37176 C -0.08125 0.37014 -0.07916 0.36968 -0.07812 0.36806 C -0.06996 0.35509 -0.08489 0.36921 -0.07222 0.35857 C -0.0717 0.35648 -0.07152 0.35463 -0.07066 0.35278 C -0.06892 0.34861 -0.06597 0.34583 -0.06475 0.34144 L -0.0618 0.33009 C -0.06146 0.32801 -0.06076 0.32639 -0.06041 0.32431 C -0.05937 0.31806 -0.05868 0.31157 -0.05746 0.30556 C -0.05521 0.29375 -0.05659 0.30046 -0.05312 0.28657 L -0.05156 0.28056 L -0.05017 0.275 C -0.0493 0.25278 -0.04722 0.22917 -0.05017 0.20671 C -0.05034 0.20463 -0.05208 0.20301 -0.05312 0.20116 C -0.05347 0.19861 -0.05347 0.19583 -0.05451 0.19352 C -0.05798 0.18681 -0.06163 0.18449 -0.06632 0.18032 C -0.06684 0.17824 -0.06649 0.17569 -0.06771 0.17454 C -0.07118 0.1713 -0.07708 0.1713 -0.08107 0.16898 C -0.08489 0.16644 -0.08854 0.16319 -0.09271 0.16134 C -0.09427 0.16065 -0.09583 0.16042 -0.09722 0.15949 C -0.09878 0.15833 -0.1 0.15694 -0.10156 0.15579 C -0.10347 0.15417 -0.10538 0.15255 -0.10746 0.15185 C -0.11232 0.15023 -0.12222 0.14815 -0.12222 0.14838 C -0.13489 0.14884 -0.14774 0.14884 -0.16041 0.15 C -0.16475 0.15046 -0.17135 0.15741 -0.17378 0.15949 C -0.17517 0.16065 -0.17691 0.16157 -0.17812 0.16319 C -0.17916 0.16435 -0.17986 0.16597 -0.18107 0.1669 C -0.18246 0.16806 -0.18402 0.16829 -0.18541 0.16898 C -0.18646 0.17037 -0.1875 0.1713 -0.18836 0.17269 C -0.18958 0.17454 -0.18993 0.17708 -0.19132 0.17824 C -0.19253 0.17963 -0.19427 0.17963 -0.19583 0.18032 C -0.19635 0.18218 -0.19652 0.18426 -0.19722 0.18588 C -0.19896 0.19005 -0.20208 0.19306 -0.20312 0.19745 C -0.20364 0.19907 -0.20399 0.20116 -0.20468 0.20301 C -0.20659 0.20833 -0.20868 0.21019 -0.21198 0.21435 C -0.21545 0.22801 -0.21319 0.22245 -0.21788 0.23148 C -0.22187 0.24699 -0.22083 0.23889 -0.22083 0.25602 L -0.22083 0.25625 " pathEditMode="relative" rAng="0" ptsTypes="AAAAAAAAAAAAAAAAAAAAAAAAAAAAAAAAAAAAAAAAAAAAAAAAAAAAAAAAAAAAAAAAAAAAAAAAAAAAAAAAAAAAAAAAAA">
                                      <p:cBhvr>
                                        <p:cTn id="22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85" y="1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6" grpId="2" animBg="1"/>
      <p:bldP spid="6" grpId="0" animBg="1"/>
      <p:bldP spid="6" grpId="1" animBg="1"/>
      <p:bldP spid="6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/>
          <p:cNvGrpSpPr/>
          <p:nvPr/>
        </p:nvGrpSpPr>
        <p:grpSpPr>
          <a:xfrm>
            <a:off x="99204" y="1129883"/>
            <a:ext cx="8815217" cy="2628000"/>
            <a:chOff x="179512" y="404664"/>
            <a:chExt cx="8815217" cy="2628000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79512" y="404664"/>
              <a:ext cx="8736182" cy="2628000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137458" y="404664"/>
              <a:ext cx="1857271" cy="262800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531252" y="1561931"/>
            <a:ext cx="51648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latin typeface="Pru" panose="01000000000000000000" pitchFamily="2" charset="-52"/>
              </a:rPr>
              <a:t>8</a:t>
            </a:r>
            <a:endParaRPr lang="ru-RU" sz="4400" b="1" dirty="0">
              <a:latin typeface="Pru" panose="01000000000000000000" pitchFamily="2" charset="-5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95348" y="1561930"/>
            <a:ext cx="51648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latin typeface="Pru" panose="01000000000000000000" pitchFamily="2" charset="-52"/>
              </a:rPr>
              <a:t>8</a:t>
            </a:r>
            <a:endParaRPr lang="ru-RU" sz="4400" b="1" dirty="0">
              <a:latin typeface="Pru" panose="01000000000000000000" pitchFamily="2" charset="-52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480033" y="303265"/>
            <a:ext cx="7200800" cy="57606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Прописати цифру 8. Написати ряд чисел.</a:t>
            </a:r>
            <a:endParaRPr lang="ru-RU" sz="24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35644" y="2404115"/>
            <a:ext cx="51648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latin typeface="Pru" panose="01000000000000000000" pitchFamily="2" charset="-52"/>
              </a:rPr>
              <a:t>8</a:t>
            </a:r>
            <a:endParaRPr lang="ru-RU" sz="4400" b="1" dirty="0">
              <a:latin typeface="Pru" panose="01000000000000000000" pitchFamily="2" charset="-5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1252" y="2404114"/>
            <a:ext cx="518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latin typeface="Pru" panose="01000000000000000000" pitchFamily="2" charset="-52"/>
              </a:rPr>
              <a:t>0</a:t>
            </a:r>
            <a:endParaRPr lang="ru-RU" sz="4400" b="1" dirty="0">
              <a:latin typeface="Pru" panose="01000000000000000000" pitchFamily="2" charset="-5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49545" y="2409696"/>
            <a:ext cx="518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latin typeface="Pru" panose="01000000000000000000" pitchFamily="2" charset="-52"/>
              </a:rPr>
              <a:t>1</a:t>
            </a:r>
            <a:endParaRPr lang="ru-RU" sz="4400" b="1" dirty="0">
              <a:latin typeface="Pru" panose="01000000000000000000" pitchFamily="2" charset="-5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35992" y="2404113"/>
            <a:ext cx="518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latin typeface="Pru" panose="01000000000000000000" pitchFamily="2" charset="-52"/>
              </a:rPr>
              <a:t>2</a:t>
            </a:r>
            <a:endParaRPr lang="ru-RU" sz="4400" b="1" dirty="0">
              <a:latin typeface="Pru" panose="01000000000000000000" pitchFamily="2" charset="-5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6131" y="2396631"/>
            <a:ext cx="518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latin typeface="Pru" panose="01000000000000000000" pitchFamily="2" charset="-52"/>
              </a:rPr>
              <a:t>3</a:t>
            </a:r>
            <a:endParaRPr lang="ru-RU" sz="4400" b="1" dirty="0">
              <a:latin typeface="Pru" panose="01000000000000000000" pitchFamily="2" charset="-5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41010" y="2404113"/>
            <a:ext cx="51648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latin typeface="Pru" panose="01000000000000000000" pitchFamily="2" charset="-52"/>
              </a:rPr>
              <a:t>6</a:t>
            </a:r>
            <a:endParaRPr lang="ru-RU" sz="4400" b="1" dirty="0">
              <a:latin typeface="Pru" panose="01000000000000000000" pitchFamily="2" charset="-5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31119" y="225693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dirty="0">
              <a:solidFill>
                <a:srgbClr val="EE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66132" y="225693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dirty="0">
              <a:solidFill>
                <a:srgbClr val="EE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03927" y="225693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dirty="0">
              <a:solidFill>
                <a:srgbClr val="EE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одзаголовок 2"/>
          <p:cNvSpPr txBox="1">
            <a:spLocks/>
          </p:cNvSpPr>
          <p:nvPr/>
        </p:nvSpPr>
        <p:spPr>
          <a:xfrm>
            <a:off x="2934391" y="3921624"/>
            <a:ext cx="3951520" cy="57606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Назвати сусідів числа 8.</a:t>
            </a:r>
            <a:endParaRPr lang="ru-RU" sz="24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158253" y="2404113"/>
            <a:ext cx="518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latin typeface="Pru" panose="01000000000000000000" pitchFamily="2" charset="-52"/>
              </a:rPr>
              <a:t>4</a:t>
            </a:r>
            <a:endParaRPr lang="ru-RU" sz="4400" b="1" dirty="0">
              <a:latin typeface="Pru" panose="01000000000000000000" pitchFamily="2" charset="-5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80433" y="2404113"/>
            <a:ext cx="518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latin typeface="Pru" panose="01000000000000000000" pitchFamily="2" charset="-52"/>
              </a:rPr>
              <a:t>5</a:t>
            </a:r>
            <a:endParaRPr lang="ru-RU" sz="4400" b="1" dirty="0">
              <a:latin typeface="Pru" panose="01000000000000000000" pitchFamily="2" charset="-5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961587" y="2396630"/>
            <a:ext cx="518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latin typeface="Pru" panose="01000000000000000000" pitchFamily="2" charset="-52"/>
              </a:rPr>
              <a:t>7</a:t>
            </a:r>
            <a:endParaRPr lang="ru-RU" sz="4400" b="1" dirty="0">
              <a:latin typeface="Pru" panose="01000000000000000000" pitchFamily="2" charset="-52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506813" y="4655353"/>
            <a:ext cx="515335" cy="6673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4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852885" y="4653136"/>
            <a:ext cx="515335" cy="6673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172557" y="4660618"/>
            <a:ext cx="515335" cy="6673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884026" y="4658631"/>
            <a:ext cx="515335" cy="6673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160741" y="4653136"/>
            <a:ext cx="515335" cy="6673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90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4" grpId="0"/>
      <p:bldP spid="25" grpId="0"/>
      <p:bldP spid="26" grpId="0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Группа 74"/>
          <p:cNvGrpSpPr/>
          <p:nvPr/>
        </p:nvGrpSpPr>
        <p:grpSpPr>
          <a:xfrm>
            <a:off x="4386620" y="5566925"/>
            <a:ext cx="4593704" cy="1030427"/>
            <a:chOff x="4386620" y="814396"/>
            <a:chExt cx="4593704" cy="1030427"/>
          </a:xfrm>
        </p:grpSpPr>
        <p:pic>
          <p:nvPicPr>
            <p:cNvPr id="76" name="Рисунок 75" descr="Вырезка экрана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386620" y="814396"/>
              <a:ext cx="4593704" cy="1030427"/>
            </a:xfrm>
            <a:prstGeom prst="rect">
              <a:avLst/>
            </a:prstGeom>
          </p:spPr>
        </p:pic>
        <p:sp>
          <p:nvSpPr>
            <p:cNvPr id="77" name="Овал 76"/>
            <p:cNvSpPr/>
            <p:nvPr/>
          </p:nvSpPr>
          <p:spPr>
            <a:xfrm>
              <a:off x="6084168" y="1304776"/>
              <a:ext cx="108000" cy="108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00"/>
                </a:solidFill>
              </a:endParaRPr>
            </a:p>
          </p:txBody>
        </p:sp>
        <p:sp>
          <p:nvSpPr>
            <p:cNvPr id="78" name="Овал 77"/>
            <p:cNvSpPr/>
            <p:nvPr/>
          </p:nvSpPr>
          <p:spPr>
            <a:xfrm>
              <a:off x="7668344" y="1304776"/>
              <a:ext cx="108000" cy="108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00"/>
                </a:solidFill>
              </a:endParaRPr>
            </a:p>
          </p:txBody>
        </p:sp>
      </p:grpSp>
      <p:grpSp>
        <p:nvGrpSpPr>
          <p:cNvPr id="79" name="Группа 78"/>
          <p:cNvGrpSpPr/>
          <p:nvPr/>
        </p:nvGrpSpPr>
        <p:grpSpPr>
          <a:xfrm>
            <a:off x="4402456" y="3982748"/>
            <a:ext cx="4593704" cy="1030427"/>
            <a:chOff x="4386620" y="814396"/>
            <a:chExt cx="4593704" cy="1030427"/>
          </a:xfrm>
        </p:grpSpPr>
        <p:pic>
          <p:nvPicPr>
            <p:cNvPr id="80" name="Рисунок 79" descr="Вырезка экрана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386620" y="814396"/>
              <a:ext cx="4593704" cy="1030427"/>
            </a:xfrm>
            <a:prstGeom prst="rect">
              <a:avLst/>
            </a:prstGeom>
          </p:spPr>
        </p:pic>
        <p:sp>
          <p:nvSpPr>
            <p:cNvPr id="81" name="Овал 80"/>
            <p:cNvSpPr/>
            <p:nvPr/>
          </p:nvSpPr>
          <p:spPr>
            <a:xfrm>
              <a:off x="6500380" y="1304776"/>
              <a:ext cx="108000" cy="108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00"/>
                </a:solidFill>
              </a:endParaRPr>
            </a:p>
          </p:txBody>
        </p:sp>
        <p:sp>
          <p:nvSpPr>
            <p:cNvPr id="82" name="Овал 81"/>
            <p:cNvSpPr/>
            <p:nvPr/>
          </p:nvSpPr>
          <p:spPr>
            <a:xfrm>
              <a:off x="7668344" y="1304776"/>
              <a:ext cx="108000" cy="108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00"/>
                </a:solidFill>
              </a:endParaRPr>
            </a:p>
          </p:txBody>
        </p:sp>
      </p:grpSp>
      <p:grpSp>
        <p:nvGrpSpPr>
          <p:cNvPr id="71" name="Группа 70"/>
          <p:cNvGrpSpPr/>
          <p:nvPr/>
        </p:nvGrpSpPr>
        <p:grpSpPr>
          <a:xfrm>
            <a:off x="4370784" y="2398573"/>
            <a:ext cx="4593704" cy="1030427"/>
            <a:chOff x="4386620" y="814396"/>
            <a:chExt cx="4593704" cy="1030427"/>
          </a:xfrm>
        </p:grpSpPr>
        <p:pic>
          <p:nvPicPr>
            <p:cNvPr id="72" name="Рисунок 71" descr="Вырезка экрана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386620" y="814396"/>
              <a:ext cx="4593704" cy="1030427"/>
            </a:xfrm>
            <a:prstGeom prst="rect">
              <a:avLst/>
            </a:prstGeom>
          </p:spPr>
        </p:pic>
        <p:sp>
          <p:nvSpPr>
            <p:cNvPr id="73" name="Овал 72"/>
            <p:cNvSpPr/>
            <p:nvPr/>
          </p:nvSpPr>
          <p:spPr>
            <a:xfrm>
              <a:off x="6840264" y="1304776"/>
              <a:ext cx="108000" cy="108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00"/>
                </a:solidFill>
              </a:endParaRPr>
            </a:p>
          </p:txBody>
        </p:sp>
        <p:sp>
          <p:nvSpPr>
            <p:cNvPr id="74" name="Овал 73"/>
            <p:cNvSpPr/>
            <p:nvPr/>
          </p:nvSpPr>
          <p:spPr>
            <a:xfrm>
              <a:off x="7668344" y="1304776"/>
              <a:ext cx="108000" cy="108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00"/>
                </a:solidFill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386620" y="814396"/>
            <a:ext cx="4593704" cy="1030427"/>
            <a:chOff x="4386620" y="814396"/>
            <a:chExt cx="4593704" cy="1030427"/>
          </a:xfrm>
        </p:grpSpPr>
        <p:pic>
          <p:nvPicPr>
            <p:cNvPr id="62" name="Рисунок 61" descr="Вырезка экрана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386620" y="814396"/>
              <a:ext cx="4593704" cy="1030427"/>
            </a:xfrm>
            <a:prstGeom prst="rect">
              <a:avLst/>
            </a:prstGeom>
          </p:spPr>
        </p:pic>
        <p:sp>
          <p:nvSpPr>
            <p:cNvPr id="20" name="Овал 19"/>
            <p:cNvSpPr/>
            <p:nvPr/>
          </p:nvSpPr>
          <p:spPr>
            <a:xfrm>
              <a:off x="7272312" y="1304776"/>
              <a:ext cx="108000" cy="108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00"/>
                </a:solidFill>
              </a:endParaRPr>
            </a:p>
          </p:txBody>
        </p:sp>
        <p:sp>
          <p:nvSpPr>
            <p:cNvPr id="70" name="Овал 69"/>
            <p:cNvSpPr/>
            <p:nvPr/>
          </p:nvSpPr>
          <p:spPr>
            <a:xfrm>
              <a:off x="7668344" y="1304776"/>
              <a:ext cx="108000" cy="108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00"/>
                </a:solidFill>
              </a:endParaRPr>
            </a:p>
          </p:txBody>
        </p:sp>
      </p:grpSp>
      <p:sp>
        <p:nvSpPr>
          <p:cNvPr id="32" name="Подзаголовок 2"/>
          <p:cNvSpPr txBox="1">
            <a:spLocks/>
          </p:cNvSpPr>
          <p:nvPr/>
        </p:nvSpPr>
        <p:spPr>
          <a:xfrm>
            <a:off x="3259928" y="132704"/>
            <a:ext cx="3951520" cy="57606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утворити число 8?</a:t>
            </a:r>
            <a:endParaRPr lang="ru-RU" sz="24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251520" y="1038520"/>
            <a:ext cx="3843025" cy="661330"/>
          </a:xfrm>
          <a:prstGeom prst="round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873066" y="1110528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362672" y="1134700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2631343" y="1119433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881496" y="1112514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130424" y="1110528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23528" y="1110528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251520" y="2575384"/>
            <a:ext cx="3843025" cy="661330"/>
          </a:xfrm>
          <a:prstGeom prst="round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1873066" y="2647392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3362672" y="2671564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2631343" y="2656297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1881496" y="2649378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1130424" y="2647392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23528" y="2647392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251520" y="4194513"/>
            <a:ext cx="3843025" cy="661330"/>
          </a:xfrm>
          <a:prstGeom prst="round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873066" y="4266521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362672" y="4290693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2631343" y="4275426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1881496" y="4268507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1130424" y="4266521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323528" y="4266521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251520" y="5878297"/>
            <a:ext cx="3843025" cy="661330"/>
          </a:xfrm>
          <a:prstGeom prst="round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1873066" y="5950305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3362672" y="5974477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631343" y="5959210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1881496" y="5952291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130424" y="5950305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323528" y="5950305"/>
            <a:ext cx="628585" cy="5144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40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6" name="Рисунок 6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980822"/>
            <a:ext cx="360040" cy="259412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369" y="2575384"/>
            <a:ext cx="360040" cy="259412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177700"/>
            <a:ext cx="360040" cy="259412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5805264"/>
            <a:ext cx="360040" cy="259412"/>
          </a:xfrm>
          <a:prstGeom prst="rect">
            <a:avLst/>
          </a:prstGeom>
        </p:spPr>
      </p:pic>
      <p:pic>
        <p:nvPicPr>
          <p:cNvPr id="83" name="Рисунок 8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2" t="-1" r="1725" b="-14203"/>
          <a:stretch/>
        </p:blipFill>
        <p:spPr>
          <a:xfrm rot="21228113">
            <a:off x="7330109" y="921120"/>
            <a:ext cx="456856" cy="647497"/>
          </a:xfrm>
          <a:prstGeom prst="rect">
            <a:avLst/>
          </a:prstGeom>
        </p:spPr>
      </p:pic>
      <p:pic>
        <p:nvPicPr>
          <p:cNvPr id="85" name="Рисунок 8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56" y="451361"/>
            <a:ext cx="794727" cy="572608"/>
          </a:xfrm>
          <a:prstGeom prst="rect">
            <a:avLst/>
          </a:prstGeom>
        </p:spPr>
      </p:pic>
      <p:pic>
        <p:nvPicPr>
          <p:cNvPr id="86" name="Рисунок 8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046423"/>
            <a:ext cx="794727" cy="572608"/>
          </a:xfrm>
          <a:prstGeom prst="rect">
            <a:avLst/>
          </a:prstGeom>
        </p:spPr>
      </p:pic>
      <p:pic>
        <p:nvPicPr>
          <p:cNvPr id="87" name="Рисунок 8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37" y="3621905"/>
            <a:ext cx="794727" cy="572608"/>
          </a:xfrm>
          <a:prstGeom prst="rect">
            <a:avLst/>
          </a:prstGeom>
        </p:spPr>
      </p:pic>
      <p:pic>
        <p:nvPicPr>
          <p:cNvPr id="88" name="Рисунок 8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37" y="5302785"/>
            <a:ext cx="794727" cy="572608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FE7235FB-FE71-4B1E-A0BD-9578DE7F0BA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2" t="-1" r="1725" b="-14203"/>
          <a:stretch/>
        </p:blipFill>
        <p:spPr>
          <a:xfrm rot="21042780">
            <a:off x="6831794" y="2534624"/>
            <a:ext cx="878279" cy="647497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B204797F-A4B0-401B-A896-233C438B4B5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2" t="-1" r="1725" b="-14203"/>
          <a:stretch/>
        </p:blipFill>
        <p:spPr>
          <a:xfrm rot="21042780">
            <a:off x="6584851" y="4091591"/>
            <a:ext cx="1148104" cy="647497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id="{5810A7D4-3478-4D7C-861A-DB9DC2BA567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2" t="-1" r="1725" b="-14203"/>
          <a:stretch/>
        </p:blipFill>
        <p:spPr>
          <a:xfrm rot="21286289">
            <a:off x="6148338" y="5616612"/>
            <a:ext cx="1627820" cy="64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905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-5.18519E-6 L 6.11111E-6 -5.18519E-6 C 0.00331 -0.00464 0.00643 -0.00927 0.0099 -0.01367 C 0.01112 -0.01506 0.01251 -0.01714 0.01425 -0.01737 C 0.01806 -0.01783 0.02188 -0.01621 0.02553 -0.01552 C 0.02848 -0.01413 0.03247 -0.01506 0.03421 -0.01158 C 0.03508 -0.00973 0.03629 -0.00788 0.03699 -0.0058 C 0.03768 -0.00418 0.03855 -5.18519E-6 0.03855 -5.18519E-6 L 0.03855 -5.18519E-6 " pathEditMode="relative" ptsTypes="AAAAAAAAA">
                                      <p:cBhvr>
                                        <p:cTn id="1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44444E-6 L -4.44444E-6 0.00024 C 0.0033 -0.00463 0.00643 -0.00925 0.0099 -0.01365 C 0.01112 -0.01504 0.0125 -0.01713 0.01424 -0.01736 C 0.01806 -0.01782 0.02188 -0.0162 0.02553 -0.0155 C 0.02848 -0.01412 0.03247 -0.01504 0.03421 -0.01157 C 0.03507 -0.00972 0.03629 -0.00787 0.03698 -0.00578 C 0.03768 -0.00416 0.03855 -4.44444E-6 0.03855 0.00024 L 0.03855 -4.44444E-6 " pathEditMode="relative" rAng="0" ptsTypes="AAAAAAAAA">
                                      <p:cBhvr>
                                        <p:cTn id="3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54 4.44444E-6 L 0.03854 4.44444E-6 C 0.04271 -0.01181 0.04149 -0.01458 0.04844 -0.01921 C 0.04983 -0.02014 0.05139 -0.0206 0.05278 -0.02106 C 0.06042 -0.0206 0.06806 -0.0213 0.07552 -0.01921 C 0.0776 -0.01875 0.07882 -0.01597 0.07986 -0.01343 C 0.08281 -0.00625 0.08264 -0.00532 0.08264 4.44444E-6 L 0.08264 4.44444E-6 " pathEditMode="relative" ptsTypes="AAAAAAAA">
                                      <p:cBhvr>
                                        <p:cTn id="3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-5.55556E-7 0.00023 C 0.0033 -0.00463 0.00642 -0.00926 0.0099 -0.01366 C 0.01111 -0.01505 0.0125 -0.01713 0.01424 -0.01736 C 0.01806 -0.01782 0.02188 -0.0162 0.02552 -0.01551 C 0.02847 -0.01412 0.03247 -0.01505 0.0342 -0.01157 C 0.03507 -0.00972 0.03629 -0.00787 0.03698 -0.00579 C 0.03767 -0.00417 0.03854 7.40741E-7 0.03854 0.00023 L 0.03854 7.40741E-7 " pathEditMode="relative" rAng="0" ptsTypes="AAAAAAAAA">
                                      <p:cBhvr>
                                        <p:cTn id="5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54 7.40741E-7 L 0.03854 0.00023 C 0.04271 -0.01181 0.04149 -0.01458 0.04844 -0.01921 C 0.04983 -0.02014 0.05139 -0.0206 0.05278 -0.02107 C 0.06042 -0.0206 0.06806 -0.0213 0.07552 -0.01921 C 0.0776 -0.01875 0.07882 -0.01597 0.07986 -0.01343 C 0.08281 -0.00625 0.08264 -0.00532 0.08264 7.40741E-7 L 0.08264 0.00023 " pathEditMode="relative" rAng="0" ptsTypes="AAAAAAAA">
                                      <p:cBhvr>
                                        <p:cTn id="6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5" y="-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264 0.00023 L 0.08264 0.00023 C 0.0849 -0.0044 0.08698 -0.00903 0.08976 -0.01319 C 0.09636 -0.02338 0.11233 -0.01551 0.11823 -0.01505 C 0.11962 -0.01389 0.12118 -0.01296 0.1224 -0.01134 C 0.12535 -0.00764 0.12622 -0.00301 0.12674 0.00208 C 0.12691 0.00393 0.12674 0.00579 0.12674 0.00787 L 0.12674 0.00787 " pathEditMode="relative" ptsTypes="AAAAAAAA">
                                      <p:cBhvr>
                                        <p:cTn id="6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8.33333E-7 0.00023 C 0.0033 -0.00463 0.00642 -0.00926 0.0099 -0.01366 C 0.01111 -0.01505 0.0125 -0.01713 0.01424 -0.01736 C 0.01806 -0.01783 0.02188 -0.01621 0.02552 -0.01551 C 0.02847 -0.01412 0.03247 -0.01505 0.0342 -0.01158 C 0.03507 -0.00972 0.03629 -0.00787 0.03698 -0.00579 C 0.03767 -0.00417 0.03854 2.22222E-6 0.03854 0.00023 L 0.03854 2.22222E-6 " pathEditMode="relative" rAng="0" ptsTypes="AAAAAAAAA">
                                      <p:cBhvr>
                                        <p:cTn id="8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-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54 2.22222E-6 L 0.03854 0.00023 C 0.04271 -0.01181 0.04149 -0.01459 0.04844 -0.01922 C 0.04983 -0.02014 0.05139 -0.0206 0.05278 -0.02107 C 0.06042 -0.0206 0.06806 -0.0213 0.07552 -0.01922 C 0.07761 -0.01875 0.07882 -0.01597 0.07986 -0.01343 C 0.08281 -0.00625 0.08264 -0.00533 0.08264 2.22222E-6 L 0.08264 0.00023 " pathEditMode="relative" rAng="0" ptsTypes="AAAAAAAA">
                                      <p:cBhvr>
                                        <p:cTn id="8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5" y="-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000"/>
                            </p:stCondLst>
                            <p:childTnLst>
                              <p:par>
                                <p:cTn id="9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264 0.00023 L 0.08264 0.00046 C 0.0849 -0.0044 0.08698 -0.00903 0.08976 -0.0132 C 0.09636 -0.02338 0.11233 -0.01551 0.11823 -0.01505 C 0.11962 -0.01389 0.12118 -0.01297 0.1224 -0.01134 C 0.12535 -0.00764 0.12622 -0.00301 0.12674 0.00208 C 0.12691 0.00393 0.12674 0.00578 0.12674 0.00787 L 0.12674 0.0081 " pathEditMode="relative" rAng="0" ptsTypes="AAAAAAAA">
                                      <p:cBhvr>
                                        <p:cTn id="9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5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674 -0.01528 L 0.12674 -0.01505 C 0.12813 -0.02014 0.12882 -0.0257 0.1309 -0.03033 C 0.13247 -0.03403 0.13698 -0.03472 0.13958 -0.03611 C 0.14149 -0.03727 0.14323 -0.03866 0.14514 -0.03982 C 0.15139 -0.03935 0.15764 -0.03912 0.16372 -0.03797 C 0.16528 -0.03773 0.16684 -0.03727 0.16806 -0.03611 C 0.16945 -0.03472 0.17066 -0.03264 0.17083 -0.03033 C 0.1717 -0.01968 0.17083 -0.0088 0.17083 0.00208 L 0.17083 0.00231 " pathEditMode="relative" rAng="0" ptsTypes="AAAAAAAAAA">
                                      <p:cBhvr>
                                        <p:cTn id="9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2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5" grpId="0" animBg="1"/>
      <p:bldP spid="52" grpId="0" animBg="1"/>
      <p:bldP spid="5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995936" y="1264476"/>
            <a:ext cx="1310255" cy="173247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600" b="1" dirty="0">
                <a:solidFill>
                  <a:srgbClr val="C00000"/>
                </a:solidFill>
              </a:rPr>
              <a:t>8</a:t>
            </a:r>
            <a:endParaRPr lang="ru-RU" sz="16600" b="1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5459860"/>
            <a:ext cx="9144000" cy="11374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0 1 2 3 4 5 6 7 8</a:t>
            </a:r>
            <a:endParaRPr lang="ru-RU" sz="9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одзаголовок 2"/>
          <p:cNvSpPr txBox="1">
            <a:spLocks/>
          </p:cNvSpPr>
          <p:nvPr/>
        </p:nvSpPr>
        <p:spPr>
          <a:xfrm>
            <a:off x="210811" y="-27384"/>
            <a:ext cx="7945669" cy="7518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4400" b="1" i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Пам’ятаю склад числа 8.</a:t>
            </a:r>
            <a:endParaRPr lang="ru-RU" sz="4400" b="1" i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92" r="-1893" b="45833"/>
          <a:stretch/>
        </p:blipFill>
        <p:spPr>
          <a:xfrm>
            <a:off x="1403648" y="4365104"/>
            <a:ext cx="6480720" cy="1116161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92" r="-1893" b="45833"/>
          <a:stretch/>
        </p:blipFill>
        <p:spPr>
          <a:xfrm>
            <a:off x="251520" y="4005064"/>
            <a:ext cx="8892480" cy="1323801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28"/>
          <a:stretch/>
        </p:blipFill>
        <p:spPr>
          <a:xfrm>
            <a:off x="2051720" y="4725144"/>
            <a:ext cx="5112568" cy="827545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74"/>
          <a:stretch/>
        </p:blipFill>
        <p:spPr>
          <a:xfrm>
            <a:off x="3131840" y="5072884"/>
            <a:ext cx="2952328" cy="408381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74"/>
          <a:stretch/>
        </p:blipFill>
        <p:spPr>
          <a:xfrm>
            <a:off x="4269904" y="5312787"/>
            <a:ext cx="855712" cy="408381"/>
          </a:xfrm>
          <a:prstGeom prst="rect">
            <a:avLst/>
          </a:prstGeom>
        </p:spPr>
      </p:pic>
      <p:pic>
        <p:nvPicPr>
          <p:cNvPr id="1026" name="Picture 2" descr="Lovebird Parrot Computer file, A variety of parrot collection, 3D Computer  Graphics, animals, poster png | PNGWi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37717" y1="2989" x2="27174" y2="27627"/>
                        <a14:foregroundMark x1="42391" y1="5616" x2="39348" y2="4982"/>
                        <a14:foregroundMark x1="35978" y1="26540" x2="32609" y2="26540"/>
                        <a14:foregroundMark x1="23370" y1="20562" x2="26087" y2="23098"/>
                        <a14:foregroundMark x1="46196" y1="3895" x2="53587" y2="16848"/>
                        <a14:foregroundMark x1="63478" y1="29076" x2="67826" y2="37228"/>
                        <a14:foregroundMark x1="78370" y1="42935" x2="74674" y2="39493"/>
                        <a14:foregroundMark x1="49565" y1="40036" x2="44457" y2="35507"/>
                        <a14:foregroundMark x1="30217" y1="60417" x2="35000" y2="47101"/>
                        <a14:foregroundMark x1="28804" y1="51993" x2="55978" y2="47736"/>
                        <a14:foregroundMark x1="43804" y1="50815" x2="43804" y2="66395"/>
                        <a14:foregroundMark x1="89891" y1="28170" x2="88261" y2="28804"/>
                        <a14:foregroundMark x1="20652" y1="66123" x2="27826" y2="63587"/>
                        <a14:foregroundMark x1="48913" y1="93841" x2="43804" y2="91304"/>
                        <a14:foregroundMark x1="7500" y1="90670" x2="30217" y2="92120"/>
                        <a14:foregroundMark x1="36957" y1="93841" x2="35652" y2="91304"/>
                        <a14:foregroundMark x1="61087" y1="65851" x2="56630" y2="68116"/>
                        <a14:foregroundMark x1="59783" y1="65489" x2="57391" y2="66395"/>
                        <a14:foregroundMark x1="58043" y1="97192" x2="60761" y2="85326"/>
                        <a14:foregroundMark x1="82174" y1="96377" x2="89239" y2="69746"/>
                        <a14:foregroundMark x1="94348" y1="85870" x2="93370" y2="858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658"/>
          <a:stretch/>
        </p:blipFill>
        <p:spPr bwMode="auto">
          <a:xfrm>
            <a:off x="539552" y="620688"/>
            <a:ext cx="2856950" cy="3575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396" y="697617"/>
            <a:ext cx="3012084" cy="349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68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395536" y="5733256"/>
            <a:ext cx="4226398" cy="1095678"/>
          </a:xfrm>
          <a:prstGeom prst="round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237785" y="5864932"/>
            <a:ext cx="628585" cy="8522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27391" y="5889104"/>
            <a:ext cx="628585" cy="8522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96062" y="5873837"/>
            <a:ext cx="628585" cy="8522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46215" y="5866918"/>
            <a:ext cx="628585" cy="8522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5</a:t>
            </a:r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95143" y="5864932"/>
            <a:ext cx="628585" cy="8522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8247" y="5864932"/>
            <a:ext cx="628585" cy="8522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3</a:t>
            </a:r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642890"/>
            <a:ext cx="8784976" cy="5018357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476020" y="899384"/>
            <a:ext cx="2304256" cy="28083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12" name="Picture 2" descr="http://dg50.mycdn.me/getImage?photoId=480308659597&amp;photoType=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64" b="16666"/>
          <a:stretch/>
        </p:blipFill>
        <p:spPr bwMode="auto">
          <a:xfrm>
            <a:off x="380728" y="870748"/>
            <a:ext cx="3888432" cy="27363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92527" y="66827"/>
            <a:ext cx="4392488" cy="57606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Доповнюю до 8.</a:t>
            </a:r>
            <a:endParaRPr lang="ru-RU" sz="28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Левая фигурная скобка 1"/>
          <p:cNvSpPr/>
          <p:nvPr/>
        </p:nvSpPr>
        <p:spPr>
          <a:xfrm rot="16200000">
            <a:off x="4246049" y="876"/>
            <a:ext cx="570235" cy="8290578"/>
          </a:xfrm>
          <a:prstGeom prst="leftBrac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734164" y="4431283"/>
            <a:ext cx="1584176" cy="12451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9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Живая сталь игрушки: купить роботов из фильма Real Steel в интернет  магазине Toyszone.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706" y="853236"/>
            <a:ext cx="3082236" cy="3082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383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Скругленный прямоугольник 19"/>
          <p:cNvSpPr/>
          <p:nvPr/>
        </p:nvSpPr>
        <p:spPr>
          <a:xfrm>
            <a:off x="614180" y="5740512"/>
            <a:ext cx="4036669" cy="1072864"/>
          </a:xfrm>
          <a:prstGeom prst="roundRect">
            <a:avLst/>
          </a:prstGeom>
          <a:solidFill>
            <a:srgbClr val="FF1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303237" y="5873245"/>
            <a:ext cx="628585" cy="7560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9399" y="5897417"/>
            <a:ext cx="628585" cy="7719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68070" y="5882150"/>
            <a:ext cx="628585" cy="7719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18223" y="5875231"/>
            <a:ext cx="628585" cy="7719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2</a:t>
            </a:r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67151" y="5873245"/>
            <a:ext cx="628585" cy="7719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60255" y="5873245"/>
            <a:ext cx="628585" cy="7719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6</a:t>
            </a:r>
            <a:endParaRPr lang="ru-RU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764704"/>
            <a:ext cx="8784976" cy="4896544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2" descr="http://ia105.mycdn.me/getImage?photoId=507401534767&amp;photoType=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3" t="19298" r="3503" b="21052"/>
          <a:stretch/>
        </p:blipFill>
        <p:spPr bwMode="auto">
          <a:xfrm>
            <a:off x="395536" y="1109558"/>
            <a:ext cx="5688632" cy="2448273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6290533" y="923708"/>
            <a:ext cx="2304256" cy="28083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16" name="Левая фигурная скобка 15"/>
          <p:cNvSpPr/>
          <p:nvPr/>
        </p:nvSpPr>
        <p:spPr>
          <a:xfrm rot="16200000">
            <a:off x="4246049" y="-302342"/>
            <a:ext cx="570235" cy="8290578"/>
          </a:xfrm>
          <a:prstGeom prst="leftBrac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734164" y="4128065"/>
            <a:ext cx="1584176" cy="12451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9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одзаголовок 2"/>
          <p:cNvSpPr txBox="1">
            <a:spLocks/>
          </p:cNvSpPr>
          <p:nvPr/>
        </p:nvSpPr>
        <p:spPr>
          <a:xfrm>
            <a:off x="92527" y="66827"/>
            <a:ext cx="4392488" cy="57606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Доповнюю до 8.</a:t>
            </a:r>
            <a:endParaRPr lang="ru-RU" sz="28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6247255" y="1011459"/>
            <a:ext cx="2429201" cy="2459966"/>
            <a:chOff x="6247255" y="1011459"/>
            <a:chExt cx="2429201" cy="2459966"/>
          </a:xfrm>
        </p:grpSpPr>
        <p:pic>
          <p:nvPicPr>
            <p:cNvPr id="8196" name="Picture 4" descr="Amazon.com: Conversation Concepts Poodle Sportcut Dog Figurine - Black :  Home &amp;amp; Kitche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9589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7427" y="1367966"/>
              <a:ext cx="1269029" cy="21034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4" descr="Amazon.com: Conversation Concepts Poodle Sportcut Dog Figurine - Black :  Home &amp;amp; Kitche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9589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47255" y="1011459"/>
              <a:ext cx="1296144" cy="21484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8701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Скругленный прямоугольник 82"/>
          <p:cNvSpPr/>
          <p:nvPr/>
        </p:nvSpPr>
        <p:spPr>
          <a:xfrm>
            <a:off x="4645535" y="1497551"/>
            <a:ext cx="4174937" cy="5171809"/>
          </a:xfrm>
          <a:prstGeom prst="roundRect">
            <a:avLst/>
          </a:prstGeom>
          <a:solidFill>
            <a:srgbClr val="FF1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179512" y="1497551"/>
            <a:ext cx="4104456" cy="5171810"/>
          </a:xfrm>
          <a:prstGeom prst="round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557715" y="244506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37635" y="244506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65034" y="244506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25467" y="244506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3379" y="244506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2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57715" y="174915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26386" y="1733885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76539" y="172696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25467" y="172498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33379" y="172498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5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57715" y="31291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57715" y="381321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37635" y="381321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045547" y="381321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25467" y="381321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837635" y="31291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065034" y="31291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325467" y="31291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33379" y="381321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3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33379" y="31291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6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557715" y="4497288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837635" y="4497288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065034" y="4497288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325467" y="4497288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33379" y="4497288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0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557715" y="51813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837635" y="51813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065034" y="51813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325467" y="51813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33379" y="51813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1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065034" y="174915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3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045547" y="244506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6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2045547" y="31291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2045547" y="381321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5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2045547" y="4497288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2045547" y="51813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7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230123" y="51813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438035" y="51813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1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5737442" y="51813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-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7230123" y="4506193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6438035" y="450912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2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717955" y="4497288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-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7230123" y="316514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6457522" y="316514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0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5737442" y="316514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-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7230123" y="2481064"/>
            <a:ext cx="438221" cy="55189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6477009" y="24810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5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5737442" y="24810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-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7230123" y="381321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6438035" y="381321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3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5717955" y="381321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-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7249610" y="178515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6477009" y="178515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4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5737442" y="178515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-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4945354" y="1796988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4925867" y="24810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4925867" y="316514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4925867" y="381321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4925867" y="4497288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4925867" y="51813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7950203" y="178515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4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7950203" y="24810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3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7950203" y="3165140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7950203" y="381321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5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7950203" y="4533292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6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7950203" y="51813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7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3557715" y="58294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2837635" y="58294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065034" y="58052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1325467" y="58294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533379" y="58294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4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2051720" y="5805264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4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7236296" y="58294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6444208" y="58294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6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5743615" y="58294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-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4932040" y="58294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accent4">
                    <a:lumMod val="75000"/>
                  </a:schemeClr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7956376" y="5829436"/>
            <a:ext cx="438221" cy="551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2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81" name="Подзаголовок 2"/>
          <p:cNvSpPr txBox="1">
            <a:spLocks/>
          </p:cNvSpPr>
          <p:nvPr/>
        </p:nvSpPr>
        <p:spPr>
          <a:xfrm>
            <a:off x="147944" y="-6642"/>
            <a:ext cx="5356883" cy="68793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Доповнюю до 8.</a:t>
            </a:r>
            <a:endParaRPr lang="ru-RU" sz="48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Подзаголовок 2"/>
          <p:cNvSpPr txBox="1">
            <a:spLocks/>
          </p:cNvSpPr>
          <p:nvPr/>
        </p:nvSpPr>
        <p:spPr>
          <a:xfrm>
            <a:off x="4977671" y="625611"/>
            <a:ext cx="3875118" cy="72154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Віднімаю.</a:t>
            </a:r>
            <a:endParaRPr lang="ru-RU" sz="48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51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Скругленный прямоугольник 26"/>
          <p:cNvSpPr/>
          <p:nvPr/>
        </p:nvSpPr>
        <p:spPr>
          <a:xfrm>
            <a:off x="260046" y="5667470"/>
            <a:ext cx="6184162" cy="936000"/>
          </a:xfrm>
          <a:prstGeom prst="roundRect">
            <a:avLst/>
          </a:prstGeom>
          <a:solidFill>
            <a:srgbClr val="FF1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5096161" y="1340872"/>
            <a:ext cx="3796319" cy="864000"/>
          </a:xfrm>
          <a:prstGeom prst="round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460436" y="62998"/>
            <a:ext cx="7423931" cy="6296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i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Складаю задачу на додавання.</a:t>
            </a:r>
            <a:endParaRPr lang="ru-RU" b="1" i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4860032" y="3933056"/>
            <a:ext cx="4104456" cy="216024"/>
            <a:chOff x="4860032" y="3933056"/>
            <a:chExt cx="4104456" cy="216024"/>
          </a:xfrm>
        </p:grpSpPr>
        <p:cxnSp>
          <p:nvCxnSpPr>
            <p:cNvPr id="4" name="Прямая соединительная линия 3"/>
            <p:cNvCxnSpPr/>
            <p:nvPr/>
          </p:nvCxnSpPr>
          <p:spPr>
            <a:xfrm flipV="1">
              <a:off x="4860488" y="4005064"/>
              <a:ext cx="4104000" cy="36004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4860032" y="3933056"/>
              <a:ext cx="0" cy="216024"/>
            </a:xfrm>
            <a:prstGeom prst="line">
              <a:avLst/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>
              <a:off x="7812360" y="3933056"/>
              <a:ext cx="0" cy="216024"/>
            </a:xfrm>
            <a:prstGeom prst="line">
              <a:avLst/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>
              <a:off x="8964488" y="3933056"/>
              <a:ext cx="0" cy="216024"/>
            </a:xfrm>
            <a:prstGeom prst="line">
              <a:avLst/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Левая фигурная скобка 16"/>
          <p:cNvSpPr/>
          <p:nvPr/>
        </p:nvSpPr>
        <p:spPr>
          <a:xfrm rot="16200000">
            <a:off x="6560479" y="2448634"/>
            <a:ext cx="703106" cy="4104000"/>
          </a:xfrm>
          <a:prstGeom prst="leftBrac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5436096" y="1458229"/>
            <a:ext cx="648072" cy="67462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7</a:t>
            </a:r>
            <a:endParaRPr lang="ru-RU" sz="72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05722" y="1458229"/>
            <a:ext cx="703449" cy="6553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1</a:t>
            </a:r>
            <a:endParaRPr lang="ru-RU" sz="72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909582" y="1458229"/>
            <a:ext cx="648072" cy="6549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?</a:t>
            </a:r>
            <a:endParaRPr lang="ru-RU" sz="72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4896036" y="3717032"/>
            <a:ext cx="2844316" cy="216024"/>
          </a:xfrm>
          <a:custGeom>
            <a:avLst/>
            <a:gdLst>
              <a:gd name="connsiteX0" fmla="*/ 0 w 5349922"/>
              <a:gd name="connsiteY0" fmla="*/ 614259 h 655202"/>
              <a:gd name="connsiteX1" fmla="*/ 2893325 w 5349922"/>
              <a:gd name="connsiteY1" fmla="*/ 110 h 655202"/>
              <a:gd name="connsiteX2" fmla="*/ 5349922 w 5349922"/>
              <a:gd name="connsiteY2" fmla="*/ 655202 h 655202"/>
              <a:gd name="connsiteX3" fmla="*/ 5349922 w 5349922"/>
              <a:gd name="connsiteY3" fmla="*/ 655202 h 65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49922" h="655202">
                <a:moveTo>
                  <a:pt x="0" y="614259"/>
                </a:moveTo>
                <a:cubicBezTo>
                  <a:pt x="1000835" y="303772"/>
                  <a:pt x="2001671" y="-6714"/>
                  <a:pt x="2893325" y="110"/>
                </a:cubicBezTo>
                <a:cubicBezTo>
                  <a:pt x="3784979" y="6934"/>
                  <a:pt x="5349922" y="655202"/>
                  <a:pt x="5349922" y="655202"/>
                </a:cubicBezTo>
                <a:lnTo>
                  <a:pt x="5349922" y="655202"/>
                </a:lnTo>
              </a:path>
            </a:pathLst>
          </a:cu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олилиния 8"/>
          <p:cNvSpPr/>
          <p:nvPr/>
        </p:nvSpPr>
        <p:spPr>
          <a:xfrm>
            <a:off x="7812360" y="3717032"/>
            <a:ext cx="1144858" cy="216024"/>
          </a:xfrm>
          <a:custGeom>
            <a:avLst/>
            <a:gdLst>
              <a:gd name="connsiteX0" fmla="*/ 0 w 1746913"/>
              <a:gd name="connsiteY0" fmla="*/ 163822 h 163822"/>
              <a:gd name="connsiteX1" fmla="*/ 859809 w 1746913"/>
              <a:gd name="connsiteY1" fmla="*/ 49 h 163822"/>
              <a:gd name="connsiteX2" fmla="*/ 1746913 w 1746913"/>
              <a:gd name="connsiteY2" fmla="*/ 150174 h 163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46913" h="163822">
                <a:moveTo>
                  <a:pt x="0" y="163822"/>
                </a:moveTo>
                <a:cubicBezTo>
                  <a:pt x="284328" y="83073"/>
                  <a:pt x="568657" y="2324"/>
                  <a:pt x="859809" y="49"/>
                </a:cubicBezTo>
                <a:cubicBezTo>
                  <a:pt x="1150961" y="-2226"/>
                  <a:pt x="1448937" y="73974"/>
                  <a:pt x="1746913" y="150174"/>
                </a:cubicBezTo>
              </a:path>
            </a:pathLst>
          </a:cu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6624228" y="4941168"/>
            <a:ext cx="540060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?</a:t>
            </a:r>
            <a:endParaRPr lang="ru-RU" sz="54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094958" y="2996952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7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8172400" y="2996952"/>
            <a:ext cx="504056" cy="5970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1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491880" y="5829436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760551" y="5814169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010704" y="5807250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1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259632" y="5805264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+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67544" y="5805264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7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21" name="Picture 2" descr="http://dg50.odnoklassniki.ru/getImage?photoId=496848840077&amp;photoType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87" y="984818"/>
            <a:ext cx="4595382" cy="352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4303455" y="5841268"/>
            <a:ext cx="1852721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(</a:t>
            </a:r>
            <a:r>
              <a:rPr lang="uk-UA" sz="4800" b="1" dirty="0" err="1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ігр</a:t>
            </a:r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.)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097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2" grpId="0" animBg="1"/>
      <p:bldP spid="3" grpId="0" animBg="1"/>
      <p:bldP spid="9" grpId="0" animBg="1"/>
      <p:bldP spid="23" grpId="0" animBg="1"/>
      <p:bldP spid="24" grpId="0" animBg="1"/>
      <p:bldP spid="25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260046" y="5667469"/>
            <a:ext cx="5464082" cy="1073889"/>
          </a:xfrm>
          <a:prstGeom prst="roundRect">
            <a:avLst/>
          </a:prstGeom>
          <a:solidFill>
            <a:srgbClr val="FF11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096161" y="1340872"/>
            <a:ext cx="3796319" cy="864000"/>
          </a:xfrm>
          <a:prstGeom prst="round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Заголовок 1"/>
          <p:cNvSpPr txBox="1">
            <a:spLocks/>
          </p:cNvSpPr>
          <p:nvPr/>
        </p:nvSpPr>
        <p:spPr>
          <a:xfrm>
            <a:off x="460436" y="62998"/>
            <a:ext cx="7423931" cy="6296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i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Складаю задачу на віднімання.</a:t>
            </a:r>
            <a:endParaRPr lang="ru-RU" b="1" i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4807511" y="3933056"/>
            <a:ext cx="4120977" cy="216024"/>
            <a:chOff x="4807511" y="3933056"/>
            <a:chExt cx="4120977" cy="216024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 flipV="1">
              <a:off x="4860488" y="4005064"/>
              <a:ext cx="4068000" cy="36004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4807511" y="3933056"/>
              <a:ext cx="0" cy="216024"/>
            </a:xfrm>
            <a:prstGeom prst="line">
              <a:avLst/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>
              <a:off x="6876256" y="3933056"/>
              <a:ext cx="0" cy="216024"/>
            </a:xfrm>
            <a:prstGeom prst="line">
              <a:avLst/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>
              <a:off x="8911967" y="3933056"/>
              <a:ext cx="0" cy="216024"/>
            </a:xfrm>
            <a:prstGeom prst="line">
              <a:avLst/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Левая фигурная скобка 8"/>
          <p:cNvSpPr/>
          <p:nvPr/>
        </p:nvSpPr>
        <p:spPr>
          <a:xfrm rot="16200000">
            <a:off x="6498255" y="2457962"/>
            <a:ext cx="720000" cy="4068450"/>
          </a:xfrm>
          <a:prstGeom prst="leftBrac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383575" y="1458229"/>
            <a:ext cx="648072" cy="67462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72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653201" y="1458229"/>
            <a:ext cx="703449" cy="6553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4</a:t>
            </a:r>
            <a:endParaRPr lang="ru-RU" sz="72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57061" y="1458229"/>
            <a:ext cx="648072" cy="6549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?</a:t>
            </a:r>
            <a:endParaRPr lang="ru-RU" sz="72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4843516" y="3825044"/>
            <a:ext cx="1998222" cy="108012"/>
          </a:xfrm>
          <a:custGeom>
            <a:avLst/>
            <a:gdLst>
              <a:gd name="connsiteX0" fmla="*/ 0 w 5349922"/>
              <a:gd name="connsiteY0" fmla="*/ 614259 h 655202"/>
              <a:gd name="connsiteX1" fmla="*/ 2893325 w 5349922"/>
              <a:gd name="connsiteY1" fmla="*/ 110 h 655202"/>
              <a:gd name="connsiteX2" fmla="*/ 5349922 w 5349922"/>
              <a:gd name="connsiteY2" fmla="*/ 655202 h 655202"/>
              <a:gd name="connsiteX3" fmla="*/ 5349922 w 5349922"/>
              <a:gd name="connsiteY3" fmla="*/ 655202 h 655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49922" h="655202">
                <a:moveTo>
                  <a:pt x="0" y="614259"/>
                </a:moveTo>
                <a:cubicBezTo>
                  <a:pt x="1000835" y="303772"/>
                  <a:pt x="2001671" y="-6714"/>
                  <a:pt x="2893325" y="110"/>
                </a:cubicBezTo>
                <a:cubicBezTo>
                  <a:pt x="3784979" y="6934"/>
                  <a:pt x="5349922" y="655202"/>
                  <a:pt x="5349922" y="655202"/>
                </a:cubicBezTo>
                <a:lnTo>
                  <a:pt x="5349922" y="655202"/>
                </a:lnTo>
              </a:path>
            </a:pathLst>
          </a:cu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>
            <a:off x="7004925" y="3825044"/>
            <a:ext cx="1899772" cy="108012"/>
          </a:xfrm>
          <a:custGeom>
            <a:avLst/>
            <a:gdLst>
              <a:gd name="connsiteX0" fmla="*/ 0 w 1746913"/>
              <a:gd name="connsiteY0" fmla="*/ 163822 h 163822"/>
              <a:gd name="connsiteX1" fmla="*/ 859809 w 1746913"/>
              <a:gd name="connsiteY1" fmla="*/ 49 h 163822"/>
              <a:gd name="connsiteX2" fmla="*/ 1746913 w 1746913"/>
              <a:gd name="connsiteY2" fmla="*/ 150174 h 163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46913" h="163822">
                <a:moveTo>
                  <a:pt x="0" y="163822"/>
                </a:moveTo>
                <a:cubicBezTo>
                  <a:pt x="284328" y="83073"/>
                  <a:pt x="568657" y="2324"/>
                  <a:pt x="859809" y="49"/>
                </a:cubicBezTo>
                <a:cubicBezTo>
                  <a:pt x="1150961" y="-2226"/>
                  <a:pt x="1448937" y="73974"/>
                  <a:pt x="1746913" y="150174"/>
                </a:cubicBezTo>
              </a:path>
            </a:pathLst>
          </a:cu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571707" y="4941168"/>
            <a:ext cx="540060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54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527591" y="3176972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4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68344" y="3191946"/>
            <a:ext cx="504056" cy="5970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?</a:t>
            </a:r>
            <a:endParaRPr lang="ru-RU" sz="480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419872" y="5901444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4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688543" y="5886177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=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938696" y="5879258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4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187624" y="5877272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-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80728" y="5877272"/>
            <a:ext cx="62858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8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23" name="Picture 2" descr="http://dg50.odnoklassniki.ru/getImage?photoId=500596043661&amp;photoType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5" y="1340768"/>
            <a:ext cx="4618784" cy="360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4231446" y="5913276"/>
            <a:ext cx="1296145" cy="6120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/>
                </a:solidFill>
              </a:rPr>
              <a:t>(б.)</a:t>
            </a:r>
            <a:endParaRPr lang="ru-RU" sz="48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995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84343" y="2878821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8-1-2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24" y="332656"/>
            <a:ext cx="8458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Показати на числовому промені вираз та розв’язати його.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6387" y="4091198"/>
            <a:ext cx="8736182" cy="2628000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634774" y="4896091"/>
            <a:ext cx="144000" cy="127572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706774" y="4951655"/>
            <a:ext cx="5076000" cy="0"/>
          </a:xfrm>
          <a:prstGeom prst="line">
            <a:avLst/>
          </a:prstGeom>
          <a:ln w="3810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олилиния 9"/>
          <p:cNvSpPr/>
          <p:nvPr/>
        </p:nvSpPr>
        <p:spPr>
          <a:xfrm>
            <a:off x="5315294" y="4807639"/>
            <a:ext cx="432048" cy="242824"/>
          </a:xfrm>
          <a:custGeom>
            <a:avLst/>
            <a:gdLst>
              <a:gd name="connsiteX0" fmla="*/ 13063 w 979714"/>
              <a:gd name="connsiteY0" fmla="*/ 0 h 1201783"/>
              <a:gd name="connsiteX1" fmla="*/ 979714 w 979714"/>
              <a:gd name="connsiteY1" fmla="*/ 718457 h 1201783"/>
              <a:gd name="connsiteX2" fmla="*/ 0 w 979714"/>
              <a:gd name="connsiteY2" fmla="*/ 1201783 h 120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9714" h="1201783">
                <a:moveTo>
                  <a:pt x="13063" y="0"/>
                </a:moveTo>
                <a:lnTo>
                  <a:pt x="979714" y="718457"/>
                </a:lnTo>
                <a:lnTo>
                  <a:pt x="0" y="1201783"/>
                </a:lnTo>
              </a:path>
            </a:pathLst>
          </a:cu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210838" y="4843655"/>
            <a:ext cx="0" cy="2160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642886" y="4843655"/>
            <a:ext cx="0" cy="2160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123728" y="4843655"/>
            <a:ext cx="0" cy="2160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2578990" y="4843655"/>
            <a:ext cx="0" cy="2160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3011038" y="4843655"/>
            <a:ext cx="0" cy="2160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3515094" y="4843655"/>
            <a:ext cx="0" cy="2160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947142" y="4843655"/>
            <a:ext cx="0" cy="2160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427984" y="4843655"/>
            <a:ext cx="0" cy="2160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4883246" y="4843655"/>
            <a:ext cx="0" cy="2160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66703" y="5059655"/>
            <a:ext cx="52100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Pru" panose="01000000000000000000" pitchFamily="2" charset="-52"/>
              </a:rPr>
              <a:t>О  1   2   3  4  5   6  7   8  9 10</a:t>
            </a:r>
            <a:endParaRPr lang="ru-RU" sz="2800" b="1" dirty="0">
              <a:latin typeface="Pru" panose="01000000000000000000" pitchFamily="2" charset="-52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5315294" y="4879671"/>
            <a:ext cx="0" cy="2160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Овал 21"/>
          <p:cNvSpPr/>
          <p:nvPr/>
        </p:nvSpPr>
        <p:spPr>
          <a:xfrm>
            <a:off x="2924643" y="4783146"/>
            <a:ext cx="144000" cy="12757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2" t="-1" r="1725" b="-14203"/>
          <a:stretch/>
        </p:blipFill>
        <p:spPr>
          <a:xfrm rot="371887" flipH="1">
            <a:off x="3003923" y="4319044"/>
            <a:ext cx="898924" cy="647497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105395" y="4091198"/>
            <a:ext cx="564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Pru" panose="01000000000000000000" pitchFamily="2" charset="-52"/>
              </a:rPr>
              <a:t>-2</a:t>
            </a:r>
            <a:endParaRPr lang="ru-RU" sz="2800" b="1" dirty="0">
              <a:latin typeface="Pru" panose="01000000000000000000" pitchFamily="2" charset="-52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3860747" y="4807758"/>
            <a:ext cx="144000" cy="12757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2" t="-1" r="1725" b="-14203"/>
          <a:stretch/>
        </p:blipFill>
        <p:spPr>
          <a:xfrm rot="752917" flipH="1">
            <a:off x="3988724" y="4474068"/>
            <a:ext cx="504901" cy="460252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816736" y="4209083"/>
            <a:ext cx="564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Pru" panose="01000000000000000000" pitchFamily="2" charset="-52"/>
              </a:rPr>
              <a:t>-1</a:t>
            </a:r>
            <a:endParaRPr lang="ru-RU" sz="2800" b="1" dirty="0">
              <a:latin typeface="Pru" panose="01000000000000000000" pitchFamily="2" charset="-52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4355976" y="4807639"/>
            <a:ext cx="144000" cy="12757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712330" y="5809794"/>
            <a:ext cx="31935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>
                <a:latin typeface="Pru" panose="01000000000000000000" pitchFamily="2" charset="-52"/>
              </a:rPr>
              <a:t>8 – 1  - 2 = 5</a:t>
            </a:r>
            <a:endParaRPr lang="ru-RU" sz="4000" b="1" dirty="0">
              <a:latin typeface="Pru" panose="01000000000000000000" pitchFamily="2" charset="-5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52871" y="5525889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Pru" panose="01000000000000000000" pitchFamily="2" charset="-52"/>
              </a:rPr>
              <a:t>7</a:t>
            </a:r>
            <a:endParaRPr lang="ru-RU" sz="2800" b="1" dirty="0">
              <a:latin typeface="Pru" panose="01000000000000000000" pitchFamily="2" charset="-52"/>
            </a:endParaRPr>
          </a:p>
        </p:txBody>
      </p:sp>
      <p:grpSp>
        <p:nvGrpSpPr>
          <p:cNvPr id="31" name="Группа 30">
            <a:extLst>
              <a:ext uri="{FF2B5EF4-FFF2-40B4-BE49-F238E27FC236}">
                <a16:creationId xmlns:a16="http://schemas.microsoft.com/office/drawing/2014/main" id="{1F2EF42B-0D4B-43A1-B234-DDF9E5563324}"/>
              </a:ext>
            </a:extLst>
          </p:cNvPr>
          <p:cNvGrpSpPr/>
          <p:nvPr/>
        </p:nvGrpSpPr>
        <p:grpSpPr>
          <a:xfrm>
            <a:off x="141694" y="1781818"/>
            <a:ext cx="8860611" cy="1128360"/>
            <a:chOff x="74171" y="1465933"/>
            <a:chExt cx="8860611" cy="1128360"/>
          </a:xfrm>
        </p:grpSpPr>
        <p:grpSp>
          <p:nvGrpSpPr>
            <p:cNvPr id="32" name="Группа 31">
              <a:extLst>
                <a:ext uri="{FF2B5EF4-FFF2-40B4-BE49-F238E27FC236}">
                  <a16:creationId xmlns:a16="http://schemas.microsoft.com/office/drawing/2014/main" id="{03BD524B-21DF-4480-9991-CFAB871D2DDC}"/>
                </a:ext>
              </a:extLst>
            </p:cNvPr>
            <p:cNvGrpSpPr/>
            <p:nvPr/>
          </p:nvGrpSpPr>
          <p:grpSpPr>
            <a:xfrm>
              <a:off x="209217" y="1465933"/>
              <a:ext cx="8725565" cy="296416"/>
              <a:chOff x="179512" y="4869160"/>
              <a:chExt cx="8725565" cy="296416"/>
            </a:xfrm>
          </p:grpSpPr>
          <p:sp>
            <p:nvSpPr>
              <p:cNvPr id="44" name="Овал 43">
                <a:extLst>
                  <a:ext uri="{FF2B5EF4-FFF2-40B4-BE49-F238E27FC236}">
                    <a16:creationId xmlns:a16="http://schemas.microsoft.com/office/drawing/2014/main" id="{4FAF08D8-E2D7-4EE8-9CE0-DA026869370D}"/>
                  </a:ext>
                </a:extLst>
              </p:cNvPr>
              <p:cNvSpPr/>
              <p:nvPr/>
            </p:nvSpPr>
            <p:spPr>
              <a:xfrm>
                <a:off x="179512" y="4869160"/>
                <a:ext cx="288032" cy="28803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cxnSp>
            <p:nvCxnSpPr>
              <p:cNvPr id="45" name="Прямая соединительная линия 44">
                <a:extLst>
                  <a:ext uri="{FF2B5EF4-FFF2-40B4-BE49-F238E27FC236}">
                    <a16:creationId xmlns:a16="http://schemas.microsoft.com/office/drawing/2014/main" id="{CFE42AAB-CB6A-4455-9B38-564B880AF2B1}"/>
                  </a:ext>
                </a:extLst>
              </p:cNvPr>
              <p:cNvCxnSpPr/>
              <p:nvPr/>
            </p:nvCxnSpPr>
            <p:spPr>
              <a:xfrm>
                <a:off x="8545037" y="4869160"/>
                <a:ext cx="360040" cy="144016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Прямая соединительная линия 45">
                <a:extLst>
                  <a:ext uri="{FF2B5EF4-FFF2-40B4-BE49-F238E27FC236}">
                    <a16:creationId xmlns:a16="http://schemas.microsoft.com/office/drawing/2014/main" id="{396959AA-F637-4588-AC8A-02966AEF72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532440" y="5021560"/>
                <a:ext cx="360040" cy="144016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Прямая соединительная линия 46">
                <a:extLst>
                  <a:ext uri="{FF2B5EF4-FFF2-40B4-BE49-F238E27FC236}">
                    <a16:creationId xmlns:a16="http://schemas.microsoft.com/office/drawing/2014/main" id="{061ED419-F469-4DFB-BC46-9B32EC786F28}"/>
                  </a:ext>
                </a:extLst>
              </p:cNvPr>
              <p:cNvCxnSpPr/>
              <p:nvPr/>
            </p:nvCxnSpPr>
            <p:spPr>
              <a:xfrm flipV="1">
                <a:off x="323528" y="5013176"/>
                <a:ext cx="8568952" cy="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Прямая соединительная линия 47">
                <a:extLst>
                  <a:ext uri="{FF2B5EF4-FFF2-40B4-BE49-F238E27FC236}">
                    <a16:creationId xmlns:a16="http://schemas.microsoft.com/office/drawing/2014/main" id="{6A77B4E7-0A76-4C45-AD07-7E92F472102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5616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Прямая соединительная линия 48">
                <a:extLst>
                  <a:ext uri="{FF2B5EF4-FFF2-40B4-BE49-F238E27FC236}">
                    <a16:creationId xmlns:a16="http://schemas.microsoft.com/office/drawing/2014/main" id="{631D21AB-F181-4B58-8B45-C04835DD43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07704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Прямая соединительная линия 49">
                <a:extLst>
                  <a:ext uri="{FF2B5EF4-FFF2-40B4-BE49-F238E27FC236}">
                    <a16:creationId xmlns:a16="http://schemas.microsoft.com/office/drawing/2014/main" id="{C252A837-90C7-4D68-AE5D-107A27C0F0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99792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Прямая соединительная линия 50">
                <a:extLst>
                  <a:ext uri="{FF2B5EF4-FFF2-40B4-BE49-F238E27FC236}">
                    <a16:creationId xmlns:a16="http://schemas.microsoft.com/office/drawing/2014/main" id="{B48335A3-811E-4943-B702-249111E907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91880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Прямая соединительная линия 51">
                <a:extLst>
                  <a:ext uri="{FF2B5EF4-FFF2-40B4-BE49-F238E27FC236}">
                    <a16:creationId xmlns:a16="http://schemas.microsoft.com/office/drawing/2014/main" id="{CF47D5B8-2C74-4C88-A93B-5BEF8A57FE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3968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>
                <a:extLst>
                  <a:ext uri="{FF2B5EF4-FFF2-40B4-BE49-F238E27FC236}">
                    <a16:creationId xmlns:a16="http://schemas.microsoft.com/office/drawing/2014/main" id="{21BF8E37-2001-46A0-809E-F228C93CFF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46351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Прямая соединительная линия 53">
                <a:extLst>
                  <a:ext uri="{FF2B5EF4-FFF2-40B4-BE49-F238E27FC236}">
                    <a16:creationId xmlns:a16="http://schemas.microsoft.com/office/drawing/2014/main" id="{390513EB-0A13-491B-960C-626AC483F9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96136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Прямая соединительная линия 54">
                <a:extLst>
                  <a:ext uri="{FF2B5EF4-FFF2-40B4-BE49-F238E27FC236}">
                    <a16:creationId xmlns:a16="http://schemas.microsoft.com/office/drawing/2014/main" id="{203D064F-B406-44F7-92F3-A5DDA4B2CA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588224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Прямая соединительная линия 55">
                <a:extLst>
                  <a:ext uri="{FF2B5EF4-FFF2-40B4-BE49-F238E27FC236}">
                    <a16:creationId xmlns:a16="http://schemas.microsoft.com/office/drawing/2014/main" id="{95599F7F-2D00-40B4-A283-1535261C30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80312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единительная линия 56">
                <a:extLst>
                  <a:ext uri="{FF2B5EF4-FFF2-40B4-BE49-F238E27FC236}">
                    <a16:creationId xmlns:a16="http://schemas.microsoft.com/office/drawing/2014/main" id="{5E0D4A90-C3C7-4035-A9A1-5B9B4D9354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72400" y="4869160"/>
                <a:ext cx="0" cy="216000"/>
              </a:xfrm>
              <a:prstGeom prst="line">
                <a:avLst/>
              </a:prstGeom>
              <a:ln w="57150"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780DB83-42A0-44A5-9C13-6C75E89002FA}"/>
                </a:ext>
              </a:extLst>
            </p:cNvPr>
            <p:cNvSpPr txBox="1"/>
            <p:nvPr/>
          </p:nvSpPr>
          <p:spPr>
            <a:xfrm>
              <a:off x="74171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6013A70-FD52-4358-9A99-CF459B153D37}"/>
                </a:ext>
              </a:extLst>
            </p:cNvPr>
            <p:cNvSpPr txBox="1"/>
            <p:nvPr/>
          </p:nvSpPr>
          <p:spPr>
            <a:xfrm>
              <a:off x="866259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E38D7094-CC48-4D04-92C1-24B1703CBF84}"/>
                </a:ext>
              </a:extLst>
            </p:cNvPr>
            <p:cNvSpPr txBox="1"/>
            <p:nvPr/>
          </p:nvSpPr>
          <p:spPr>
            <a:xfrm>
              <a:off x="1675833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2AB66DAC-BFF3-4068-9049-B64CC6BB4117}"/>
                </a:ext>
              </a:extLst>
            </p:cNvPr>
            <p:cNvSpPr txBox="1"/>
            <p:nvPr/>
          </p:nvSpPr>
          <p:spPr>
            <a:xfrm>
              <a:off x="2467921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716D0D7-CCD6-495F-B8ED-69BA8E02EFFF}"/>
                </a:ext>
              </a:extLst>
            </p:cNvPr>
            <p:cNvSpPr txBox="1"/>
            <p:nvPr/>
          </p:nvSpPr>
          <p:spPr>
            <a:xfrm>
              <a:off x="3280943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22CBD125-06CF-465E-82EB-F4D463929508}"/>
                </a:ext>
              </a:extLst>
            </p:cNvPr>
            <p:cNvSpPr txBox="1"/>
            <p:nvPr/>
          </p:nvSpPr>
          <p:spPr>
            <a:xfrm>
              <a:off x="4073031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614FC494-21AC-45B1-B138-FA81C01FC1C1}"/>
                </a:ext>
              </a:extLst>
            </p:cNvPr>
            <p:cNvSpPr txBox="1"/>
            <p:nvPr/>
          </p:nvSpPr>
          <p:spPr>
            <a:xfrm>
              <a:off x="4788024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5AFDDC5-A3AC-46CA-AB3C-F91667DB98DF}"/>
                </a:ext>
              </a:extLst>
            </p:cNvPr>
            <p:cNvSpPr txBox="1"/>
            <p:nvPr/>
          </p:nvSpPr>
          <p:spPr>
            <a:xfrm>
              <a:off x="5580112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F124A991-A434-4D2D-8ABD-AF2D0BAA662F}"/>
                </a:ext>
              </a:extLst>
            </p:cNvPr>
            <p:cNvSpPr txBox="1"/>
            <p:nvPr/>
          </p:nvSpPr>
          <p:spPr>
            <a:xfrm>
              <a:off x="6389158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5F68E6E4-ACCD-4345-8565-1E4FAEA1B89A}"/>
                </a:ext>
              </a:extLst>
            </p:cNvPr>
            <p:cNvSpPr txBox="1"/>
            <p:nvPr/>
          </p:nvSpPr>
          <p:spPr>
            <a:xfrm>
              <a:off x="7130955" y="1763296"/>
              <a:ext cx="5581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9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DD5930E2-77E9-4ACB-89EE-496554AF5581}"/>
                </a:ext>
              </a:extLst>
            </p:cNvPr>
            <p:cNvSpPr txBox="1"/>
            <p:nvPr/>
          </p:nvSpPr>
          <p:spPr>
            <a:xfrm>
              <a:off x="7757968" y="1763296"/>
              <a:ext cx="92422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8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5569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20" grpId="0"/>
      <p:bldP spid="22" grpId="0" animBg="1"/>
      <p:bldP spid="24" grpId="0"/>
      <p:bldP spid="25" grpId="0" animBg="1"/>
      <p:bldP spid="27" grpId="0"/>
      <p:bldP spid="28" grpId="0" animBg="1"/>
      <p:bldP spid="29" grpId="0"/>
      <p:bldP spid="30" grpId="0"/>
    </p:bld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2088</TotalTime>
  <Words>273</Words>
  <Application>Microsoft Office PowerPoint</Application>
  <PresentationFormat>Экран (4:3)</PresentationFormat>
  <Paragraphs>181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Pru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Ирина</cp:lastModifiedBy>
  <cp:revision>243</cp:revision>
  <dcterms:created xsi:type="dcterms:W3CDTF">2013-10-02T15:19:42Z</dcterms:created>
  <dcterms:modified xsi:type="dcterms:W3CDTF">2023-04-11T19:49:06Z</dcterms:modified>
</cp:coreProperties>
</file>