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7" r:id="rId8"/>
    <p:sldId id="269" r:id="rId9"/>
    <p:sldId id="266" r:id="rId10"/>
    <p:sldId id="258" r:id="rId11"/>
    <p:sldId id="259" r:id="rId12"/>
    <p:sldId id="260" r:id="rId13"/>
    <p:sldId id="268" r:id="rId14"/>
    <p:sldId id="265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Абсрактные\Синий\Abstrak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-22225"/>
            <a:ext cx="9129712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2060848"/>
            <a:ext cx="7128792" cy="14700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98296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Абсрактные\Синий\Sllai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600200"/>
            <a:ext cx="7499176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Абсрактные\Синий\Slla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1187450" y="1600200"/>
            <a:ext cx="74993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88640"/>
            <a:ext cx="7128792" cy="1740163"/>
          </a:xfrm>
        </p:spPr>
        <p:txBody>
          <a:bodyPr/>
          <a:lstStyle/>
          <a:p>
            <a:r>
              <a:rPr lang="uk-UA" sz="5400" dirty="0" smtClean="0"/>
              <a:t>Ґеоргі Караславов</a:t>
            </a:r>
            <a:endParaRPr lang="uk-UA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1714488"/>
            <a:ext cx="6400800" cy="1143008"/>
          </a:xfrm>
        </p:spPr>
        <p:txBody>
          <a:bodyPr/>
          <a:lstStyle/>
          <a:p>
            <a:r>
              <a:rPr lang="uk-UA" sz="3600" dirty="0" smtClean="0">
                <a:solidFill>
                  <a:schemeClr val="bg1"/>
                </a:solidFill>
              </a:rPr>
              <a:t>“ГОРОБЕЦЬ – МОЛОДЕЦЬ”</a:t>
            </a:r>
            <a:endParaRPr lang="uk-UA" sz="3600" dirty="0">
              <a:solidFill>
                <a:schemeClr val="bg1"/>
              </a:solidFill>
            </a:endParaRPr>
          </a:p>
        </p:txBody>
      </p:sp>
      <p:pic>
        <p:nvPicPr>
          <p:cNvPr id="6146" name="Picture 2" descr="Къща-музей &quot;Георги Караславов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3000372"/>
            <a:ext cx="2643191" cy="264319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148" name="AutoShape 4" descr="Горобчик Малюнок Горобчика. горобец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6156" name="Picture 12" descr="Георгі Караславов “Горобець-молодець” аудіокнигу слухати онлайн  Audiobook-mp3.com"/>
          <p:cNvPicPr>
            <a:picLocks noChangeAspect="1" noChangeArrowheads="1"/>
          </p:cNvPicPr>
          <p:nvPr/>
        </p:nvPicPr>
        <p:blipFill>
          <a:blip r:embed="rId3" cstate="print"/>
          <a:srcRect r="1699"/>
          <a:stretch>
            <a:fillRect/>
          </a:stretch>
        </p:blipFill>
        <p:spPr bwMode="auto">
          <a:xfrm>
            <a:off x="5643570" y="2786058"/>
            <a:ext cx="3068074" cy="3643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7215238" cy="72547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Ґеоргі Караславов</a:t>
            </a:r>
            <a:endParaRPr lang="uk-UA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643306" y="1500174"/>
            <a:ext cx="5284598" cy="4572032"/>
          </a:xfrm>
        </p:spPr>
        <p:txBody>
          <a:bodyPr/>
          <a:lstStyle/>
          <a:p>
            <a:r>
              <a:rPr lang="uk-UA" sz="2000" b="1" dirty="0" smtClean="0"/>
              <a:t>Народився у небагатій сім’ї селянина.</a:t>
            </a:r>
          </a:p>
          <a:p>
            <a:r>
              <a:rPr lang="uk-UA" sz="2000" b="1" dirty="0" smtClean="0"/>
              <a:t>Після школи навчався в прогімназії та реальному училищі.</a:t>
            </a:r>
          </a:p>
          <a:p>
            <a:r>
              <a:rPr lang="uk-UA" sz="2000" b="1" dirty="0" smtClean="0"/>
              <a:t>У шкільні роки писав вірші.</a:t>
            </a:r>
          </a:p>
          <a:p>
            <a:r>
              <a:rPr lang="uk-UA" sz="2000" b="1" dirty="0" smtClean="0"/>
              <a:t>Пізніше створював пародії, сатиричні твори.</a:t>
            </a:r>
          </a:p>
          <a:p>
            <a:r>
              <a:rPr lang="uk-UA" sz="2000" b="1" dirty="0" smtClean="0"/>
              <a:t>Писав для дітей байки, казки, оповідання і повісті.</a:t>
            </a:r>
          </a:p>
          <a:p>
            <a:r>
              <a:rPr lang="uk-UA" sz="2000" b="1" dirty="0" smtClean="0"/>
              <a:t>Найбільшу популярність принесли “ Лісові казки ”.</a:t>
            </a:r>
            <a:endParaRPr lang="uk-UA" sz="2000" b="1" dirty="0"/>
          </a:p>
        </p:txBody>
      </p:sp>
      <p:sp>
        <p:nvSpPr>
          <p:cNvPr id="2051" name="AutoShape 3" descr="ОУ &quot;Георги Караславов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2052" name="Picture 4" descr="C:\Users\HOME\Desktop\завантаження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571612"/>
            <a:ext cx="1857375" cy="246697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714480" y="4357694"/>
            <a:ext cx="1483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/>
              <a:t>(1904 – 1980)</a:t>
            </a:r>
            <a:endParaRPr lang="uk-UA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786182" y="1071546"/>
            <a:ext cx="27428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u="sng" dirty="0" smtClean="0">
                <a:solidFill>
                  <a:srgbClr val="0000FF"/>
                </a:solidFill>
              </a:rPr>
              <a:t>Болгарський письменник</a:t>
            </a:r>
            <a:endParaRPr lang="uk-UA" b="1" u="sng" dirty="0">
              <a:solidFill>
                <a:srgbClr val="0000FF"/>
              </a:solidFill>
            </a:endParaRPr>
          </a:p>
        </p:txBody>
      </p:sp>
      <p:pic>
        <p:nvPicPr>
          <p:cNvPr id="2054" name="Picture 6" descr="картинки книги для презентации: 3 тыс изображений найдено в Яндекс Картинка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4857760"/>
            <a:ext cx="2857518" cy="171451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Георги Караславов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6940" t="5204" r="6321" b="3719"/>
          <a:stretch>
            <a:fillRect/>
          </a:stretch>
        </p:blipFill>
        <p:spPr bwMode="auto">
          <a:xfrm>
            <a:off x="6572264" y="1285859"/>
            <a:ext cx="2000264" cy="26003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7215238" cy="72547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Ґеоргі Караславов</a:t>
            </a:r>
            <a:endParaRPr lang="uk-UA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23" name="Picture 7" descr="C:\Users\HOME\Desktop\ea01bb4662299e15c57947cd239b05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142984"/>
            <a:ext cx="1428760" cy="2143140"/>
          </a:xfrm>
          <a:prstGeom prst="rect">
            <a:avLst/>
          </a:prstGeom>
          <a:noFill/>
        </p:spPr>
      </p:pic>
      <p:pic>
        <p:nvPicPr>
          <p:cNvPr id="9226" name="Picture 10" descr="Татул - Георги Караславов | Miranda - Knigoman.bg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 t="2131" r="5434" b="4119"/>
          <a:stretch>
            <a:fillRect/>
          </a:stretch>
        </p:blipFill>
        <p:spPr bwMode="auto">
          <a:xfrm>
            <a:off x="7215206" y="4429132"/>
            <a:ext cx="1388170" cy="2106189"/>
          </a:xfrm>
          <a:prstGeom prst="rect">
            <a:avLst/>
          </a:prstGeom>
          <a:noFill/>
        </p:spPr>
      </p:pic>
      <p:pic>
        <p:nvPicPr>
          <p:cNvPr id="9221" name="Picture 5" descr="C:\Users\HOME\Desktop\boocover.jpg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571736" y="2500306"/>
            <a:ext cx="1524004" cy="2281243"/>
          </a:xfrm>
          <a:prstGeom prst="rect">
            <a:avLst/>
          </a:prstGeom>
          <a:noFill/>
        </p:spPr>
      </p:pic>
      <p:pic>
        <p:nvPicPr>
          <p:cNvPr id="9222" name="Picture 6" descr="C:\Users\HOME\Desktop\boocover (1).jpg"/>
          <p:cNvPicPr>
            <a:picLocks noChangeAspect="1" noChangeArrowheads="1"/>
          </p:cNvPicPr>
          <p:nvPr/>
        </p:nvPicPr>
        <p:blipFill>
          <a:blip r:embed="rId6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071934" y="3500438"/>
            <a:ext cx="1666880" cy="2238375"/>
          </a:xfrm>
          <a:prstGeom prst="rect">
            <a:avLst/>
          </a:prstGeom>
          <a:noFill/>
        </p:spPr>
      </p:pic>
      <p:pic>
        <p:nvPicPr>
          <p:cNvPr id="9224" name="Picture 8" descr="C:\Users\HOME\Desktop\6439.120.jpg"/>
          <p:cNvPicPr>
            <a:picLocks noChangeAspect="1" noChangeArrowheads="1"/>
          </p:cNvPicPr>
          <p:nvPr/>
        </p:nvPicPr>
        <p:blipFill>
          <a:blip r:embed="rId7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715008" y="4143380"/>
            <a:ext cx="1357322" cy="2081227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142984"/>
            <a:ext cx="5072098" cy="4983179"/>
          </a:xfrm>
        </p:spPr>
        <p:txBody>
          <a:bodyPr/>
          <a:lstStyle/>
          <a:p>
            <a:r>
              <a:rPr lang="ru-RU" sz="2000" dirty="0" smtClean="0"/>
              <a:t> </a:t>
            </a:r>
            <a:r>
              <a:rPr lang="uk-UA" sz="2000" dirty="0" smtClean="0"/>
              <a:t>Горобці зазвичай літають на швидкості 38 км/год, але переляканий горобець може розігнатися до 50 км/год! Через кожні 15 хв. польоту вони зупиняються, щоб відпочити.</a:t>
            </a:r>
          </a:p>
          <a:p>
            <a:r>
              <a:rPr lang="uk-UA" sz="2000" b="1" dirty="0" smtClean="0"/>
              <a:t>На волі горобці живуть переважно від </a:t>
            </a:r>
          </a:p>
          <a:p>
            <a:pPr>
              <a:buNone/>
            </a:pPr>
            <a:r>
              <a:rPr lang="uk-UA" sz="2000" b="1" dirty="0" smtClean="0"/>
              <a:t>	4 до 5-ти років.</a:t>
            </a:r>
          </a:p>
          <a:p>
            <a:pPr>
              <a:buFont typeface="Arial" pitchFamily="34" charset="0"/>
              <a:buChar char="•"/>
            </a:pPr>
            <a:r>
              <a:rPr lang="uk-UA" sz="2000" dirty="0" smtClean="0"/>
              <a:t>Це дуже родючі пташки. Всього за кілька літніх місяців, вони можуть дати по 2-3 приплоду.</a:t>
            </a:r>
            <a:endParaRPr lang="uk-UA" sz="2000" b="1" dirty="0" smtClean="0"/>
          </a:p>
          <a:p>
            <a:pPr>
              <a:buFont typeface="Arial" pitchFamily="34" charset="0"/>
              <a:buChar char="•"/>
            </a:pPr>
            <a:r>
              <a:rPr lang="uk-UA" sz="2000" b="1" dirty="0" smtClean="0"/>
              <a:t>Горобці — однолюби. Вони створюють сім'ю раз і на все життя.</a:t>
            </a:r>
          </a:p>
          <a:p>
            <a:pPr>
              <a:buFont typeface="Arial" pitchFamily="34" charset="0"/>
              <a:buChar char="•"/>
            </a:pPr>
            <a:r>
              <a:rPr lang="uk-UA" sz="2000" dirty="0" smtClean="0"/>
              <a:t>Люблять приймати пісочні ванни. Птахи повністю занурюються в пісок і чистять своє пір'я від паразитів.</a:t>
            </a:r>
            <a:endParaRPr lang="uk-UA" sz="2000" b="1" dirty="0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7215238" cy="72547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 знаєш ти?</a:t>
            </a:r>
            <a:endParaRPr lang="uk-UA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0" descr="Опис горобця - Твір, розповідь, мініатюра, текст, речення про горобч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1285860"/>
            <a:ext cx="2214578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Интересные факты о воробьях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 l="11143"/>
          <a:stretch>
            <a:fillRect/>
          </a:stretch>
        </p:blipFill>
        <p:spPr bwMode="auto">
          <a:xfrm>
            <a:off x="6572264" y="4857760"/>
            <a:ext cx="2278627" cy="1633538"/>
          </a:xfrm>
          <a:prstGeom prst="rect">
            <a:avLst/>
          </a:prstGeom>
          <a:noFill/>
        </p:spPr>
      </p:pic>
      <p:pic>
        <p:nvPicPr>
          <p:cNvPr id="10246" name="Picture 6" descr="Вінниця.info | Розміром із горобця: вінничанин замість папуг розводить дома  мініатюрних перепелів. Фото і віде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3071810"/>
            <a:ext cx="2214546" cy="166221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7215238" cy="72547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k-UA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Читаємо оповідання “ГОРОБЕЦЬ-МОЛОДЕЦЬ”</a:t>
            </a:r>
            <a:endParaRPr lang="uk-UA" sz="2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4" name="AutoShape 2" descr="Горобці: картинки, стокові Горобці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6" name="Picture 12" descr="Георгі Караславов “Горобець-молодець” аудіокнигу слухати онлайн  Audiobook-mp3.com"/>
          <p:cNvPicPr>
            <a:picLocks noChangeAspect="1" noChangeArrowheads="1"/>
          </p:cNvPicPr>
          <p:nvPr/>
        </p:nvPicPr>
        <p:blipFill>
          <a:blip r:embed="rId2" cstate="print"/>
          <a:srcRect r="1699"/>
          <a:stretch>
            <a:fillRect/>
          </a:stretch>
        </p:blipFill>
        <p:spPr bwMode="auto">
          <a:xfrm>
            <a:off x="3357554" y="1857364"/>
            <a:ext cx="3068074" cy="3643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Users\HOME\Desktop\430100-sepik.jpg"/>
          <p:cNvPicPr>
            <a:picLocks noChangeAspect="1" noChangeArrowheads="1"/>
          </p:cNvPicPr>
          <p:nvPr/>
        </p:nvPicPr>
        <p:blipFill>
          <a:blip r:embed="rId2" cstate="print"/>
          <a:srcRect r="20738"/>
          <a:stretch>
            <a:fillRect/>
          </a:stretch>
        </p:blipFill>
        <p:spPr bwMode="auto">
          <a:xfrm rot="20852069">
            <a:off x="1043107" y="2641374"/>
            <a:ext cx="2214578" cy="1571618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00192" y="1412776"/>
            <a:ext cx="2592288" cy="4896544"/>
          </a:xfrm>
        </p:spPr>
        <p:txBody>
          <a:bodyPr/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неабияк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хвилюванням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стрункішим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вродливішим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 пітьмі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випурхнув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промерзлих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мигтіли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скоцюрблений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марнолюбство 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1691680" y="404664"/>
            <a:ext cx="7215238" cy="725470"/>
          </a:xfrm>
          <a:prstGeom prst="rect">
            <a:avLst/>
          </a:prstGeom>
          <a:ln w="9525" cap="flat" cmpd="sng" algn="ctr">
            <a:solidFill>
              <a:schemeClr val="accent1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Вчимося читати правильно</a:t>
            </a:r>
            <a:endParaRPr kumimoji="0" lang="uk-UA" sz="4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 bwMode="auto">
          <a:xfrm>
            <a:off x="3491880" y="1412776"/>
            <a:ext cx="2808312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необачний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стріхою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заспокоювали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сплеснувши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захурделило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зойкнув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найхоробріший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настовбурченому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осторонь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заздрістю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340768"/>
            <a:ext cx="7355160" cy="2664297"/>
          </a:xfrm>
        </p:spPr>
        <p:txBody>
          <a:bodyPr/>
          <a:lstStyle/>
          <a:p>
            <a:pPr algn="ctr">
              <a:buNone/>
            </a:pP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800" b="1" i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Марнолюбство</a:t>
            </a:r>
            <a:r>
              <a:rPr lang="uk-UA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зарозумілість (надмірно висока думка про себе), 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гордовитість, гордощі,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пихатість,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марнославство (словолюбство)</a:t>
            </a:r>
          </a:p>
          <a:p>
            <a:pPr>
              <a:buFont typeface="Wingdings" pitchFamily="2" charset="2"/>
              <a:buChar char="ü"/>
            </a:pP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Словник синонімів української мови: у 2-х т. Том 2 | Книжкова Хат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140968"/>
            <a:ext cx="1977008" cy="275792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15364" name="Picture 4" descr="Тлумачні словники — купити в Україні за низькою ціною | Книгарня “Є”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861048"/>
            <a:ext cx="1769686" cy="2736304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1691680" y="404664"/>
            <a:ext cx="7215238" cy="725470"/>
          </a:xfrm>
          <a:prstGeom prst="rect">
            <a:avLst/>
          </a:prstGeom>
          <a:ln w="9525" cap="flat" cmpd="sng" algn="ctr">
            <a:solidFill>
              <a:schemeClr val="accent1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Знавці рідної мови</a:t>
            </a:r>
            <a:endParaRPr kumimoji="0" lang="uk-UA" sz="4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340768"/>
            <a:ext cx="7499176" cy="4785395"/>
          </a:xfrm>
        </p:spPr>
        <p:txBody>
          <a:bodyPr/>
          <a:lstStyle/>
          <a:p>
            <a:pPr>
              <a:buNone/>
            </a:pPr>
            <a:r>
              <a:rPr lang="uk-UA" sz="2800" b="1" dirty="0" smtClean="0"/>
              <a:t>  		стріха	</a:t>
            </a:r>
            <a:r>
              <a:rPr lang="uk-UA" sz="2800" b="1" dirty="0" smtClean="0"/>
              <a:t>				гребінь</a:t>
            </a:r>
            <a:endParaRPr lang="uk-UA" sz="2800" b="1" dirty="0" smtClean="0"/>
          </a:p>
          <a:p>
            <a:pPr>
              <a:buNone/>
            </a:pPr>
            <a:endParaRPr lang="uk-UA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8019" t="6580" r="9788" b="21045"/>
          <a:stretch>
            <a:fillRect/>
          </a:stretch>
        </p:blipFill>
        <p:spPr bwMode="auto">
          <a:xfrm>
            <a:off x="1122162" y="2132856"/>
            <a:ext cx="316180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 t="15534" r="20106"/>
          <a:stretch>
            <a:fillRect/>
          </a:stretch>
        </p:blipFill>
        <p:spPr bwMode="auto">
          <a:xfrm>
            <a:off x="5652120" y="2132856"/>
            <a:ext cx="3024336" cy="1717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 descr="Вимоги до димоходу та його будова для обладнання камін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653136"/>
            <a:ext cx="3283564" cy="172819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923928" y="4005065"/>
            <a:ext cx="194421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/>
              <a:t> </a:t>
            </a:r>
            <a:r>
              <a:rPr lang="uk-UA" sz="2800" b="1" dirty="0" smtClean="0"/>
              <a:t>димар</a:t>
            </a:r>
            <a:r>
              <a:rPr lang="uk-UA" b="1" dirty="0" smtClean="0"/>
              <a:t>	</a:t>
            </a:r>
            <a:endParaRPr lang="uk-UA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1691680" y="404664"/>
            <a:ext cx="7215238" cy="725470"/>
          </a:xfrm>
          <a:prstGeom prst="rect">
            <a:avLst/>
          </a:prstGeom>
          <a:ln w="9525" cap="flat" cmpd="sng" algn="ctr">
            <a:solidFill>
              <a:schemeClr val="accent1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Знавці рідної мови</a:t>
            </a:r>
            <a:endParaRPr kumimoji="0" lang="uk-UA" sz="4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1340769"/>
            <a:ext cx="7272808" cy="720079"/>
          </a:xfrm>
        </p:spPr>
        <p:txBody>
          <a:bodyPr/>
          <a:lstStyle/>
          <a:p>
            <a:pPr algn="ctr">
              <a:buNone/>
            </a:pPr>
            <a:r>
              <a:rPr lang="uk-UA" sz="2400" b="1" u="sng" dirty="0" smtClean="0"/>
              <a:t>Порахуйте, скільки в тексті окличних речень</a:t>
            </a:r>
            <a:endParaRPr lang="uk-UA" sz="2400" b="1" u="sng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691680" y="404664"/>
            <a:ext cx="7215238" cy="725470"/>
          </a:xfrm>
          <a:prstGeom prst="rect">
            <a:avLst/>
          </a:prstGeom>
          <a:ln w="9525" cap="flat" cmpd="sng" algn="ctr">
            <a:solidFill>
              <a:schemeClr val="accent1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Юні математики</a:t>
            </a:r>
            <a:endParaRPr kumimoji="0" lang="uk-UA" sz="4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1" descr="C:\Users\HOME\Desktop\430100-sepik.jpg"/>
          <p:cNvPicPr>
            <a:picLocks noChangeAspect="1" noChangeArrowheads="1"/>
          </p:cNvPicPr>
          <p:nvPr/>
        </p:nvPicPr>
        <p:blipFill>
          <a:blip r:embed="rId2" cstate="print"/>
          <a:srcRect r="20738"/>
          <a:stretch>
            <a:fillRect/>
          </a:stretch>
        </p:blipFill>
        <p:spPr bwMode="auto">
          <a:xfrm>
            <a:off x="2555776" y="2348880"/>
            <a:ext cx="3070164" cy="21788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Равнобедренный треугольник 5"/>
          <p:cNvSpPr/>
          <p:nvPr/>
        </p:nvSpPr>
        <p:spPr>
          <a:xfrm>
            <a:off x="2411760" y="5229200"/>
            <a:ext cx="1060704" cy="98640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9</a:t>
            </a:r>
            <a:endParaRPr lang="uk-UA" sz="2400" b="1" dirty="0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4572000" y="5229200"/>
            <a:ext cx="1276728" cy="98640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10</a:t>
            </a:r>
            <a:endParaRPr lang="uk-UA" sz="2400" b="1" dirty="0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6876256" y="5301208"/>
            <a:ext cx="1276728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11</a:t>
            </a:r>
            <a:endParaRPr lang="uk-UA" sz="2400" b="1" dirty="0"/>
          </a:p>
        </p:txBody>
      </p:sp>
      <p:pic>
        <p:nvPicPr>
          <p:cNvPr id="1026" name="Picture 2" descr="Счастливый синий восклицательный знак, Артикул: 61082101 | Artzakaz.pr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844824"/>
            <a:ext cx="964428" cy="3329887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628800"/>
            <a:ext cx="5400600" cy="4497363"/>
          </a:xfrm>
        </p:spPr>
        <p:txBody>
          <a:bodyPr/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Ласун шугнув під стріху, радісно сплеснувши …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Сів на якийсь дах і, не знаючи, що робити, там і …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Ти найхоробріший з-поміж нас …!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Що герой, то герой, нічого не …!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Цю ніч я простою на гребені хати, де шугає холодний …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Я переможу горобця …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 descr="Wróbel Зображення, стокові фотографії та картинки Wrób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2348880"/>
            <a:ext cx="1872208" cy="2470809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7215238" cy="72547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“ Заверши речення ”</a:t>
            </a:r>
            <a:endParaRPr lang="uk-UA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67944" y="2204864"/>
            <a:ext cx="3600400" cy="2332856"/>
          </a:xfrm>
        </p:spPr>
        <p:txBody>
          <a:bodyPr/>
          <a:lstStyle/>
          <a:p>
            <a:r>
              <a:rPr lang="uk-UA" sz="2800" b="1" dirty="0" smtClean="0">
                <a:solidFill>
                  <a:srgbClr val="0000FF"/>
                </a:solidFill>
              </a:rPr>
              <a:t>Ласун</a:t>
            </a:r>
          </a:p>
          <a:p>
            <a:r>
              <a:rPr lang="uk-UA" sz="2800" b="1" dirty="0" smtClean="0">
                <a:solidFill>
                  <a:srgbClr val="0000FF"/>
                </a:solidFill>
              </a:rPr>
              <a:t>Ковтнишмат</a:t>
            </a:r>
          </a:p>
          <a:p>
            <a:r>
              <a:rPr lang="uk-UA" sz="2800" b="1" dirty="0" smtClean="0">
                <a:solidFill>
                  <a:srgbClr val="0000FF"/>
                </a:solidFill>
              </a:rPr>
              <a:t>Цвірілик-співець</a:t>
            </a:r>
          </a:p>
          <a:p>
            <a:r>
              <a:rPr lang="uk-UA" sz="2800" b="1" dirty="0" smtClean="0">
                <a:solidFill>
                  <a:srgbClr val="0000FF"/>
                </a:solidFill>
              </a:rPr>
              <a:t>Гробець-Молодець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7215238" cy="72547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ПОМІРКУЙ</a:t>
            </a:r>
            <a:endParaRPr lang="uk-UA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1619672" y="1196753"/>
            <a:ext cx="7272808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uk-UA" sz="2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Чому автор дав своїм героям такі імена?</a:t>
            </a:r>
            <a:endParaRPr kumimoji="0" lang="uk-UA" sz="24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8" name="Picture 2" descr="Кого стосується заборона? - Вільне життя"/>
          <p:cNvPicPr>
            <a:picLocks noChangeAspect="1" noChangeArrowheads="1"/>
          </p:cNvPicPr>
          <p:nvPr/>
        </p:nvPicPr>
        <p:blipFill>
          <a:blip r:embed="rId2" cstate="print"/>
          <a:srcRect l="20635" t="19048" r="20635" b="9524"/>
          <a:stretch>
            <a:fillRect/>
          </a:stretch>
        </p:blipFill>
        <p:spPr bwMode="auto">
          <a:xfrm>
            <a:off x="1475656" y="2132856"/>
            <a:ext cx="2013023" cy="2448271"/>
          </a:xfrm>
          <a:prstGeom prst="rect">
            <a:avLst/>
          </a:prstGeom>
          <a:noFill/>
        </p:spPr>
      </p:pic>
      <p:pic>
        <p:nvPicPr>
          <p:cNvPr id="4100" name="Picture 4" descr="Картинка Птицы Воробей животное Рисованны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509120"/>
            <a:ext cx="3328369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484784"/>
            <a:ext cx="7776864" cy="4641379"/>
          </a:xfrm>
        </p:spPr>
        <p:txBody>
          <a:bodyPr/>
          <a:lstStyle/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Одного холодного зимового ранку горобець Ласун не вернувся під стріху край села.</a:t>
            </a:r>
          </a:p>
          <a:p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Дехто вірив, що Ласун заблукав і ночує в сусідньому селі.</a:t>
            </a:r>
          </a:p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Мати, стара горобчиха Ковтнишмат, весь час плакала.</a:t>
            </a:r>
          </a:p>
          <a:p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Сів на якесь дерево і, не знаючи, що робити, там і лишився. </a:t>
            </a:r>
          </a:p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Ти найхоробріший з-поміж нас усіх!</a:t>
            </a:r>
          </a:p>
          <a:p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Цю ніч я простою на гребені хати, де ллє холодний дощ.</a:t>
            </a:r>
          </a:p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А сьогодні ввечері дерево й камінь затріщать від радості.</a:t>
            </a:r>
          </a:p>
          <a:p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7215238" cy="72547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“ Так – ні ”</a:t>
            </a:r>
            <a:endParaRPr lang="uk-UA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Навчитись говорити «Ні» або Казка про Золоту Рибку – Схудла і Забула"/>
          <p:cNvPicPr>
            <a:picLocks noChangeAspect="1" noChangeArrowheads="1"/>
          </p:cNvPicPr>
          <p:nvPr/>
        </p:nvPicPr>
        <p:blipFill>
          <a:blip r:embed="rId2" cstate="print"/>
          <a:srcRect l="10080" t="9000" r="6761" b="10001"/>
          <a:stretch>
            <a:fillRect/>
          </a:stretch>
        </p:blipFill>
        <p:spPr bwMode="auto">
          <a:xfrm>
            <a:off x="3779912" y="4941168"/>
            <a:ext cx="2664296" cy="1453252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Українські прислів'я,приказки для дітей – низькі ціни, кредит, оплата  частинами в інтернет-магазині ROZETKA | Купити в Україні: Києві, Харкові,  Дніпрі, Одесі, Запоріжжі, Львові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420888"/>
            <a:ext cx="2112235" cy="2880320"/>
          </a:xfrm>
          <a:prstGeom prst="rect">
            <a:avLst/>
          </a:prstGeom>
          <a:noFill/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7215238" cy="72547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Добери прислів’я</a:t>
            </a:r>
            <a:endParaRPr lang="uk-UA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31640" y="1484784"/>
            <a:ext cx="3168352" cy="129614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Задер носа — й кочергою не дістанеш.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652120" y="5013176"/>
            <a:ext cx="2952328" cy="1368152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Сказано: велика птиця — горобець!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043608" y="3933056"/>
            <a:ext cx="3456384" cy="144016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Хвальби повні торби, а вони порожні.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940152" y="1844824"/>
            <a:ext cx="3096344" cy="151216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Багато галасу даремно.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Книга Изображения, стоковые фотографии и картинки Кни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276872"/>
            <a:ext cx="3675431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275856" y="404664"/>
            <a:ext cx="3056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Молодці!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55776" y="5157192"/>
            <a:ext cx="54443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Дякую за роботу!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050" name="Picture 2" descr="Веселый смайлик супер класс (60 картинок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484784"/>
            <a:ext cx="2276872" cy="227687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bstraktBlu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AbstraktBlue</Template>
  <TotalTime>173</TotalTime>
  <Words>310</Words>
  <Application>Microsoft Office PowerPoint</Application>
  <PresentationFormat>Экран (4:3)</PresentationFormat>
  <Paragraphs>83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AbstraktBlue</vt:lpstr>
      <vt:lpstr>Ґеоргі Караславов</vt:lpstr>
      <vt:lpstr>Ґеоргі Караславов</vt:lpstr>
      <vt:lpstr>Ґеоргі Караславов</vt:lpstr>
      <vt:lpstr>Чи знаєш ти?</vt:lpstr>
      <vt:lpstr>Читаємо оповідання “ГОРОБЕЦЬ-МОЛОДЕЦЬ”</vt:lpstr>
      <vt:lpstr>Слайд 6</vt:lpstr>
      <vt:lpstr>Слайд 7</vt:lpstr>
      <vt:lpstr>Слайд 8</vt:lpstr>
      <vt:lpstr>Слайд 9</vt:lpstr>
      <vt:lpstr>ГРА “ Заверши речення ”</vt:lpstr>
      <vt:lpstr>ПОМІРКУЙ</vt:lpstr>
      <vt:lpstr>ГРА “ Так – ні ”</vt:lpstr>
      <vt:lpstr>Добери прислів’я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Георгі Караславов</dc:title>
  <dc:creator>HOME</dc:creator>
  <cp:lastModifiedBy>HOME</cp:lastModifiedBy>
  <cp:revision>31</cp:revision>
  <dcterms:created xsi:type="dcterms:W3CDTF">2023-02-10T12:16:46Z</dcterms:created>
  <dcterms:modified xsi:type="dcterms:W3CDTF">2023-02-12T17:19:30Z</dcterms:modified>
</cp:coreProperties>
</file>