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4" r:id="rId3"/>
    <p:sldId id="275" r:id="rId4"/>
    <p:sldId id="268" r:id="rId5"/>
    <p:sldId id="276" r:id="rId6"/>
    <p:sldId id="269" r:id="rId7"/>
    <p:sldId id="270" r:id="rId8"/>
    <p:sldId id="271" r:id="rId9"/>
    <p:sldId id="272" r:id="rId10"/>
    <p:sldId id="277" r:id="rId11"/>
    <p:sldId id="273" r:id="rId12"/>
    <p:sldId id="266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99AB5"/>
    <a:srgbClr val="0066CC"/>
    <a:srgbClr val="0000FF"/>
    <a:srgbClr val="30829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A0622-B3E5-4466-9E1A-ED6309154533}" type="datetimeFigureOut">
              <a:rPr lang="en-US" smtClean="0"/>
              <a:pPr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3F5E8-02EC-4815-A6C1-FF97C737A2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A0622-B3E5-4466-9E1A-ED6309154533}" type="datetimeFigureOut">
              <a:rPr lang="en-US" smtClean="0"/>
              <a:pPr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3F5E8-02EC-4815-A6C1-FF97C737A2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A0622-B3E5-4466-9E1A-ED6309154533}" type="datetimeFigureOut">
              <a:rPr lang="en-US" smtClean="0"/>
              <a:pPr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3F5E8-02EC-4815-A6C1-FF97C737A2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A0622-B3E5-4466-9E1A-ED6309154533}" type="datetimeFigureOut">
              <a:rPr lang="en-US" smtClean="0"/>
              <a:pPr/>
              <a:t>3/14/2023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3F5E8-02EC-4815-A6C1-FF97C737A2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A0622-B3E5-4466-9E1A-ED6309154533}" type="datetimeFigureOut">
              <a:rPr lang="en-US" smtClean="0"/>
              <a:pPr/>
              <a:t>3/14/2023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3F5E8-02EC-4815-A6C1-FF97C737A2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A0622-B3E5-4466-9E1A-ED6309154533}" type="datetimeFigureOut">
              <a:rPr lang="en-US" smtClean="0"/>
              <a:pPr/>
              <a:t>3/14/2023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3F5E8-02EC-4815-A6C1-FF97C737A2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A0622-B3E5-4466-9E1A-ED6309154533}" type="datetimeFigureOut">
              <a:rPr lang="en-US" smtClean="0"/>
              <a:pPr/>
              <a:t>3/14/2023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3F5E8-02EC-4815-A6C1-FF97C737A2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A0622-B3E5-4466-9E1A-ED6309154533}" type="datetimeFigureOut">
              <a:rPr lang="en-US" smtClean="0"/>
              <a:pPr/>
              <a:t>3/14/2023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3F5E8-02EC-4815-A6C1-FF97C737A2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A0622-B3E5-4466-9E1A-ED6309154533}" type="datetimeFigureOut">
              <a:rPr lang="en-US" smtClean="0"/>
              <a:pPr/>
              <a:t>3/14/2023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3F5E8-02EC-4815-A6C1-FF97C737A2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A0622-B3E5-4466-9E1A-ED6309154533}" type="datetimeFigureOut">
              <a:rPr lang="en-US" smtClean="0"/>
              <a:pPr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3F5E8-02EC-4815-A6C1-FF97C737A2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A0622-B3E5-4466-9E1A-ED6309154533}" type="datetimeFigureOut">
              <a:rPr lang="en-US" smtClean="0"/>
              <a:pPr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83F5E8-02EC-4815-A6C1-FF97C737A28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274638"/>
            <a:ext cx="5791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95600" y="1600200"/>
            <a:ext cx="5791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6A0622-B3E5-4466-9E1A-ED6309154533}" type="datetimeFigureOut">
              <a:rPr lang="en-US" smtClean="0"/>
              <a:pPr/>
              <a:t>3/14/2023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83F5E8-02EC-4815-A6C1-FF97C737A28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399AB5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rgbClr val="399AB5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rgbClr val="399AB5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rgbClr val="399AB5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rgbClr val="399AB5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rgbClr val="399AB5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00600" y="5029200"/>
            <a:ext cx="4343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Ґеоргі Караславов</a:t>
            </a:r>
            <a:endParaRPr lang="en-US" sz="40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29200" y="5791200"/>
            <a:ext cx="35076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ln>
                  <a:solidFill>
                    <a:schemeClr val="bg1"/>
                  </a:solidFill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“МЕТЕЛИК”</a:t>
            </a:r>
            <a:endParaRPr lang="en-US" sz="4000" b="1" dirty="0">
              <a:ln>
                <a:solidFill>
                  <a:schemeClr val="bg1"/>
                </a:solidFill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290" name="AutoShape 2" descr="ОУ &quot;Георги Караславов&quot;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7" name="Picture 4" descr="Метелик Зображення, стокові фотографії та картинки Метелик"/>
          <p:cNvPicPr>
            <a:picLocks noChangeAspect="1" noChangeArrowheads="1"/>
          </p:cNvPicPr>
          <p:nvPr/>
        </p:nvPicPr>
        <p:blipFill>
          <a:blip r:embed="rId3"/>
          <a:srcRect l="13615" r="25000" b="6168"/>
          <a:stretch>
            <a:fillRect/>
          </a:stretch>
        </p:blipFill>
        <p:spPr bwMode="auto">
          <a:xfrm rot="1150574" flipH="1">
            <a:off x="6846282" y="1620566"/>
            <a:ext cx="1953143" cy="2681101"/>
          </a:xfrm>
          <a:prstGeom prst="rect">
            <a:avLst/>
          </a:prstGeom>
          <a:noFill/>
        </p:spPr>
      </p:pic>
      <p:pic>
        <p:nvPicPr>
          <p:cNvPr id="12291" name="Picture 3" descr="C:\Users\HOME\Desktop\Розмальовки\завантаження (1).jpg"/>
          <p:cNvPicPr>
            <a:picLocks noChangeAspect="1" noChangeArrowheads="1"/>
          </p:cNvPicPr>
          <p:nvPr/>
        </p:nvPicPr>
        <p:blipFill>
          <a:blip r:embed="rId4">
            <a:lum contrast="10000"/>
          </a:blip>
          <a:srcRect/>
          <a:stretch>
            <a:fillRect/>
          </a:stretch>
        </p:blipFill>
        <p:spPr bwMode="auto">
          <a:xfrm flipH="1">
            <a:off x="5105400" y="304800"/>
            <a:ext cx="1828800" cy="2429021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399AB5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На зображенні може бути: 2 людини та текст «с жена си, сина слав и дъщеря яна. υ семейството 1942»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9372" t="6535" r="11901" b="10687"/>
          <a:stretch>
            <a:fillRect/>
          </a:stretch>
        </p:blipFill>
        <p:spPr bwMode="auto">
          <a:xfrm rot="21144860">
            <a:off x="2234517" y="1722569"/>
            <a:ext cx="3200400" cy="2895600"/>
          </a:xfrm>
          <a:prstGeom prst="rect">
            <a:avLst/>
          </a:prstGeom>
          <a:noFill/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5334000" cy="914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3082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Ґеоргі Караславов</a:t>
            </a:r>
            <a:endParaRPr lang="uk-UA" sz="3600" b="1" dirty="0">
              <a:ln>
                <a:solidFill>
                  <a:schemeClr val="bg1"/>
                </a:solidFill>
              </a:ln>
              <a:solidFill>
                <a:srgbClr val="3082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0" name="Picture 6" descr="На зображенні може бути: 4 людини"/>
          <p:cNvPicPr>
            <a:picLocks noChangeAspect="1" noChangeArrowheads="1"/>
          </p:cNvPicPr>
          <p:nvPr/>
        </p:nvPicPr>
        <p:blipFill>
          <a:blip r:embed="rId3" cstate="print"/>
          <a:srcRect l="2044" t="8772" r="1891"/>
          <a:stretch>
            <a:fillRect/>
          </a:stretch>
        </p:blipFill>
        <p:spPr bwMode="auto">
          <a:xfrm rot="345597">
            <a:off x="5372438" y="2349263"/>
            <a:ext cx="3429000" cy="3975532"/>
          </a:xfrm>
          <a:prstGeom prst="rect">
            <a:avLst/>
          </a:prstGeom>
          <a:noFill/>
        </p:spPr>
      </p:pic>
      <p:pic>
        <p:nvPicPr>
          <p:cNvPr id="1026" name="Picture 2" descr="Може да бъде изображение с 1 човек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/>
          <a:stretch>
            <a:fillRect/>
          </a:stretch>
        </p:blipFill>
        <p:spPr bwMode="auto">
          <a:xfrm>
            <a:off x="381000" y="1295400"/>
            <a:ext cx="1905000" cy="25336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290" name="Picture 2" descr="Карта Болгарии с городами и регионами. Где находится Болгария на карте мира  – tripmydream"/>
          <p:cNvPicPr>
            <a:picLocks noChangeAspect="1" noChangeArrowheads="1"/>
          </p:cNvPicPr>
          <p:nvPr/>
        </p:nvPicPr>
        <p:blipFill>
          <a:blip r:embed="rId5"/>
          <a:srcRect t="10626" r="16962" b="8918"/>
          <a:stretch>
            <a:fillRect/>
          </a:stretch>
        </p:blipFill>
        <p:spPr bwMode="auto">
          <a:xfrm>
            <a:off x="6314536" y="0"/>
            <a:ext cx="2829464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Тепер телефонувати Къща-музей &quot;Георги Караславов&quot; ще простіше.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" y="3581400"/>
            <a:ext cx="5334000" cy="2788688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5105400" y="152400"/>
            <a:ext cx="3733800" cy="16002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3082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Музей </a:t>
            </a:r>
            <a:r>
              <a:rPr lang="uk-UA" sz="3600" b="1" dirty="0" err="1" smtClean="0">
                <a:ln>
                  <a:solidFill>
                    <a:schemeClr val="bg1"/>
                  </a:solidFill>
                </a:ln>
                <a:solidFill>
                  <a:srgbClr val="3082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“Ґеоргі</a:t>
            </a:r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3082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3600" b="1" dirty="0" err="1" smtClean="0">
                <a:ln>
                  <a:solidFill>
                    <a:schemeClr val="bg1"/>
                  </a:solidFill>
                </a:ln>
                <a:solidFill>
                  <a:srgbClr val="3082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Караславов”</a:t>
            </a:r>
            <a:endParaRPr lang="uk-UA" sz="3600" b="1" dirty="0">
              <a:ln>
                <a:solidFill>
                  <a:schemeClr val="bg1"/>
                </a:solidFill>
              </a:ln>
              <a:solidFill>
                <a:srgbClr val="3082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08" name="Picture 4" descr="Немає опису світлини."/>
          <p:cNvPicPr>
            <a:picLocks noChangeAspect="1" noChangeArrowheads="1"/>
          </p:cNvPicPr>
          <p:nvPr/>
        </p:nvPicPr>
        <p:blipFill>
          <a:blip r:embed="rId3" cstate="print"/>
          <a:srcRect l="11765" t="7112" r="10588" b="8148"/>
          <a:stretch>
            <a:fillRect/>
          </a:stretch>
        </p:blipFill>
        <p:spPr bwMode="auto">
          <a:xfrm>
            <a:off x="5867400" y="2057400"/>
            <a:ext cx="2743200" cy="3962400"/>
          </a:xfrm>
          <a:prstGeom prst="rect">
            <a:avLst/>
          </a:prstGeom>
          <a:noFill/>
        </p:spPr>
      </p:pic>
      <p:pic>
        <p:nvPicPr>
          <p:cNvPr id="21510" name="Picture 6" descr="Немає опису світлини.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228600"/>
            <a:ext cx="4165600" cy="3124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До чого сниться метелик жінці чи чоловікові — 97 тлумачень із різних  сонників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352800"/>
            <a:ext cx="4419600" cy="2971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8001000" cy="914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3082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МЕТЕЛИК</a:t>
            </a:r>
            <a:endParaRPr lang="uk-UA" sz="3600" b="1" dirty="0">
              <a:ln>
                <a:solidFill>
                  <a:schemeClr val="bg1"/>
                </a:solidFill>
              </a:ln>
              <a:solidFill>
                <a:srgbClr val="3082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048000" y="1524000"/>
            <a:ext cx="6019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Метелики не чують, але вони можуть відчувати вібрацію</a:t>
            </a:r>
            <a:r>
              <a:rPr lang="uk-UA" dirty="0" smtClean="0"/>
              <a:t>. </a:t>
            </a:r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85800" y="1219200"/>
            <a:ext cx="4724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Більшість метеликів живе всього кілька днів. 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5800" y="1905000"/>
            <a:ext cx="8001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У них дивовижний апетит, деякі з них можуть випити розчин цукру в кількості, що перевищує їх власну вагу в два рази. 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362200" y="2514600"/>
            <a:ext cx="6477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Метелики пробують їжу, стоячи на ній. Це тому, що їх датчики смаку знаходяться в ногах. </a:t>
            </a:r>
            <a:endParaRPr lang="uk-UA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953000" y="3276600"/>
            <a:ext cx="3810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Швидкість польоту іноді перевищує 60 км / год.</a:t>
            </a:r>
            <a:endParaRPr lang="uk-UA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029200" y="5029200"/>
            <a:ext cx="3962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В Японії вважають, що побачити метелика у себе в будинку — на щастя: метелик символізує все краще в житті людини. 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800600" y="4038600"/>
            <a:ext cx="4191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Деякі метелики ніколи не їдять, так як не мають рота. Вони живуть на енергії, що накопичили у вигляді гусениць. </a:t>
            </a:r>
            <a:endParaRPr lang="uk-UA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95600" y="1447800"/>
            <a:ext cx="3581400" cy="4678363"/>
          </a:xfrm>
        </p:spPr>
        <p:txBody>
          <a:bodyPr>
            <a:normAutofit fontScale="92500" lnSpcReduction="10000"/>
          </a:bodyPr>
          <a:lstStyle/>
          <a:p>
            <a:r>
              <a:rPr lang="uk-UA" sz="2800" b="1" dirty="0" smtClean="0">
                <a:solidFill>
                  <a:schemeClr val="tx1"/>
                </a:solidFill>
              </a:rPr>
              <a:t>яскравокрилий</a:t>
            </a:r>
          </a:p>
          <a:p>
            <a:r>
              <a:rPr lang="uk-UA" sz="2800" b="1" dirty="0" smtClean="0">
                <a:solidFill>
                  <a:schemeClr val="tx1"/>
                </a:solidFill>
              </a:rPr>
              <a:t>створіння</a:t>
            </a:r>
          </a:p>
          <a:p>
            <a:r>
              <a:rPr lang="uk-UA" sz="2800" b="1" dirty="0" smtClean="0">
                <a:solidFill>
                  <a:schemeClr val="tx1"/>
                </a:solidFill>
              </a:rPr>
              <a:t>пелюстки</a:t>
            </a:r>
          </a:p>
          <a:p>
            <a:r>
              <a:rPr lang="uk-UA" sz="2800" b="1" dirty="0" smtClean="0">
                <a:solidFill>
                  <a:schemeClr val="tx1"/>
                </a:solidFill>
              </a:rPr>
              <a:t>відсахнувся</a:t>
            </a:r>
          </a:p>
          <a:p>
            <a:r>
              <a:rPr lang="uk-UA" sz="2800" b="1" dirty="0" smtClean="0">
                <a:solidFill>
                  <a:schemeClr val="tx1"/>
                </a:solidFill>
              </a:rPr>
              <a:t>добридень</a:t>
            </a:r>
          </a:p>
          <a:p>
            <a:r>
              <a:rPr lang="uk-UA" sz="2800" b="1" dirty="0" smtClean="0">
                <a:solidFill>
                  <a:schemeClr val="tx1"/>
                </a:solidFill>
              </a:rPr>
              <a:t>обтрусила</a:t>
            </a:r>
          </a:p>
          <a:p>
            <a:r>
              <a:rPr lang="uk-UA" sz="2800" b="1" dirty="0" smtClean="0">
                <a:solidFill>
                  <a:schemeClr val="tx1"/>
                </a:solidFill>
              </a:rPr>
              <a:t>неґречний</a:t>
            </a:r>
          </a:p>
          <a:p>
            <a:r>
              <a:rPr lang="uk-UA" sz="2800" b="1" dirty="0" smtClean="0">
                <a:solidFill>
                  <a:schemeClr val="tx1"/>
                </a:solidFill>
              </a:rPr>
              <a:t>поглянь-но</a:t>
            </a:r>
          </a:p>
          <a:p>
            <a:r>
              <a:rPr lang="uk-UA" sz="2800" b="1" dirty="0" smtClean="0">
                <a:solidFill>
                  <a:schemeClr val="tx1"/>
                </a:solidFill>
              </a:rPr>
              <a:t>найсмачніша</a:t>
            </a:r>
          </a:p>
          <a:p>
            <a:r>
              <a:rPr lang="uk-UA" sz="2800" b="1" dirty="0" smtClean="0">
                <a:solidFill>
                  <a:schemeClr val="tx1"/>
                </a:solidFill>
              </a:rPr>
              <a:t>найпоживніші</a:t>
            </a:r>
          </a:p>
          <a:p>
            <a:endParaRPr lang="uk-UA" dirty="0" smtClean="0"/>
          </a:p>
          <a:p>
            <a:endParaRPr lang="uk-UA" dirty="0" smtClean="0"/>
          </a:p>
          <a:p>
            <a:endParaRPr lang="uk-UA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8001000" cy="914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3082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Словникова робота</a:t>
            </a:r>
            <a:endParaRPr lang="uk-UA" sz="3600" b="1" dirty="0">
              <a:ln>
                <a:solidFill>
                  <a:schemeClr val="bg1"/>
                </a:solidFill>
              </a:ln>
              <a:solidFill>
                <a:srgbClr val="3082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530" name="Picture 2" descr="Метелик Зображення, стокові фотографії та картинки Метелик"/>
          <p:cNvPicPr>
            <a:picLocks noChangeAspect="1" noChangeArrowheads="1"/>
          </p:cNvPicPr>
          <p:nvPr/>
        </p:nvPicPr>
        <p:blipFill>
          <a:blip r:embed="rId2" cstate="print"/>
          <a:srcRect l="5263" r="22368" b="3297"/>
          <a:stretch>
            <a:fillRect/>
          </a:stretch>
        </p:blipFill>
        <p:spPr bwMode="auto">
          <a:xfrm rot="742970" flipH="1">
            <a:off x="6142371" y="1895524"/>
            <a:ext cx="2349500" cy="2819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Метелик Зображення, стокові фотографії та картинки Метелик"/>
          <p:cNvPicPr>
            <a:picLocks noChangeAspect="1" noChangeArrowheads="1"/>
          </p:cNvPicPr>
          <p:nvPr/>
        </p:nvPicPr>
        <p:blipFill>
          <a:blip r:embed="rId2"/>
          <a:srcRect l="7895" r="25000"/>
          <a:stretch>
            <a:fillRect/>
          </a:stretch>
        </p:blipFill>
        <p:spPr bwMode="auto">
          <a:xfrm rot="1677115" flipH="1">
            <a:off x="5380996" y="355337"/>
            <a:ext cx="2273331" cy="3042253"/>
          </a:xfrm>
          <a:prstGeom prst="rect">
            <a:avLst/>
          </a:prstGeom>
          <a:noFill/>
        </p:spPr>
      </p:pic>
      <p:pic>
        <p:nvPicPr>
          <p:cNvPr id="20482" name="Picture 2" descr="Рослина Мак самосiйка мак польовий, вогнена квітка, мачок, мак-самосійка.  Будова, поширення, біологічна класифікація | ІАС &quot;Аграрії разом&quot;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304800" y="1828800"/>
            <a:ext cx="4876800" cy="4503641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52400" y="381000"/>
            <a:ext cx="5562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dirty="0" smtClean="0">
                <a:solidFill>
                  <a:srgbClr val="0070C0"/>
                </a:solidFill>
                <a:cs typeface="Aharoni" pitchFamily="2" charset="-79"/>
              </a:rPr>
              <a:t>- Я скуштую її нектару.</a:t>
            </a:r>
            <a:endParaRPr lang="uk-UA" sz="4000" b="1" dirty="0">
              <a:solidFill>
                <a:srgbClr val="0070C0"/>
              </a:solidFill>
              <a:cs typeface="Aharoni" pitchFamily="2" charset="-79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62600" y="3733800"/>
            <a:ext cx="3124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НЕКТАР</a:t>
            </a:r>
            <a:r>
              <a:rPr lang="uk-UA" dirty="0" smtClean="0"/>
              <a:t> (</a:t>
            </a:r>
            <a:r>
              <a:rPr lang="uk-UA" dirty="0" err="1" smtClean="0"/>
              <a:t>грец</a:t>
            </a:r>
            <a:r>
              <a:rPr lang="uk-UA" dirty="0" smtClean="0"/>
              <a:t>. </a:t>
            </a:r>
            <a:r>
              <a:rPr lang="uk-UA" dirty="0" err="1" smtClean="0"/>
              <a:t>nektar</a:t>
            </a:r>
            <a:r>
              <a:rPr lang="uk-UA" dirty="0" smtClean="0"/>
              <a:t> — напій богів) — рослинна цукриста рідина, похідна меду, яка разом із квітковим пилком є головним природним вуглеводним кормом бджіл.</a:t>
            </a:r>
            <a:endParaRPr lang="uk-U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 descr="Чи знаєте ви, чому бджола - найкорисніша для людини комаха? - Бджолина Лав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21508" name="AutoShape 4" descr="Бджоли - найцікавіші факти - Про цікав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1512" name="Picture 8" descr="Чи знаєте ви, чому бджола - найкорисніша для людини комаха?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304800" y="3200400"/>
            <a:ext cx="4114800" cy="30861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685800" y="1143000"/>
            <a:ext cx="7391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Бджоли єдині комахи на землі, які можуть виготовляти їжу для людини.</a:t>
            </a:r>
            <a:endParaRPr lang="uk-UA" dirty="0"/>
          </a:p>
        </p:txBody>
      </p:sp>
      <p:sp>
        <p:nvSpPr>
          <p:cNvPr id="11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162800" cy="914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3082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БДЖОЛА</a:t>
            </a:r>
            <a:endParaRPr lang="uk-UA" sz="3600" b="1" dirty="0">
              <a:ln>
                <a:solidFill>
                  <a:schemeClr val="bg1"/>
                </a:solidFill>
              </a:ln>
              <a:solidFill>
                <a:srgbClr val="3082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1514" name="Picture 10" descr="ᐈ Як бджола стала золота — казка Василь Сухомлинський | Читати на Дерево  Казо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05750" y="0"/>
            <a:ext cx="1238250" cy="1594313"/>
          </a:xfrm>
          <a:prstGeom prst="rect">
            <a:avLst/>
          </a:prstGeom>
          <a:noFill/>
        </p:spPr>
      </p:pic>
      <p:sp>
        <p:nvSpPr>
          <p:cNvPr id="12" name="Прямоугольник 11"/>
          <p:cNvSpPr/>
          <p:nvPr/>
        </p:nvSpPr>
        <p:spPr>
          <a:xfrm>
            <a:off x="381000" y="2209800"/>
            <a:ext cx="8534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Матка або королева бджіл може жити до 5 років. Основна її робота полягає у народженні нового потомства. Влітку кожного дня матка відкладає понад 2000 яєць.</a:t>
            </a:r>
            <a:endParaRPr lang="uk-UA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981200" y="1524000"/>
            <a:ext cx="5029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У пошуках їжі можуть відлітати від свого вулика на відстань до 10 кілометрів.</a:t>
            </a:r>
            <a:endParaRPr lang="uk-UA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4572000" y="3124200"/>
            <a:ext cx="4572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 smtClean="0"/>
              <a:t>Для виготовлення всього однієї чайної ложки меду працює до 12 бджіл протягом всього життя.</a:t>
            </a:r>
            <a:endParaRPr lang="uk-UA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4572000" y="4267200"/>
            <a:ext cx="45720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Відмінною рисою бджіл, які дають прополіс, є наявність 5 очей. Однак, велика кількість очей не означає хорошу якість зору. Вони бачать навколишній світ у блакитних і жовтих тонах.</a:t>
            </a:r>
            <a:endParaRPr lang="uk-UA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43" name="Picture 15" descr="Гусениці: опис зовнішнього вигляду та звичок | Огородни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940211">
            <a:off x="5986763" y="2397059"/>
            <a:ext cx="2766717" cy="1828800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924800" cy="914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3082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ГУСІНЬ (гусениця)</a:t>
            </a:r>
            <a:endParaRPr lang="uk-UA" sz="3600" b="1" dirty="0">
              <a:ln>
                <a:solidFill>
                  <a:schemeClr val="bg1"/>
                </a:solidFill>
              </a:ln>
              <a:solidFill>
                <a:srgbClr val="3082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2530" name="Picture 2" descr="Гусениця - опис, види, фото, отруйні і красиві гусениці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" y="4495800"/>
            <a:ext cx="3657600" cy="1856936"/>
          </a:xfrm>
          <a:prstGeom prst="rect">
            <a:avLst/>
          </a:prstGeom>
          <a:noFill/>
        </p:spPr>
      </p:pic>
      <p:pic>
        <p:nvPicPr>
          <p:cNvPr id="22532" name="Picture 4" descr="Особливості будови і чим харчуються гусениці в дикій природі - класифікація  видів за типом харчування"/>
          <p:cNvPicPr>
            <a:picLocks noChangeAspect="1" noChangeArrowheads="1"/>
          </p:cNvPicPr>
          <p:nvPr/>
        </p:nvPicPr>
        <p:blipFill>
          <a:blip r:embed="rId4"/>
          <a:srcRect l="8346" t="21477" r="11773" b="19463"/>
          <a:stretch>
            <a:fillRect/>
          </a:stretch>
        </p:blipFill>
        <p:spPr bwMode="auto">
          <a:xfrm rot="20379220">
            <a:off x="273693" y="2692606"/>
            <a:ext cx="3557416" cy="1752159"/>
          </a:xfrm>
          <a:prstGeom prst="rect">
            <a:avLst/>
          </a:prstGeom>
          <a:noFill/>
        </p:spPr>
      </p:pic>
      <p:pic>
        <p:nvPicPr>
          <p:cNvPr id="22538" name="Picture 10" descr="Гусениця жовта з довгим волоссям: Види гусениць з фото і назвами: опис  видів – Все о здоровье волос, модные стрижки и прически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172200" y="4419600"/>
            <a:ext cx="2819400" cy="2039621"/>
          </a:xfrm>
          <a:prstGeom prst="rect">
            <a:avLst/>
          </a:prstGeom>
          <a:noFill/>
        </p:spPr>
      </p:pic>
      <p:sp>
        <p:nvSpPr>
          <p:cNvPr id="22540" name="AutoShape 12" descr="Наука випадково знайшла гусінь, яка знищує пластик — Платформа — &quot;Новини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2541" name="Picture 13" descr="C:\Users\HOME\Desktop\Розмальовки\завантаження.jpg"/>
          <p:cNvPicPr>
            <a:picLocks noChangeAspect="1" noChangeArrowheads="1"/>
          </p:cNvPicPr>
          <p:nvPr/>
        </p:nvPicPr>
        <p:blipFill>
          <a:blip r:embed="rId6"/>
          <a:srcRect l="8633" t="13187" r="7914" b="7693"/>
          <a:stretch>
            <a:fillRect/>
          </a:stretch>
        </p:blipFill>
        <p:spPr bwMode="auto">
          <a:xfrm>
            <a:off x="3429000" y="1905000"/>
            <a:ext cx="2882216" cy="17889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2590800" y="1219200"/>
            <a:ext cx="417168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/>
              <a:t>- личинка метелика</a:t>
            </a:r>
            <a:endParaRPr lang="uk-UA" sz="2800" b="1" dirty="0"/>
          </a:p>
        </p:txBody>
      </p:sp>
      <p:pic>
        <p:nvPicPr>
          <p:cNvPr id="22536" name="Picture 8" descr="Гусениця жовта з довгим волоссям: Види гусениць з фото і назвами: опис  видів – Все о здоровье волос, модные стрижки и прически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657600" y="3886200"/>
            <a:ext cx="2792210" cy="21127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Гусінь перетворюється на прекрасного метелика - а ви бачили цей неймовірний процес від початку до кінця?. Ви напевно бачили гусінь у себе в саду і насолоджувались видом метеликів, котрі літають у вас у дворі.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 b="15200"/>
          <a:stretch>
            <a:fillRect/>
          </a:stretch>
        </p:blipFill>
        <p:spPr bwMode="auto">
          <a:xfrm>
            <a:off x="381000" y="2743200"/>
            <a:ext cx="6172200" cy="3599498"/>
          </a:xfrm>
          <a:prstGeom prst="rect">
            <a:avLst/>
          </a:prstGeom>
          <a:noFill/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924800" cy="914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3082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стадії життєвого циклу метелика</a:t>
            </a:r>
            <a:endParaRPr lang="uk-UA" sz="3600" b="1" dirty="0">
              <a:ln>
                <a:solidFill>
                  <a:schemeClr val="bg1"/>
                </a:solidFill>
              </a:ln>
              <a:solidFill>
                <a:srgbClr val="3082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010400" y="3810000"/>
            <a:ext cx="1828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b="1" dirty="0" smtClean="0">
                <a:solidFill>
                  <a:srgbClr val="0070C0"/>
                </a:solidFill>
              </a:rPr>
              <a:t>1. Яйце</a:t>
            </a:r>
          </a:p>
          <a:p>
            <a:r>
              <a:rPr lang="uk-UA" sz="2200" b="1" dirty="0" smtClean="0">
                <a:solidFill>
                  <a:srgbClr val="0070C0"/>
                </a:solidFill>
              </a:rPr>
              <a:t>2. Гусінь</a:t>
            </a:r>
          </a:p>
          <a:p>
            <a:r>
              <a:rPr lang="uk-UA" sz="2200" b="1" dirty="0" smtClean="0">
                <a:solidFill>
                  <a:srgbClr val="0070C0"/>
                </a:solidFill>
              </a:rPr>
              <a:t>3. Лялечка</a:t>
            </a:r>
          </a:p>
          <a:p>
            <a:r>
              <a:rPr lang="uk-UA" sz="2200" b="1" dirty="0" smtClean="0">
                <a:solidFill>
                  <a:srgbClr val="0070C0"/>
                </a:solidFill>
              </a:rPr>
              <a:t>4. Метелик</a:t>
            </a:r>
          </a:p>
          <a:p>
            <a:endParaRPr lang="uk-UA" sz="2400" b="1" dirty="0" smtClean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9600" y="1143000"/>
            <a:ext cx="83058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 smtClean="0"/>
              <a:t>Як тільки маленька гусінь вилуплюється з яйця, вона його їсть. Тоді продовжує їсти листя, поки не виросте у 100 разів більшою, ніж народилась. Третя стадія найбільш захоплююча - гусінь покачує своїм тілом, поки шкіра не тріскає, так формується лялечка. Зовнішня шкіра твердішає і залишається такою, поки не вилупиться метелик. Гусінь ніби перетравлює саму себе, поки не </a:t>
            </a:r>
            <a:r>
              <a:rPr lang="uk-UA" dirty="0" err="1" smtClean="0"/>
              <a:t>получиться</a:t>
            </a:r>
            <a:r>
              <a:rPr lang="uk-UA" dirty="0" smtClean="0"/>
              <a:t> метелик.</a:t>
            </a:r>
            <a:endParaRPr lang="uk-UA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Метелик Зображення, стокові фотографії та картинки Метелик"/>
          <p:cNvPicPr>
            <a:picLocks noChangeAspect="1" noChangeArrowheads="1"/>
          </p:cNvPicPr>
          <p:nvPr/>
        </p:nvPicPr>
        <p:blipFill>
          <a:blip r:embed="rId2" cstate="print"/>
          <a:srcRect l="5263" r="22368" b="3297"/>
          <a:stretch>
            <a:fillRect/>
          </a:stretch>
        </p:blipFill>
        <p:spPr bwMode="auto">
          <a:xfrm rot="1313676" flipH="1">
            <a:off x="5012518" y="3645645"/>
            <a:ext cx="2137748" cy="2565297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71800" y="1371601"/>
            <a:ext cx="5715000" cy="228599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sz="2000" b="1" u="sng" dirty="0" smtClean="0">
                <a:cs typeface="Aharoni" pitchFamily="2" charset="-79"/>
              </a:rPr>
              <a:t>Від слів</a:t>
            </a:r>
          </a:p>
          <a:p>
            <a:pPr>
              <a:buFontTx/>
              <a:buChar char="-"/>
            </a:pPr>
            <a:r>
              <a:rPr lang="uk-UA" sz="2000" dirty="0" smtClean="0">
                <a:solidFill>
                  <a:schemeClr val="tx1"/>
                </a:solidFill>
                <a:cs typeface="Aharoni" pitchFamily="2" charset="-79"/>
              </a:rPr>
              <a:t>А-а, бджола! – гордовита мовив яскравокрилий красень.</a:t>
            </a:r>
          </a:p>
          <a:p>
            <a:pPr>
              <a:buNone/>
            </a:pPr>
            <a:endParaRPr lang="uk-UA" sz="1200" dirty="0" smtClean="0">
              <a:solidFill>
                <a:schemeClr val="tx1"/>
              </a:solidFill>
              <a:cs typeface="Aharoni" pitchFamily="2" charset="-79"/>
            </a:endParaRPr>
          </a:p>
          <a:p>
            <a:pPr>
              <a:buNone/>
            </a:pPr>
            <a:r>
              <a:rPr lang="uk-UA" sz="2000" b="1" u="sng" dirty="0" smtClean="0">
                <a:cs typeface="Aharoni" pitchFamily="2" charset="-79"/>
              </a:rPr>
              <a:t>До слів</a:t>
            </a:r>
          </a:p>
          <a:p>
            <a:pPr>
              <a:buNone/>
            </a:pPr>
            <a:r>
              <a:rPr lang="uk-UA" sz="2000" dirty="0" smtClean="0">
                <a:solidFill>
                  <a:schemeClr val="tx1"/>
                </a:solidFill>
                <a:cs typeface="Aharoni" pitchFamily="2" charset="-79"/>
              </a:rPr>
              <a:t>… ти породжуєш шкідливу й огидну гусінь.</a:t>
            </a:r>
          </a:p>
          <a:p>
            <a:pPr>
              <a:buNone/>
            </a:pPr>
            <a:endParaRPr lang="uk-UA" sz="20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85800" y="152400"/>
            <a:ext cx="7924800" cy="914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3082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Читаємо в особах</a:t>
            </a:r>
            <a:endParaRPr lang="uk-UA" sz="3600" b="1" dirty="0">
              <a:ln>
                <a:solidFill>
                  <a:schemeClr val="bg1"/>
                </a:solidFill>
              </a:ln>
              <a:solidFill>
                <a:srgbClr val="3082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4" descr="Окружающий мир | Тест з природознавства – «На Урок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744749">
            <a:off x="522252" y="1713921"/>
            <a:ext cx="2341690" cy="1440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ВЕЛИКА ПЕРЕРВА: Проба пера: &quot;Метелик та Троянда &quot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5532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4038600" y="4953000"/>
            <a:ext cx="4724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/>
              <a:t>Краще жити бджолою, ніж умерти метеликом.</a:t>
            </a:r>
          </a:p>
          <a:p>
            <a:pPr algn="r">
              <a:buNone/>
            </a:pPr>
            <a:r>
              <a:rPr lang="uk-UA" sz="2000" b="1" i="1" dirty="0" smtClean="0"/>
              <a:t>(Італійське)</a:t>
            </a:r>
            <a:endParaRPr lang="uk-UA" sz="2000" b="1" i="1" dirty="0"/>
          </a:p>
        </p:txBody>
      </p:sp>
      <p:pic>
        <p:nvPicPr>
          <p:cNvPr id="8" name="Picture 4" descr="Окружающий мир | Тест з природознавства – «На Урок»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02842" flipH="1">
            <a:off x="5697608" y="2681182"/>
            <a:ext cx="2892735" cy="17790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71800" y="1219201"/>
            <a:ext cx="6019800" cy="1066799"/>
          </a:xfrm>
        </p:spPr>
        <p:txBody>
          <a:bodyPr>
            <a:noAutofit/>
          </a:bodyPr>
          <a:lstStyle/>
          <a:p>
            <a:pPr algn="ctr">
              <a:buFontTx/>
              <a:buChar char="-"/>
            </a:pPr>
            <a:r>
              <a:rPr lang="uk-UA" sz="2000" b="1" dirty="0" smtClean="0">
                <a:solidFill>
                  <a:schemeClr val="tx1"/>
                </a:solidFill>
              </a:rPr>
              <a:t>це те, як людина оцінює себе, свої можливості, вчинки;</a:t>
            </a:r>
          </a:p>
          <a:p>
            <a:pPr algn="ctr">
              <a:buFontTx/>
              <a:buChar char="-"/>
            </a:pPr>
            <a:r>
              <a:rPr lang="uk-UA" sz="2000" b="1" dirty="0" smtClean="0">
                <a:solidFill>
                  <a:schemeClr val="tx1"/>
                </a:solidFill>
              </a:rPr>
              <a:t>відчуття себе, віра в себе, моє місце серед інших людей</a:t>
            </a:r>
            <a:endParaRPr lang="uk-UA" sz="2000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200400" y="152400"/>
            <a:ext cx="5791200" cy="914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chemeClr val="bg1"/>
                  </a:solidFill>
                </a:ln>
                <a:solidFill>
                  <a:srgbClr val="30829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Самооцінка</a:t>
            </a:r>
            <a:endParaRPr lang="uk-UA" sz="3600" b="1" dirty="0">
              <a:ln>
                <a:solidFill>
                  <a:schemeClr val="bg1"/>
                </a:solidFill>
              </a:ln>
              <a:solidFill>
                <a:srgbClr val="30829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3554" name="Picture 2" descr="Тренінг &quot;Яка в тебе самооцінка?&quot; для дітей 7-10 років у місті Львів 22  лютого 2020 &gt; Puzzle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/>
          <a:stretch>
            <a:fillRect/>
          </a:stretch>
        </p:blipFill>
        <p:spPr bwMode="auto">
          <a:xfrm>
            <a:off x="304801" y="3352800"/>
            <a:ext cx="4953000" cy="2819400"/>
          </a:xfrm>
          <a:prstGeom prst="rect">
            <a:avLst/>
          </a:prstGeom>
          <a:solidFill>
            <a:srgbClr val="FFFFFF">
              <a:shade val="85000"/>
            </a:srgbClr>
          </a:solidFill>
          <a:ln w="762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3558" name="AutoShape 6" descr="Самооцінка дитини. Важливий аспект розвитку | INTBOAR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23559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29200" y="2895600"/>
            <a:ext cx="3856891" cy="2133600"/>
          </a:xfrm>
          <a:prstGeom prst="rect">
            <a:avLst/>
          </a:prstGeom>
          <a:noFill/>
          <a:ln w="76200">
            <a:solidFill>
              <a:schemeClr val="accent3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23561" name="Picture 9" descr="золотая корона клипа прозрачными PNG , Png корона, Золото, корона  прозрачная PNG картинки и пнг PSD рисунок для бесплатной загрузки"/>
          <p:cNvPicPr>
            <a:picLocks noChangeAspect="1" noChangeArrowheads="1"/>
          </p:cNvPicPr>
          <p:nvPr/>
        </p:nvPicPr>
        <p:blipFill>
          <a:blip r:embed="rId4" cstate="print"/>
          <a:srcRect l="13750" t="26250" r="13750" b="26250"/>
          <a:stretch>
            <a:fillRect/>
          </a:stretch>
        </p:blipFill>
        <p:spPr bwMode="auto">
          <a:xfrm>
            <a:off x="6400800" y="5334000"/>
            <a:ext cx="1708484" cy="1119352"/>
          </a:xfrm>
          <a:prstGeom prst="rect">
            <a:avLst/>
          </a:prstGeom>
          <a:noFill/>
        </p:spPr>
      </p:pic>
      <p:pic>
        <p:nvPicPr>
          <p:cNvPr id="23563" name="Picture 11" descr="Формування правильної самооцінки.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600"/>
            <a:ext cx="3124200" cy="2133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19400" y="457200"/>
            <a:ext cx="345831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all" dirty="0" smtClean="0">
                <a:ln w="2857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Молодці!</a:t>
            </a:r>
            <a:endParaRPr lang="ru-RU" sz="5400" b="1" cap="all" dirty="0">
              <a:ln w="2857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62400" y="4495800"/>
            <a:ext cx="472440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28575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Дякую за роботу!</a:t>
            </a:r>
            <a:endParaRPr lang="ru-RU" sz="5400" b="1" cap="all" spc="0" dirty="0">
              <a:ln w="28575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6" name="Picture 2" descr="Метелик Зображення, стокові фотографії та картинки Метелик"/>
          <p:cNvPicPr>
            <a:picLocks noChangeAspect="1" noChangeArrowheads="1"/>
          </p:cNvPicPr>
          <p:nvPr/>
        </p:nvPicPr>
        <p:blipFill>
          <a:blip r:embed="rId2" cstate="print"/>
          <a:srcRect l="5263" r="22368" b="3297"/>
          <a:stretch>
            <a:fillRect/>
          </a:stretch>
        </p:blipFill>
        <p:spPr bwMode="auto">
          <a:xfrm rot="1081026" flipH="1">
            <a:off x="5681365" y="1167528"/>
            <a:ext cx="2629806" cy="3155767"/>
          </a:xfrm>
          <a:prstGeom prst="rect">
            <a:avLst/>
          </a:prstGeom>
          <a:noFill/>
        </p:spPr>
      </p:pic>
      <p:pic>
        <p:nvPicPr>
          <p:cNvPr id="24578" name="Picture 2" descr="Несподівана ознака старіння: якщо ви використовуєте ці смайлики, то молодь  вас точно не зрозуміє - ForumDail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8600" y="4038600"/>
            <a:ext cx="3733800" cy="2314724"/>
          </a:xfrm>
          <a:prstGeom prst="rect">
            <a:avLst/>
          </a:prstGeom>
          <a:noFill/>
        </p:spPr>
      </p:pic>
      <p:pic>
        <p:nvPicPr>
          <p:cNvPr id="24580" name="Picture 4" descr="Окружающий мир | Тест з природознавства – «На Урок»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934474">
            <a:off x="1443451" y="1792796"/>
            <a:ext cx="2971800" cy="18276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6</Template>
  <TotalTime>169</TotalTime>
  <Words>414</Words>
  <Application>Microsoft Office PowerPoint</Application>
  <PresentationFormat>Экран (4:3)</PresentationFormat>
  <Paragraphs>53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Слайд 1</vt:lpstr>
      <vt:lpstr>Ґеоргі Караславов</vt:lpstr>
      <vt:lpstr>Музей “Ґеоргі Караславов”</vt:lpstr>
      <vt:lpstr>МЕТЕЛИК</vt:lpstr>
      <vt:lpstr>Словникова робота</vt:lpstr>
      <vt:lpstr>Слайд 6</vt:lpstr>
      <vt:lpstr>БДЖОЛА</vt:lpstr>
      <vt:lpstr>ГУСІНЬ (гусениця)</vt:lpstr>
      <vt:lpstr>4 стадії життєвого циклу метелика</vt:lpstr>
      <vt:lpstr>Читаємо в особах</vt:lpstr>
      <vt:lpstr>Слайд 11</vt:lpstr>
      <vt:lpstr>Самооцінка</vt:lpstr>
      <vt:lpstr>Слайд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HOME</cp:lastModifiedBy>
  <cp:revision>39</cp:revision>
  <dcterms:created xsi:type="dcterms:W3CDTF">2018-01-21T13:11:56Z</dcterms:created>
  <dcterms:modified xsi:type="dcterms:W3CDTF">2023-03-14T09:00:39Z</dcterms:modified>
</cp:coreProperties>
</file>