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59340-54CE-47B2-B51D-97D1A9198BD7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6B74-D79E-4004-A4B6-6AEEFEBECE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0366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59340-54CE-47B2-B51D-97D1A9198BD7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6B74-D79E-4004-A4B6-6AEEFEBECE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84134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59340-54CE-47B2-B51D-97D1A9198BD7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6B74-D79E-4004-A4B6-6AEEFEBECE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0819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59340-54CE-47B2-B51D-97D1A9198BD7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6B74-D79E-4004-A4B6-6AEEFEBECE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37413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59340-54CE-47B2-B51D-97D1A9198BD7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6B74-D79E-4004-A4B6-6AEEFEBECE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8074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59340-54CE-47B2-B51D-97D1A9198BD7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6B74-D79E-4004-A4B6-6AEEFEBECE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6787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59340-54CE-47B2-B51D-97D1A9198BD7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6B74-D79E-4004-A4B6-6AEEFEBECE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4073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59340-54CE-47B2-B51D-97D1A9198BD7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6B74-D79E-4004-A4B6-6AEEFEBECE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714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59340-54CE-47B2-B51D-97D1A9198BD7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6B74-D79E-4004-A4B6-6AEEFEBECE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53035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59340-54CE-47B2-B51D-97D1A9198BD7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6B74-D79E-4004-A4B6-6AEEFEBECE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7259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59340-54CE-47B2-B51D-97D1A9198BD7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6B74-D79E-4004-A4B6-6AEEFEBECE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0358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559340-54CE-47B2-B51D-97D1A9198BD7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346B74-D79E-4004-A4B6-6AEEFEBECE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4127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0494" y="1687654"/>
            <a:ext cx="6373149" cy="4418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81892" y="810491"/>
            <a:ext cx="562686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Гра – шифрувальник</a:t>
            </a:r>
          </a:p>
          <a:p>
            <a:r>
              <a:rPr lang="uk-UA" sz="3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«Сортування </a:t>
            </a:r>
          </a:p>
          <a:p>
            <a:r>
              <a:rPr lang="uk-UA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uk-UA" sz="3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    сміття»</a:t>
            </a:r>
            <a:endParaRPr lang="ru-RU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1892" y="5049981"/>
            <a:ext cx="42226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Автор : </a:t>
            </a:r>
          </a:p>
          <a:p>
            <a:r>
              <a:rPr lang="uk-UA" sz="2400" dirty="0" err="1" smtClean="0">
                <a:solidFill>
                  <a:srgbClr val="0070C0"/>
                </a:solidFill>
                <a:latin typeface="Arial Black" panose="020B0A04020102020204" pitchFamily="34" charset="0"/>
              </a:rPr>
              <a:t>Обуховська</a:t>
            </a:r>
            <a:r>
              <a:rPr lang="uk-UA" sz="24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 Валентина</a:t>
            </a:r>
            <a:endParaRPr lang="ru-RU" sz="24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14261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161" y="619125"/>
            <a:ext cx="5619750" cy="56197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13164" y="619125"/>
            <a:ext cx="20489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Умови гри:</a:t>
            </a:r>
            <a:endParaRPr lang="ru-RU" sz="24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Вертикальный свиток 3"/>
          <p:cNvSpPr/>
          <p:nvPr/>
        </p:nvSpPr>
        <p:spPr>
          <a:xfrm>
            <a:off x="0" y="1350817"/>
            <a:ext cx="5759161" cy="5133109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AutoNum type="arabicPeriod"/>
            </a:pPr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Ознайомтеся із призначенням баків для сміття за кольорами.</a:t>
            </a:r>
          </a:p>
          <a:p>
            <a:pPr marL="342900" indent="-342900" algn="ctr">
              <a:buAutoNum type="arabicPeriod"/>
            </a:pPr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На кожному слайді визначте, у який бак потрібно розмістити дане сміття.</a:t>
            </a:r>
          </a:p>
          <a:p>
            <a:pPr marL="342900" indent="-342900" algn="ctr">
              <a:buAutoNum type="arabicPeriod"/>
            </a:pPr>
            <a:r>
              <a:rPr lang="uk-UA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Зап</a:t>
            </a:r>
            <a:r>
              <a:rPr lang="ru-RU" b="1" i="0" dirty="0" err="1" smtClean="0">
                <a:solidFill>
                  <a:schemeClr val="tx1"/>
                </a:solidFill>
                <a:effectLst/>
                <a:latin typeface="Arial Black" panose="020B0A04020102020204" pitchFamily="34" charset="0"/>
              </a:rPr>
              <a:t>а́м</a:t>
            </a:r>
            <a:r>
              <a:rPr lang="ru-RU" b="0" i="0" dirty="0" err="1" smtClean="0">
                <a:solidFill>
                  <a:schemeClr val="tx1"/>
                </a:solidFill>
                <a:effectLst/>
                <a:latin typeface="Arial Black" panose="020B0A04020102020204" pitchFamily="34" charset="0"/>
              </a:rPr>
              <a:t>'</a:t>
            </a:r>
            <a:r>
              <a:rPr lang="ru-RU" b="1" i="0" dirty="0" err="1" smtClean="0">
                <a:solidFill>
                  <a:schemeClr val="tx1"/>
                </a:solidFill>
                <a:effectLst/>
                <a:latin typeface="Arial Black" panose="020B0A04020102020204" pitchFamily="34" charset="0"/>
              </a:rPr>
              <a:t>ята</a:t>
            </a:r>
            <a:r>
              <a:rPr lang="uk-UA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йте</a:t>
            </a:r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номер бака.</a:t>
            </a:r>
          </a:p>
          <a:p>
            <a:pPr marL="342900" indent="-342900" algn="ctr">
              <a:buAutoNum type="arabicPeriod"/>
            </a:pPr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За шифрувальником розкодуйте ключове слово.</a:t>
            </a:r>
          </a:p>
          <a:p>
            <a:pPr marL="342900" indent="-342900" algn="ctr">
              <a:buAutoNum type="arabicPeriod"/>
            </a:pPr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У шифрувальнику кожній цифрі відповідає декілька букв, вам потрібно обрати потрібну.</a:t>
            </a:r>
          </a:p>
          <a:p>
            <a:pPr marL="342900" indent="-342900" algn="ctr">
              <a:buAutoNum type="arabicPeriod"/>
            </a:pPr>
            <a:r>
              <a:rPr lang="uk-UA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Ключове слово має відношення до теми.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6348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962" y="0"/>
            <a:ext cx="6650182" cy="374072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74" t="4400" r="23974" b="1202"/>
          <a:stretch/>
        </p:blipFill>
        <p:spPr>
          <a:xfrm>
            <a:off x="4094018" y="3553691"/>
            <a:ext cx="3325091" cy="305195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5018" y="5922818"/>
            <a:ext cx="11544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1 буква</a:t>
            </a:r>
            <a:endParaRPr lang="ru-RU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5540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616" y="0"/>
            <a:ext cx="6254565" cy="351819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150" y="3255818"/>
            <a:ext cx="2933700" cy="304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10491" y="6026727"/>
            <a:ext cx="11544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2 буква</a:t>
            </a:r>
            <a:endParaRPr lang="ru-RU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5614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271" y="0"/>
            <a:ext cx="6834148" cy="384420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1127" y="3446271"/>
            <a:ext cx="4530436" cy="302784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4236" y="5860473"/>
            <a:ext cx="11544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3 буква</a:t>
            </a:r>
            <a:endParaRPr lang="ru-RU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3956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198" y="0"/>
            <a:ext cx="6981929" cy="39273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61109" y="6130636"/>
            <a:ext cx="11544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4 буква</a:t>
            </a:r>
            <a:endParaRPr lang="ru-RU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0632" y="3519053"/>
            <a:ext cx="3163170" cy="3163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2071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289" y="0"/>
            <a:ext cx="7573058" cy="42598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65018" y="6068291"/>
            <a:ext cx="11544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5 буква</a:t>
            </a:r>
            <a:endParaRPr lang="ru-RU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163" y="3833685"/>
            <a:ext cx="2789382" cy="2811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246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2853" y="0"/>
            <a:ext cx="7646948" cy="43014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55964" y="6089073"/>
            <a:ext cx="11544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6 буква</a:t>
            </a:r>
            <a:endParaRPr lang="ru-RU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547" y="3822272"/>
            <a:ext cx="4193560" cy="2993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4976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580" y="0"/>
            <a:ext cx="7240551" cy="407281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27364" y="5964382"/>
            <a:ext cx="11544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7 буква</a:t>
            </a:r>
            <a:endParaRPr lang="ru-RU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4408" y="3801918"/>
            <a:ext cx="4280893" cy="3056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8382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017" y="0"/>
            <a:ext cx="7240548" cy="40728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89709" y="6296891"/>
            <a:ext cx="11544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8 буква</a:t>
            </a:r>
            <a:endParaRPr lang="ru-RU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0163" y="3485450"/>
            <a:ext cx="4455558" cy="3180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3181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86200" y="1018309"/>
            <a:ext cx="46891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Шифрувальник</a:t>
            </a:r>
            <a:endParaRPr lang="ru-RU" sz="4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3687490"/>
              </p:ext>
            </p:extLst>
          </p:nvPr>
        </p:nvGraphicFramePr>
        <p:xfrm>
          <a:off x="1928091" y="2382211"/>
          <a:ext cx="8109528" cy="16078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1588">
                  <a:extLst>
                    <a:ext uri="{9D8B030D-6E8A-4147-A177-3AD203B41FA5}">
                      <a16:colId xmlns:a16="http://schemas.microsoft.com/office/drawing/2014/main" val="1143209434"/>
                    </a:ext>
                  </a:extLst>
                </a:gridCol>
                <a:gridCol w="1351588">
                  <a:extLst>
                    <a:ext uri="{9D8B030D-6E8A-4147-A177-3AD203B41FA5}">
                      <a16:colId xmlns:a16="http://schemas.microsoft.com/office/drawing/2014/main" val="268764669"/>
                    </a:ext>
                  </a:extLst>
                </a:gridCol>
                <a:gridCol w="1351588">
                  <a:extLst>
                    <a:ext uri="{9D8B030D-6E8A-4147-A177-3AD203B41FA5}">
                      <a16:colId xmlns:a16="http://schemas.microsoft.com/office/drawing/2014/main" val="2460202884"/>
                    </a:ext>
                  </a:extLst>
                </a:gridCol>
                <a:gridCol w="1351588">
                  <a:extLst>
                    <a:ext uri="{9D8B030D-6E8A-4147-A177-3AD203B41FA5}">
                      <a16:colId xmlns:a16="http://schemas.microsoft.com/office/drawing/2014/main" val="3079547710"/>
                    </a:ext>
                  </a:extLst>
                </a:gridCol>
                <a:gridCol w="1351588">
                  <a:extLst>
                    <a:ext uri="{9D8B030D-6E8A-4147-A177-3AD203B41FA5}">
                      <a16:colId xmlns:a16="http://schemas.microsoft.com/office/drawing/2014/main" val="230717446"/>
                    </a:ext>
                  </a:extLst>
                </a:gridCol>
                <a:gridCol w="1351588">
                  <a:extLst>
                    <a:ext uri="{9D8B030D-6E8A-4147-A177-3AD203B41FA5}">
                      <a16:colId xmlns:a16="http://schemas.microsoft.com/office/drawing/2014/main" val="3213509359"/>
                    </a:ext>
                  </a:extLst>
                </a:gridCol>
              </a:tblGrid>
              <a:tr h="803949"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     1</a:t>
                      </a:r>
                      <a:endParaRPr lang="ru-RU" sz="24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         </a:t>
                      </a:r>
                      <a:r>
                        <a:rPr lang="uk-UA" sz="24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2</a:t>
                      </a:r>
                      <a:endParaRPr lang="ru-RU" sz="24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     3</a:t>
                      </a:r>
                      <a:endParaRPr lang="ru-RU" sz="24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    4</a:t>
                      </a:r>
                      <a:endParaRPr lang="ru-RU" sz="24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          </a:t>
                      </a:r>
                      <a:r>
                        <a:rPr lang="uk-UA" sz="24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5</a:t>
                      </a:r>
                      <a:endParaRPr lang="ru-RU" sz="24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   </a:t>
                      </a:r>
                      <a:r>
                        <a:rPr lang="uk-UA" sz="2400" baseline="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  </a:t>
                      </a:r>
                      <a:r>
                        <a:rPr lang="uk-UA" sz="24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6</a:t>
                      </a:r>
                      <a:endParaRPr lang="ru-RU" sz="24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3663966"/>
                  </a:ext>
                </a:extLst>
              </a:tr>
              <a:tr h="803949"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Е  О  У</a:t>
                      </a:r>
                      <a:endParaRPr lang="ru-RU" sz="24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Ж З К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 Л М Н</a:t>
                      </a:r>
                      <a:endParaRPr lang="ru-RU" sz="24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Б В Г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rPr>
                        <a:t> І Ї И</a:t>
                      </a:r>
                      <a:endParaRPr lang="ru-RU" sz="24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>
                          <a:solidFill>
                            <a:srgbClr val="002060"/>
                          </a:solidFill>
                          <a:latin typeface="Arial Black" panose="020B0A04020102020204" pitchFamily="34" charset="0"/>
                        </a:rPr>
                        <a:t> Я Ю Є</a:t>
                      </a:r>
                      <a:endParaRPr lang="ru-RU" sz="2400" dirty="0">
                        <a:solidFill>
                          <a:srgbClr val="00206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97040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252811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121</Words>
  <Application>Microsoft Office PowerPoint</Application>
  <PresentationFormat>Широкоэкранный</PresentationFormat>
  <Paragraphs>33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Arial Black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6</cp:revision>
  <dcterms:created xsi:type="dcterms:W3CDTF">2025-04-09T08:13:05Z</dcterms:created>
  <dcterms:modified xsi:type="dcterms:W3CDTF">2025-04-09T09:40:44Z</dcterms:modified>
</cp:coreProperties>
</file>