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image" Target="../media/image-5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image" Target="../media/image-6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350437" y="1720096"/>
            <a:ext cx="7415927" cy="212931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8384"/>
              </a:lnSpc>
              <a:buNone/>
            </a:pPr>
            <a:r>
              <a:rPr lang="en-US" sz="6707" dirty="0">
                <a:solidFill>
                  <a:srgbClr val="272D45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Гриби — унікальні організми</a:t>
            </a:r>
            <a:endParaRPr lang="en-US" sz="6707" dirty="0"/>
          </a:p>
        </p:txBody>
      </p:sp>
      <p:sp>
        <p:nvSpPr>
          <p:cNvPr id="6" name="Text 3"/>
          <p:cNvSpPr/>
          <p:nvPr/>
        </p:nvSpPr>
        <p:spPr>
          <a:xfrm>
            <a:off x="6350437" y="4219694"/>
            <a:ext cx="7415927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 Гриби — це унікальні організми, які відрізняються від рослин та тварин. Вони мають свою власну систему розмноження та харчування, що робить їх важливою частиною природної екосистеми.</a:t>
            </a:r>
            <a:endParaRPr lang="en-US" sz="1944" dirty="0"/>
          </a:p>
        </p:txBody>
      </p:sp>
      <p:sp>
        <p:nvSpPr>
          <p:cNvPr id="7" name="Shape 4"/>
          <p:cNvSpPr/>
          <p:nvPr/>
        </p:nvSpPr>
        <p:spPr>
          <a:xfrm>
            <a:off x="6350437" y="6096000"/>
            <a:ext cx="394930" cy="394930"/>
          </a:xfrm>
          <a:prstGeom prst="roundRect">
            <a:avLst>
              <a:gd name="adj" fmla="val 23151155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8057" y="6103620"/>
            <a:ext cx="379690" cy="37969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868716" y="6077545"/>
            <a:ext cx="4110157" cy="4319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402"/>
              </a:lnSpc>
              <a:buNone/>
            </a:pPr>
            <a:r>
              <a:rPr lang="en-US" sz="2430" b="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by Світлана Дербеденева</a:t>
            </a:r>
            <a:endParaRPr lang="en-US" sz="243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246257" y="935355"/>
            <a:ext cx="7595830" cy="67841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343"/>
              </a:lnSpc>
              <a:buNone/>
            </a:pPr>
            <a:r>
              <a:rPr lang="en-US" sz="4274" dirty="0">
                <a:solidFill>
                  <a:srgbClr val="272D45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Значення грибів для природи</a:t>
            </a:r>
            <a:endParaRPr lang="en-US" sz="4274" dirty="0"/>
          </a:p>
        </p:txBody>
      </p:sp>
      <p:sp>
        <p:nvSpPr>
          <p:cNvPr id="6" name="Shape 3"/>
          <p:cNvSpPr/>
          <p:nvPr/>
        </p:nvSpPr>
        <p:spPr>
          <a:xfrm>
            <a:off x="6246257" y="2183606"/>
            <a:ext cx="488513" cy="488513"/>
          </a:xfrm>
          <a:prstGeom prst="roundRect">
            <a:avLst>
              <a:gd name="adj" fmla="val 18668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40924" y="2264926"/>
            <a:ext cx="99060" cy="32575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565"/>
              </a:lnSpc>
              <a:buNone/>
            </a:pPr>
            <a:r>
              <a:rPr lang="en-US" sz="2565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1</a:t>
            </a:r>
            <a:endParaRPr lang="en-US" sz="2565" dirty="0"/>
          </a:p>
        </p:txBody>
      </p:sp>
      <p:sp>
        <p:nvSpPr>
          <p:cNvPr id="8" name="Text 5"/>
          <p:cNvSpPr/>
          <p:nvPr/>
        </p:nvSpPr>
        <p:spPr>
          <a:xfrm>
            <a:off x="6951821" y="2183606"/>
            <a:ext cx="4284345" cy="33932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71"/>
              </a:lnSpc>
              <a:buNone/>
            </a:pPr>
            <a:r>
              <a:rPr lang="en-US" sz="2137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Розкладання органічних речовин</a:t>
            </a:r>
            <a:endParaRPr lang="en-US" sz="2137" dirty="0"/>
          </a:p>
        </p:txBody>
      </p:sp>
      <p:sp>
        <p:nvSpPr>
          <p:cNvPr id="9" name="Text 6"/>
          <p:cNvSpPr/>
          <p:nvPr/>
        </p:nvSpPr>
        <p:spPr>
          <a:xfrm>
            <a:off x="6951821" y="2653189"/>
            <a:ext cx="6918722" cy="10422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36"/>
              </a:lnSpc>
              <a:buNone/>
            </a:pPr>
            <a:r>
              <a:rPr lang="en-US" sz="171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Гриби відіграють ключову роль у розкладанні мертвої органічної речовини, що дозволяє поживним речовинам повертатися до природного циклу.</a:t>
            </a:r>
            <a:endParaRPr lang="en-US" sz="1710" dirty="0"/>
          </a:p>
        </p:txBody>
      </p:sp>
      <p:sp>
        <p:nvSpPr>
          <p:cNvPr id="10" name="Shape 7"/>
          <p:cNvSpPr/>
          <p:nvPr/>
        </p:nvSpPr>
        <p:spPr>
          <a:xfrm>
            <a:off x="6246257" y="4156710"/>
            <a:ext cx="488513" cy="488513"/>
          </a:xfrm>
          <a:prstGeom prst="roundRect">
            <a:avLst>
              <a:gd name="adj" fmla="val 18668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408063" y="4238030"/>
            <a:ext cx="164783" cy="32575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565"/>
              </a:lnSpc>
              <a:buNone/>
            </a:pPr>
            <a:r>
              <a:rPr lang="en-US" sz="2565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2</a:t>
            </a:r>
            <a:endParaRPr lang="en-US" sz="2565" dirty="0"/>
          </a:p>
        </p:txBody>
      </p:sp>
      <p:sp>
        <p:nvSpPr>
          <p:cNvPr id="12" name="Text 9"/>
          <p:cNvSpPr/>
          <p:nvPr/>
        </p:nvSpPr>
        <p:spPr>
          <a:xfrm>
            <a:off x="6951821" y="4156710"/>
            <a:ext cx="2714149" cy="33932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71"/>
              </a:lnSpc>
              <a:buNone/>
            </a:pPr>
            <a:r>
              <a:rPr lang="en-US" sz="2137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Симбіоз з рослинами</a:t>
            </a:r>
            <a:endParaRPr lang="en-US" sz="2137" dirty="0"/>
          </a:p>
        </p:txBody>
      </p:sp>
      <p:sp>
        <p:nvSpPr>
          <p:cNvPr id="13" name="Text 10"/>
          <p:cNvSpPr/>
          <p:nvPr/>
        </p:nvSpPr>
        <p:spPr>
          <a:xfrm>
            <a:off x="6951821" y="4626293"/>
            <a:ext cx="6918722" cy="10422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36"/>
              </a:lnSpc>
              <a:buNone/>
            </a:pPr>
            <a:r>
              <a:rPr lang="en-US" sz="171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Багато рослин утворюють симбіотичні відносини з грибами, що допомагає їм більш ефективно поглинати воду та поживні речовини.</a:t>
            </a:r>
            <a:endParaRPr lang="en-US" sz="1710" dirty="0"/>
          </a:p>
        </p:txBody>
      </p:sp>
      <p:sp>
        <p:nvSpPr>
          <p:cNvPr id="14" name="Shape 11"/>
          <p:cNvSpPr/>
          <p:nvPr/>
        </p:nvSpPr>
        <p:spPr>
          <a:xfrm>
            <a:off x="6246257" y="6129814"/>
            <a:ext cx="488513" cy="488513"/>
          </a:xfrm>
          <a:prstGeom prst="roundRect">
            <a:avLst>
              <a:gd name="adj" fmla="val 18668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6406753" y="6211133"/>
            <a:ext cx="167402" cy="32575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565"/>
              </a:lnSpc>
              <a:buNone/>
            </a:pPr>
            <a:r>
              <a:rPr lang="en-US" sz="2565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3</a:t>
            </a:r>
            <a:endParaRPr lang="en-US" sz="2565" dirty="0"/>
          </a:p>
        </p:txBody>
      </p:sp>
      <p:sp>
        <p:nvSpPr>
          <p:cNvPr id="16" name="Text 13"/>
          <p:cNvSpPr/>
          <p:nvPr/>
        </p:nvSpPr>
        <p:spPr>
          <a:xfrm>
            <a:off x="6951821" y="6129814"/>
            <a:ext cx="2714149" cy="33932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71"/>
              </a:lnSpc>
              <a:buNone/>
            </a:pPr>
            <a:r>
              <a:rPr lang="en-US" sz="2137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Харчова цінність</a:t>
            </a:r>
            <a:endParaRPr lang="en-US" sz="2137" dirty="0"/>
          </a:p>
        </p:txBody>
      </p:sp>
      <p:sp>
        <p:nvSpPr>
          <p:cNvPr id="17" name="Text 14"/>
          <p:cNvSpPr/>
          <p:nvPr/>
        </p:nvSpPr>
        <p:spPr>
          <a:xfrm>
            <a:off x="6951821" y="6599396"/>
            <a:ext cx="6918722" cy="69484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736"/>
              </a:lnSpc>
              <a:buNone/>
            </a:pPr>
            <a:r>
              <a:rPr lang="en-US" sz="1710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Гриби є їжею для численних тварин у природі, відіграючи важливу роль у харчовому ланцюгу.</a:t>
            </a:r>
            <a:endParaRPr lang="en-US" sz="171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sp>
        <p:nvSpPr>
          <p:cNvPr id="4" name="Text 2"/>
          <p:cNvSpPr/>
          <p:nvPr/>
        </p:nvSpPr>
        <p:spPr>
          <a:xfrm>
            <a:off x="864037" y="2005489"/>
            <a:ext cx="6689408" cy="77152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6075"/>
              </a:lnSpc>
              <a:buNone/>
            </a:pPr>
            <a:r>
              <a:rPr lang="en-US" sz="4860" dirty="0">
                <a:solidFill>
                  <a:srgbClr val="272D45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Гриби їстівні та отруйні</a:t>
            </a:r>
            <a:endParaRPr lang="en-US" sz="4860" dirty="0"/>
          </a:p>
        </p:txBody>
      </p:sp>
      <p:sp>
        <p:nvSpPr>
          <p:cNvPr id="5" name="Text 3"/>
          <p:cNvSpPr/>
          <p:nvPr/>
        </p:nvSpPr>
        <p:spPr>
          <a:xfrm>
            <a:off x="864037" y="3394115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dirty="0">
                <a:solidFill>
                  <a:srgbClr val="272D45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Їстівні гриби</a:t>
            </a:r>
            <a:endParaRPr lang="en-US" sz="2430" dirty="0"/>
          </a:p>
        </p:txBody>
      </p:sp>
      <p:sp>
        <p:nvSpPr>
          <p:cNvPr id="6" name="Text 4"/>
          <p:cNvSpPr/>
          <p:nvPr/>
        </p:nvSpPr>
        <p:spPr>
          <a:xfrm>
            <a:off x="864037" y="4026694"/>
            <a:ext cx="3898821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Такі гриби як печериці, лисички та опеньки можна безпечно вживати в їжу і вони є джерелом корисних поживних речовин.</a:t>
            </a:r>
            <a:endParaRPr lang="en-US" sz="1944" dirty="0"/>
          </a:p>
        </p:txBody>
      </p:sp>
      <p:sp>
        <p:nvSpPr>
          <p:cNvPr id="7" name="Text 5"/>
          <p:cNvSpPr/>
          <p:nvPr/>
        </p:nvSpPr>
        <p:spPr>
          <a:xfrm>
            <a:off x="5372695" y="3394115"/>
            <a:ext cx="3086100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dirty="0">
                <a:solidFill>
                  <a:srgbClr val="272D45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Отруйні гриби</a:t>
            </a:r>
            <a:endParaRPr lang="en-US" sz="2430" dirty="0"/>
          </a:p>
        </p:txBody>
      </p:sp>
      <p:sp>
        <p:nvSpPr>
          <p:cNvPr id="8" name="Text 6"/>
          <p:cNvSpPr/>
          <p:nvPr/>
        </p:nvSpPr>
        <p:spPr>
          <a:xfrm>
            <a:off x="5372695" y="4026694"/>
            <a:ext cx="3898821" cy="197524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Деякі гриби, наприклад бліда поганка, є дуже отруйними і можуть спричинити важке отруєння, а іноді навіть смертельні наслідки.</a:t>
            </a:r>
            <a:endParaRPr lang="en-US" sz="1944" dirty="0"/>
          </a:p>
        </p:txBody>
      </p:sp>
      <p:sp>
        <p:nvSpPr>
          <p:cNvPr id="9" name="Text 7"/>
          <p:cNvSpPr/>
          <p:nvPr/>
        </p:nvSpPr>
        <p:spPr>
          <a:xfrm>
            <a:off x="9881354" y="3394115"/>
            <a:ext cx="3500557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8"/>
              </a:lnSpc>
              <a:buNone/>
            </a:pPr>
            <a:r>
              <a:rPr lang="en-US" sz="2430" dirty="0">
                <a:solidFill>
                  <a:srgbClr val="272D45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Важливість обережності</a:t>
            </a:r>
            <a:endParaRPr lang="en-US" sz="2430" dirty="0"/>
          </a:p>
        </p:txBody>
      </p:sp>
      <p:sp>
        <p:nvSpPr>
          <p:cNvPr id="10" name="Text 8"/>
          <p:cNvSpPr/>
          <p:nvPr/>
        </p:nvSpPr>
        <p:spPr>
          <a:xfrm>
            <a:off x="9881354" y="4026694"/>
            <a:ext cx="3898821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Тому дуже важливо правильно ідентифікувати гриби перед вживанням, щоб уникнути отруєнь.</a:t>
            </a:r>
            <a:endParaRPr lang="en-US" sz="1944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68893" y="847487"/>
            <a:ext cx="4778454" cy="59721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4703"/>
              </a:lnSpc>
              <a:buNone/>
            </a:pPr>
            <a:r>
              <a:rPr lang="en-US" sz="3763" dirty="0">
                <a:solidFill>
                  <a:srgbClr val="272D45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Будова гриба</a:t>
            </a:r>
            <a:endParaRPr lang="en-US" sz="3763" dirty="0"/>
          </a:p>
        </p:txBody>
      </p:sp>
      <p:sp>
        <p:nvSpPr>
          <p:cNvPr id="6" name="Shape 3"/>
          <p:cNvSpPr/>
          <p:nvPr/>
        </p:nvSpPr>
        <p:spPr>
          <a:xfrm>
            <a:off x="668893" y="1731407"/>
            <a:ext cx="7806214" cy="1116449"/>
          </a:xfrm>
          <a:prstGeom prst="roundRect">
            <a:avLst>
              <a:gd name="adj" fmla="val 7191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867608" y="1930122"/>
            <a:ext cx="2389227" cy="29860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352"/>
              </a:lnSpc>
              <a:buNone/>
            </a:pPr>
            <a:r>
              <a:rPr lang="en-US" sz="1881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Шапинка</a:t>
            </a:r>
            <a:endParaRPr lang="en-US" sz="1881" dirty="0"/>
          </a:p>
        </p:txBody>
      </p:sp>
      <p:sp>
        <p:nvSpPr>
          <p:cNvPr id="8" name="Text 5"/>
          <p:cNvSpPr/>
          <p:nvPr/>
        </p:nvSpPr>
        <p:spPr>
          <a:xfrm>
            <a:off x="867608" y="2343388"/>
            <a:ext cx="7408783" cy="30575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408"/>
              </a:lnSpc>
              <a:buNone/>
            </a:pPr>
            <a:r>
              <a:rPr lang="en-US" sz="1505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Верхня частина гриба, яка містить споровмісні пластинки або трубочки.</a:t>
            </a:r>
            <a:endParaRPr lang="en-US" sz="1505" dirty="0"/>
          </a:p>
        </p:txBody>
      </p:sp>
      <p:sp>
        <p:nvSpPr>
          <p:cNvPr id="9" name="Shape 6"/>
          <p:cNvSpPr/>
          <p:nvPr/>
        </p:nvSpPr>
        <p:spPr>
          <a:xfrm>
            <a:off x="668893" y="3038951"/>
            <a:ext cx="7806214" cy="1116449"/>
          </a:xfrm>
          <a:prstGeom prst="roundRect">
            <a:avLst>
              <a:gd name="adj" fmla="val 7191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867608" y="3237667"/>
            <a:ext cx="2389227" cy="29860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352"/>
              </a:lnSpc>
              <a:buNone/>
            </a:pPr>
            <a:r>
              <a:rPr lang="en-US" sz="1881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Ніжка</a:t>
            </a:r>
            <a:endParaRPr lang="en-US" sz="1881" dirty="0"/>
          </a:p>
        </p:txBody>
      </p:sp>
      <p:sp>
        <p:nvSpPr>
          <p:cNvPr id="11" name="Text 8"/>
          <p:cNvSpPr/>
          <p:nvPr/>
        </p:nvSpPr>
        <p:spPr>
          <a:xfrm>
            <a:off x="867608" y="3650933"/>
            <a:ext cx="7408783" cy="30575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408"/>
              </a:lnSpc>
              <a:buNone/>
            </a:pPr>
            <a:r>
              <a:rPr lang="en-US" sz="1505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Стеблоподібна частина, яка підтримує шапинку і закріплює гриб у ґрунті.</a:t>
            </a:r>
            <a:endParaRPr lang="en-US" sz="1505" dirty="0"/>
          </a:p>
        </p:txBody>
      </p:sp>
      <p:sp>
        <p:nvSpPr>
          <p:cNvPr id="12" name="Shape 9"/>
          <p:cNvSpPr/>
          <p:nvPr/>
        </p:nvSpPr>
        <p:spPr>
          <a:xfrm>
            <a:off x="668893" y="4346496"/>
            <a:ext cx="7806214" cy="1422202"/>
          </a:xfrm>
          <a:prstGeom prst="roundRect">
            <a:avLst>
              <a:gd name="adj" fmla="val 5645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867608" y="4545211"/>
            <a:ext cx="2389227" cy="29860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352"/>
              </a:lnSpc>
              <a:buNone/>
            </a:pPr>
            <a:r>
              <a:rPr lang="en-US" sz="1881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Міцелій</a:t>
            </a:r>
            <a:endParaRPr lang="en-US" sz="1881" dirty="0"/>
          </a:p>
        </p:txBody>
      </p:sp>
      <p:sp>
        <p:nvSpPr>
          <p:cNvPr id="14" name="Text 11"/>
          <p:cNvSpPr/>
          <p:nvPr/>
        </p:nvSpPr>
        <p:spPr>
          <a:xfrm>
            <a:off x="867608" y="4958477"/>
            <a:ext cx="7408783" cy="6115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408"/>
              </a:lnSpc>
              <a:buNone/>
            </a:pPr>
            <a:r>
              <a:rPr lang="en-US" sz="1505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Підземна частина гриба, що складається з тонких ниток, які поглинають поживні речовини.</a:t>
            </a:r>
            <a:endParaRPr lang="en-US" sz="1505" dirty="0"/>
          </a:p>
        </p:txBody>
      </p:sp>
      <p:sp>
        <p:nvSpPr>
          <p:cNvPr id="15" name="Shape 12"/>
          <p:cNvSpPr/>
          <p:nvPr/>
        </p:nvSpPr>
        <p:spPr>
          <a:xfrm>
            <a:off x="668893" y="5959793"/>
            <a:ext cx="7806214" cy="1422202"/>
          </a:xfrm>
          <a:prstGeom prst="roundRect">
            <a:avLst>
              <a:gd name="adj" fmla="val 5645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867608" y="6158508"/>
            <a:ext cx="2389227" cy="29860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352"/>
              </a:lnSpc>
              <a:buNone/>
            </a:pPr>
            <a:r>
              <a:rPr lang="en-US" sz="1881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Спори</a:t>
            </a:r>
            <a:endParaRPr lang="en-US" sz="1881" dirty="0"/>
          </a:p>
        </p:txBody>
      </p:sp>
      <p:sp>
        <p:nvSpPr>
          <p:cNvPr id="17" name="Text 14"/>
          <p:cNvSpPr/>
          <p:nvPr/>
        </p:nvSpPr>
        <p:spPr>
          <a:xfrm>
            <a:off x="867608" y="6571774"/>
            <a:ext cx="7408783" cy="6115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408"/>
              </a:lnSpc>
              <a:buNone/>
            </a:pPr>
            <a:r>
              <a:rPr lang="en-US" sz="1505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Мікроскопічні репродуктивні одиниці, які допомагають грибам розмножуватись та поширюватись.</a:t>
            </a:r>
            <a:endParaRPr lang="en-US" sz="1505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965252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36057" y="3808095"/>
            <a:ext cx="5930503" cy="74128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837"/>
              </a:lnSpc>
              <a:buNone/>
            </a:pPr>
            <a:r>
              <a:rPr lang="en-US" sz="4670" dirty="0">
                <a:solidFill>
                  <a:srgbClr val="272D45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Різноманіття грибів</a:t>
            </a:r>
            <a:endParaRPr lang="en-US" sz="467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057" y="4905137"/>
            <a:ext cx="593050" cy="59305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836057" y="5735360"/>
            <a:ext cx="2965252" cy="37064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919"/>
              </a:lnSpc>
              <a:buNone/>
            </a:pPr>
            <a:r>
              <a:rPr lang="en-US" sz="2335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Шапинкові</a:t>
            </a:r>
            <a:endParaRPr lang="en-US" sz="2335" dirty="0"/>
          </a:p>
        </p:txBody>
      </p:sp>
      <p:sp>
        <p:nvSpPr>
          <p:cNvPr id="8" name="Text 4"/>
          <p:cNvSpPr/>
          <p:nvPr/>
        </p:nvSpPr>
        <p:spPr>
          <a:xfrm>
            <a:off x="836057" y="6248281"/>
            <a:ext cx="2972753" cy="113835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989"/>
              </a:lnSpc>
              <a:buNone/>
            </a:pPr>
            <a:r>
              <a:rPr lang="en-US" sz="1868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Найвідоміша група, до якої належать печериці, опеньки, лисички.</a:t>
            </a:r>
            <a:endParaRPr lang="en-US" sz="1868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4568" y="4905137"/>
            <a:ext cx="593050" cy="59305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4164568" y="5735360"/>
            <a:ext cx="2965252" cy="37064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919"/>
              </a:lnSpc>
              <a:buNone/>
            </a:pPr>
            <a:r>
              <a:rPr lang="en-US" sz="2335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Пластівчасті</a:t>
            </a:r>
            <a:endParaRPr lang="en-US" sz="2335" dirty="0"/>
          </a:p>
        </p:txBody>
      </p:sp>
      <p:sp>
        <p:nvSpPr>
          <p:cNvPr id="11" name="Text 6"/>
          <p:cNvSpPr/>
          <p:nvPr/>
        </p:nvSpPr>
        <p:spPr>
          <a:xfrm>
            <a:off x="4164568" y="6248281"/>
            <a:ext cx="2972753" cy="113835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989"/>
              </a:lnSpc>
              <a:buNone/>
            </a:pPr>
            <a:r>
              <a:rPr lang="en-US" sz="1868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Містять гіменофор у вигляді пластинок, наприклад, мухомори.</a:t>
            </a:r>
            <a:endParaRPr lang="en-US" sz="1868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3079" y="4905137"/>
            <a:ext cx="593050" cy="593050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7493079" y="5735360"/>
            <a:ext cx="2965252" cy="37064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919"/>
              </a:lnSpc>
              <a:buNone/>
            </a:pPr>
            <a:r>
              <a:rPr lang="en-US" sz="2335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Деревні</a:t>
            </a:r>
            <a:endParaRPr lang="en-US" sz="2335" dirty="0"/>
          </a:p>
        </p:txBody>
      </p:sp>
      <p:sp>
        <p:nvSpPr>
          <p:cNvPr id="14" name="Text 8"/>
          <p:cNvSpPr/>
          <p:nvPr/>
        </p:nvSpPr>
        <p:spPr>
          <a:xfrm>
            <a:off x="7493079" y="6248281"/>
            <a:ext cx="2972753" cy="113835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989"/>
              </a:lnSpc>
              <a:buNone/>
            </a:pPr>
            <a:r>
              <a:rPr lang="en-US" sz="1868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Ростуть на стовбурах та пнях дерев, такі як трутовики.</a:t>
            </a:r>
            <a:endParaRPr lang="en-US" sz="1868" dirty="0"/>
          </a:p>
        </p:txBody>
      </p:sp>
      <p:pic>
        <p:nvPicPr>
          <p:cNvPr id="15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21591" y="4905137"/>
            <a:ext cx="593050" cy="593050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10821591" y="5735360"/>
            <a:ext cx="2965252" cy="37064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919"/>
              </a:lnSpc>
              <a:buNone/>
            </a:pPr>
            <a:r>
              <a:rPr lang="en-US" sz="2335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Підземні</a:t>
            </a:r>
            <a:endParaRPr lang="en-US" sz="2335" dirty="0"/>
          </a:p>
        </p:txBody>
      </p:sp>
      <p:sp>
        <p:nvSpPr>
          <p:cNvPr id="17" name="Text 10"/>
          <p:cNvSpPr/>
          <p:nvPr/>
        </p:nvSpPr>
        <p:spPr>
          <a:xfrm>
            <a:off x="10821591" y="6248281"/>
            <a:ext cx="2972753" cy="113835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989"/>
              </a:lnSpc>
              <a:buNone/>
            </a:pPr>
            <a:r>
              <a:rPr lang="en-US" sz="1868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Плодові тіла формуються під землею, наприклад, трюфелі.</a:t>
            </a:r>
            <a:endParaRPr lang="en-US" sz="1868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264712" y="932021"/>
            <a:ext cx="5652254" cy="69484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472"/>
              </a:lnSpc>
              <a:buNone/>
            </a:pPr>
            <a:r>
              <a:rPr lang="en-US" sz="4378" dirty="0">
                <a:solidFill>
                  <a:srgbClr val="272D45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Роль грибів у природі</a:t>
            </a:r>
            <a:endParaRPr lang="en-US" sz="4378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4712" y="1960364"/>
            <a:ext cx="1111806" cy="177903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710011" y="2182654"/>
            <a:ext cx="2779752" cy="34742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736"/>
              </a:lnSpc>
              <a:buNone/>
            </a:pPr>
            <a:r>
              <a:rPr lang="en-US" sz="2189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Розкладання</a:t>
            </a:r>
            <a:endParaRPr lang="en-US" sz="2189" dirty="0"/>
          </a:p>
        </p:txBody>
      </p:sp>
      <p:sp>
        <p:nvSpPr>
          <p:cNvPr id="8" name="Text 4"/>
          <p:cNvSpPr/>
          <p:nvPr/>
        </p:nvSpPr>
        <p:spPr>
          <a:xfrm>
            <a:off x="7710011" y="2663428"/>
            <a:ext cx="6142077" cy="71151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802"/>
              </a:lnSpc>
              <a:buNone/>
            </a:pPr>
            <a:r>
              <a:rPr lang="en-US" sz="175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Гриби розкладають мертві рослинні та тваринні рештки, повертаючи поживні речовини в екосистему.</a:t>
            </a:r>
            <a:endParaRPr lang="en-US" sz="1751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4712" y="3739396"/>
            <a:ext cx="1111806" cy="1779032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710011" y="3961686"/>
            <a:ext cx="2779752" cy="34742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736"/>
              </a:lnSpc>
              <a:buNone/>
            </a:pPr>
            <a:r>
              <a:rPr lang="en-US" sz="2189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Симбіоз</a:t>
            </a:r>
            <a:endParaRPr lang="en-US" sz="2189" dirty="0"/>
          </a:p>
        </p:txBody>
      </p:sp>
      <p:sp>
        <p:nvSpPr>
          <p:cNvPr id="11" name="Text 6"/>
          <p:cNvSpPr/>
          <p:nvPr/>
        </p:nvSpPr>
        <p:spPr>
          <a:xfrm>
            <a:off x="7710011" y="4442460"/>
            <a:ext cx="6142077" cy="71151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802"/>
              </a:lnSpc>
              <a:buNone/>
            </a:pPr>
            <a:r>
              <a:rPr lang="en-US" sz="175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Багато рослин утворюють взаємовигідні симбіотичні зв'язки з грибами, обмінюючись ресурсами.</a:t>
            </a:r>
            <a:endParaRPr lang="en-US" sz="1751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4712" y="5518428"/>
            <a:ext cx="1111806" cy="1779032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7710011" y="5740718"/>
            <a:ext cx="2779752" cy="34742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736"/>
              </a:lnSpc>
              <a:buNone/>
            </a:pPr>
            <a:r>
              <a:rPr lang="en-US" sz="2189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Харчування</a:t>
            </a:r>
            <a:endParaRPr lang="en-US" sz="2189" dirty="0"/>
          </a:p>
        </p:txBody>
      </p:sp>
      <p:sp>
        <p:nvSpPr>
          <p:cNvPr id="14" name="Text 8"/>
          <p:cNvSpPr/>
          <p:nvPr/>
        </p:nvSpPr>
        <p:spPr>
          <a:xfrm>
            <a:off x="7710011" y="6221492"/>
            <a:ext cx="6142077" cy="71151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802"/>
              </a:lnSpc>
              <a:buNone/>
            </a:pPr>
            <a:r>
              <a:rPr lang="en-US" sz="1751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Гриби є важливим компонентом харчового ланцюга, забезпечуючи їжу для різноманітних тварин.</a:t>
            </a:r>
            <a:endParaRPr lang="en-US" sz="175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197084" y="882491"/>
            <a:ext cx="7722632" cy="126920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997"/>
              </a:lnSpc>
              <a:buNone/>
            </a:pPr>
            <a:r>
              <a:rPr lang="en-US" sz="3998" dirty="0">
                <a:solidFill>
                  <a:srgbClr val="272D45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Правила збирання та вживання грибів</a:t>
            </a:r>
            <a:endParaRPr lang="en-US" sz="3998" dirty="0"/>
          </a:p>
        </p:txBody>
      </p:sp>
      <p:sp>
        <p:nvSpPr>
          <p:cNvPr id="6" name="Shape 3"/>
          <p:cNvSpPr/>
          <p:nvPr/>
        </p:nvSpPr>
        <p:spPr>
          <a:xfrm>
            <a:off x="6489025" y="2456259"/>
            <a:ext cx="25360" cy="4890849"/>
          </a:xfrm>
          <a:prstGeom prst="roundRect">
            <a:avLst>
              <a:gd name="adj" fmla="val 336325"/>
            </a:avLst>
          </a:prstGeom>
          <a:solidFill>
            <a:srgbClr val="C5D2CF"/>
          </a:solidFill>
          <a:ln/>
        </p:spPr>
      </p:sp>
      <p:sp>
        <p:nvSpPr>
          <p:cNvPr id="7" name="Shape 4"/>
          <p:cNvSpPr/>
          <p:nvPr/>
        </p:nvSpPr>
        <p:spPr>
          <a:xfrm>
            <a:off x="6730067" y="2900303"/>
            <a:ext cx="710684" cy="25360"/>
          </a:xfrm>
          <a:prstGeom prst="roundRect">
            <a:avLst>
              <a:gd name="adj" fmla="val 336325"/>
            </a:avLst>
          </a:prstGeom>
          <a:solidFill>
            <a:srgbClr val="C5D2CF"/>
          </a:solidFill>
          <a:ln/>
        </p:spPr>
      </p:sp>
      <p:sp>
        <p:nvSpPr>
          <p:cNvPr id="8" name="Shape 5"/>
          <p:cNvSpPr/>
          <p:nvPr/>
        </p:nvSpPr>
        <p:spPr>
          <a:xfrm>
            <a:off x="6273225" y="2684621"/>
            <a:ext cx="456843" cy="456843"/>
          </a:xfrm>
          <a:prstGeom prst="roundRect">
            <a:avLst>
              <a:gd name="adj" fmla="val 18670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6455271" y="2760702"/>
            <a:ext cx="92631" cy="30456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399"/>
              </a:lnSpc>
              <a:buNone/>
            </a:pPr>
            <a:r>
              <a:rPr lang="en-US" sz="2399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1</a:t>
            </a:r>
            <a:endParaRPr lang="en-US" sz="2399" dirty="0"/>
          </a:p>
        </p:txBody>
      </p:sp>
      <p:sp>
        <p:nvSpPr>
          <p:cNvPr id="10" name="Text 7"/>
          <p:cNvSpPr/>
          <p:nvPr/>
        </p:nvSpPr>
        <p:spPr>
          <a:xfrm>
            <a:off x="7618452" y="2659261"/>
            <a:ext cx="2538413" cy="31730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498"/>
              </a:lnSpc>
              <a:buNone/>
            </a:pPr>
            <a:r>
              <a:rPr lang="en-US" sz="1999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Ідентифікація</a:t>
            </a:r>
            <a:endParaRPr lang="en-US" sz="1999" dirty="0"/>
          </a:p>
        </p:txBody>
      </p:sp>
      <p:sp>
        <p:nvSpPr>
          <p:cNvPr id="11" name="Text 8"/>
          <p:cNvSpPr/>
          <p:nvPr/>
        </p:nvSpPr>
        <p:spPr>
          <a:xfrm>
            <a:off x="7618452" y="3098363"/>
            <a:ext cx="6301264" cy="64984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58"/>
              </a:lnSpc>
              <a:buNone/>
            </a:pPr>
            <a:r>
              <a:rPr lang="en-US" sz="1599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Ретельно вивчіть характеристики та особливості грибів, щоб точно визначити їхній вид.</a:t>
            </a:r>
            <a:endParaRPr lang="en-US" sz="1599" dirty="0"/>
          </a:p>
        </p:txBody>
      </p:sp>
      <p:sp>
        <p:nvSpPr>
          <p:cNvPr id="12" name="Shape 9"/>
          <p:cNvSpPr/>
          <p:nvPr/>
        </p:nvSpPr>
        <p:spPr>
          <a:xfrm>
            <a:off x="6730067" y="4598253"/>
            <a:ext cx="710684" cy="25360"/>
          </a:xfrm>
          <a:prstGeom prst="roundRect">
            <a:avLst>
              <a:gd name="adj" fmla="val 336325"/>
            </a:avLst>
          </a:prstGeom>
          <a:solidFill>
            <a:srgbClr val="C5D2CF"/>
          </a:solidFill>
          <a:ln/>
        </p:spPr>
      </p:sp>
      <p:sp>
        <p:nvSpPr>
          <p:cNvPr id="13" name="Shape 10"/>
          <p:cNvSpPr/>
          <p:nvPr/>
        </p:nvSpPr>
        <p:spPr>
          <a:xfrm>
            <a:off x="6273225" y="4382572"/>
            <a:ext cx="456843" cy="456843"/>
          </a:xfrm>
          <a:prstGeom prst="roundRect">
            <a:avLst>
              <a:gd name="adj" fmla="val 18670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6424553" y="4458653"/>
            <a:ext cx="154186" cy="30456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399"/>
              </a:lnSpc>
              <a:buNone/>
            </a:pPr>
            <a:r>
              <a:rPr lang="en-US" sz="2399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2</a:t>
            </a:r>
            <a:endParaRPr lang="en-US" sz="2399" dirty="0"/>
          </a:p>
        </p:txBody>
      </p:sp>
      <p:sp>
        <p:nvSpPr>
          <p:cNvPr id="15" name="Text 12"/>
          <p:cNvSpPr/>
          <p:nvPr/>
        </p:nvSpPr>
        <p:spPr>
          <a:xfrm>
            <a:off x="7618452" y="4357211"/>
            <a:ext cx="2538413" cy="31730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498"/>
              </a:lnSpc>
              <a:buNone/>
            </a:pPr>
            <a:r>
              <a:rPr lang="en-US" sz="1999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Збирання</a:t>
            </a:r>
            <a:endParaRPr lang="en-US" sz="1999" dirty="0"/>
          </a:p>
        </p:txBody>
      </p:sp>
      <p:sp>
        <p:nvSpPr>
          <p:cNvPr id="16" name="Text 13"/>
          <p:cNvSpPr/>
          <p:nvPr/>
        </p:nvSpPr>
        <p:spPr>
          <a:xfrm>
            <a:off x="7618452" y="4796314"/>
            <a:ext cx="6301264" cy="64984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58"/>
              </a:lnSpc>
              <a:buNone/>
            </a:pPr>
            <a:r>
              <a:rPr lang="en-US" sz="1599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Акуратно зривайте гриби, залишаючи частину підземної частини для їхнього відновлення.</a:t>
            </a:r>
            <a:endParaRPr lang="en-US" sz="1599" dirty="0"/>
          </a:p>
        </p:txBody>
      </p:sp>
      <p:sp>
        <p:nvSpPr>
          <p:cNvPr id="17" name="Shape 14"/>
          <p:cNvSpPr/>
          <p:nvPr/>
        </p:nvSpPr>
        <p:spPr>
          <a:xfrm>
            <a:off x="6730067" y="6296204"/>
            <a:ext cx="710684" cy="25360"/>
          </a:xfrm>
          <a:prstGeom prst="roundRect">
            <a:avLst>
              <a:gd name="adj" fmla="val 336325"/>
            </a:avLst>
          </a:prstGeom>
          <a:solidFill>
            <a:srgbClr val="C5D2CF"/>
          </a:solidFill>
          <a:ln/>
        </p:spPr>
      </p:sp>
      <p:sp>
        <p:nvSpPr>
          <p:cNvPr id="18" name="Shape 15"/>
          <p:cNvSpPr/>
          <p:nvPr/>
        </p:nvSpPr>
        <p:spPr>
          <a:xfrm>
            <a:off x="6273225" y="6080522"/>
            <a:ext cx="456843" cy="456843"/>
          </a:xfrm>
          <a:prstGeom prst="roundRect">
            <a:avLst>
              <a:gd name="adj" fmla="val 18670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6423362" y="6156603"/>
            <a:ext cx="156567" cy="30456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399"/>
              </a:lnSpc>
              <a:buNone/>
            </a:pPr>
            <a:r>
              <a:rPr lang="en-US" sz="2399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3</a:t>
            </a:r>
            <a:endParaRPr lang="en-US" sz="2399" dirty="0"/>
          </a:p>
        </p:txBody>
      </p:sp>
      <p:sp>
        <p:nvSpPr>
          <p:cNvPr id="20" name="Text 17"/>
          <p:cNvSpPr/>
          <p:nvPr/>
        </p:nvSpPr>
        <p:spPr>
          <a:xfrm>
            <a:off x="7618452" y="6055162"/>
            <a:ext cx="2538413" cy="31730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498"/>
              </a:lnSpc>
              <a:buNone/>
            </a:pPr>
            <a:r>
              <a:rPr lang="en-US" sz="1999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Приготування</a:t>
            </a:r>
            <a:endParaRPr lang="en-US" sz="1999" dirty="0"/>
          </a:p>
        </p:txBody>
      </p:sp>
      <p:sp>
        <p:nvSpPr>
          <p:cNvPr id="21" name="Text 18"/>
          <p:cNvSpPr/>
          <p:nvPr/>
        </p:nvSpPr>
        <p:spPr>
          <a:xfrm>
            <a:off x="7618452" y="6494264"/>
            <a:ext cx="6301264" cy="64984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558"/>
              </a:lnSpc>
              <a:buNone/>
            </a:pPr>
            <a:r>
              <a:rPr lang="en-US" sz="1599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Ретельно приготуйте гриби, добре проварюючи або смажачи їх, щоб знешкодити можливі токсини.</a:t>
            </a:r>
            <a:endParaRPr lang="en-US" sz="1599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BF4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9007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977027" y="3719036"/>
            <a:ext cx="7024926" cy="7252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710"/>
              </a:lnSpc>
              <a:buNone/>
            </a:pPr>
            <a:r>
              <a:rPr lang="en-US" sz="4568" dirty="0">
                <a:solidFill>
                  <a:srgbClr val="272D45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Висновки та рекомендації</a:t>
            </a:r>
            <a:endParaRPr lang="en-US" sz="4568" dirty="0"/>
          </a:p>
        </p:txBody>
      </p:sp>
      <p:sp>
        <p:nvSpPr>
          <p:cNvPr id="6" name="Shape 3"/>
          <p:cNvSpPr/>
          <p:nvPr/>
        </p:nvSpPr>
        <p:spPr>
          <a:xfrm>
            <a:off x="977027" y="5053251"/>
            <a:ext cx="522089" cy="522089"/>
          </a:xfrm>
          <a:prstGeom prst="roundRect">
            <a:avLst>
              <a:gd name="adj" fmla="val 18668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85148" y="5140166"/>
            <a:ext cx="105847" cy="34813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741"/>
              </a:lnSpc>
              <a:buNone/>
            </a:pPr>
            <a:r>
              <a:rPr lang="en-US" sz="2741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1</a:t>
            </a:r>
            <a:endParaRPr lang="en-US" sz="2741" dirty="0"/>
          </a:p>
        </p:txBody>
      </p:sp>
      <p:sp>
        <p:nvSpPr>
          <p:cNvPr id="8" name="Text 5"/>
          <p:cNvSpPr/>
          <p:nvPr/>
        </p:nvSpPr>
        <p:spPr>
          <a:xfrm>
            <a:off x="1731169" y="5053251"/>
            <a:ext cx="2900720" cy="36254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5"/>
              </a:lnSpc>
              <a:buNone/>
            </a:pPr>
            <a:r>
              <a:rPr lang="en-US" sz="2284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Вагомість грибів</a:t>
            </a:r>
            <a:endParaRPr lang="en-US" sz="2284" dirty="0"/>
          </a:p>
        </p:txBody>
      </p:sp>
      <p:sp>
        <p:nvSpPr>
          <p:cNvPr id="9" name="Text 6"/>
          <p:cNvSpPr/>
          <p:nvPr/>
        </p:nvSpPr>
        <p:spPr>
          <a:xfrm>
            <a:off x="1731169" y="5554980"/>
            <a:ext cx="3316605" cy="1856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924"/>
              </a:lnSpc>
              <a:buNone/>
            </a:pPr>
            <a:r>
              <a:rPr lang="en-US" sz="1827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Гриби відіграють життєво важливу роль у природних екосистемах, впливаючи на розкладання, симбіоз та харчові ланцюги.</a:t>
            </a:r>
            <a:endParaRPr lang="en-US" sz="1827" dirty="0"/>
          </a:p>
        </p:txBody>
      </p:sp>
      <p:sp>
        <p:nvSpPr>
          <p:cNvPr id="10" name="Shape 7"/>
          <p:cNvSpPr/>
          <p:nvPr/>
        </p:nvSpPr>
        <p:spPr>
          <a:xfrm>
            <a:off x="5279827" y="5053251"/>
            <a:ext cx="522089" cy="522089"/>
          </a:xfrm>
          <a:prstGeom prst="roundRect">
            <a:avLst>
              <a:gd name="adj" fmla="val 18668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5452705" y="5140166"/>
            <a:ext cx="176212" cy="34813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741"/>
              </a:lnSpc>
              <a:buNone/>
            </a:pPr>
            <a:r>
              <a:rPr lang="en-US" sz="2741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2</a:t>
            </a:r>
            <a:endParaRPr lang="en-US" sz="2741" dirty="0"/>
          </a:p>
        </p:txBody>
      </p:sp>
      <p:sp>
        <p:nvSpPr>
          <p:cNvPr id="12" name="Text 9"/>
          <p:cNvSpPr/>
          <p:nvPr/>
        </p:nvSpPr>
        <p:spPr>
          <a:xfrm>
            <a:off x="6033968" y="5053251"/>
            <a:ext cx="3106460" cy="36254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5"/>
              </a:lnSpc>
              <a:buNone/>
            </a:pPr>
            <a:r>
              <a:rPr lang="en-US" sz="2284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Обережність при зборі</a:t>
            </a:r>
            <a:endParaRPr lang="en-US" sz="2284" dirty="0"/>
          </a:p>
        </p:txBody>
      </p:sp>
      <p:sp>
        <p:nvSpPr>
          <p:cNvPr id="13" name="Text 10"/>
          <p:cNvSpPr/>
          <p:nvPr/>
        </p:nvSpPr>
        <p:spPr>
          <a:xfrm>
            <a:off x="6033968" y="5554980"/>
            <a:ext cx="3316605" cy="14849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924"/>
              </a:lnSpc>
              <a:buNone/>
            </a:pPr>
            <a:r>
              <a:rPr lang="en-US" sz="1827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Необхідно дотримуватися правил безпечного збору та вживання грибів, щоб уникнути отруєнь.</a:t>
            </a:r>
            <a:endParaRPr lang="en-US" sz="1827" dirty="0"/>
          </a:p>
        </p:txBody>
      </p:sp>
      <p:sp>
        <p:nvSpPr>
          <p:cNvPr id="14" name="Shape 11"/>
          <p:cNvSpPr/>
          <p:nvPr/>
        </p:nvSpPr>
        <p:spPr>
          <a:xfrm>
            <a:off x="9582626" y="5053251"/>
            <a:ext cx="522089" cy="522089"/>
          </a:xfrm>
          <a:prstGeom prst="roundRect">
            <a:avLst>
              <a:gd name="adj" fmla="val 18668"/>
            </a:avLst>
          </a:prstGeom>
          <a:solidFill>
            <a:srgbClr val="DFECE9"/>
          </a:solidFill>
          <a:ln w="7620">
            <a:solidFill>
              <a:srgbClr val="C5D2CF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9754195" y="5140166"/>
            <a:ext cx="178951" cy="34813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741"/>
              </a:lnSpc>
              <a:buNone/>
            </a:pPr>
            <a:r>
              <a:rPr lang="en-US" sz="2741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3</a:t>
            </a:r>
            <a:endParaRPr lang="en-US" sz="2741" dirty="0"/>
          </a:p>
        </p:txBody>
      </p:sp>
      <p:sp>
        <p:nvSpPr>
          <p:cNvPr id="16" name="Text 13"/>
          <p:cNvSpPr/>
          <p:nvPr/>
        </p:nvSpPr>
        <p:spPr>
          <a:xfrm>
            <a:off x="10336768" y="5053251"/>
            <a:ext cx="3150989" cy="362545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5"/>
              </a:lnSpc>
              <a:buNone/>
            </a:pPr>
            <a:r>
              <a:rPr lang="en-US" sz="2284" dirty="0">
                <a:solidFill>
                  <a:srgbClr val="2C3249"/>
                </a:solidFill>
                <a:latin typeface="Kanit" pitchFamily="34" charset="0"/>
                <a:ea typeface="Kanit" pitchFamily="34" charset="-122"/>
                <a:cs typeface="Kanit" pitchFamily="34" charset="-120"/>
              </a:rPr>
              <a:t>Необхідність вивчення</a:t>
            </a:r>
            <a:endParaRPr lang="en-US" sz="2284" dirty="0"/>
          </a:p>
        </p:txBody>
      </p:sp>
      <p:sp>
        <p:nvSpPr>
          <p:cNvPr id="17" name="Text 14"/>
          <p:cNvSpPr/>
          <p:nvPr/>
        </p:nvSpPr>
        <p:spPr>
          <a:xfrm>
            <a:off x="10336768" y="5554980"/>
            <a:ext cx="3316605" cy="1856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924"/>
              </a:lnSpc>
              <a:buNone/>
            </a:pPr>
            <a:r>
              <a:rPr lang="en-US" sz="1827" dirty="0">
                <a:solidFill>
                  <a:srgbClr val="2C3249"/>
                </a:solidFill>
                <a:latin typeface="Martel Sans" pitchFamily="34" charset="0"/>
                <a:ea typeface="Martel Sans" pitchFamily="34" charset="-122"/>
                <a:cs typeface="Martel Sans" pitchFamily="34" charset="-120"/>
              </a:rPr>
              <a:t>Вивчення різноманітності, характеристик та екологічної ролі грибів має важливе наукове та практичне значення.</a:t>
            </a:r>
            <a:endParaRPr lang="en-US" sz="1827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2024-07-20T17:40:25Z</dcterms:created>
  <dcterms:modified xsi:type="dcterms:W3CDTF">2024-07-20T17:40:25Z</dcterms:modified>
</cp:coreProperties>
</file>