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2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22.02.2019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hyperlink" Target="https://naurok.com.ua/testovi-zavdannya-z-temi-zemlya-yak-planeta-54036.html" TargetMode="External"/><Relationship Id="rId7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hyperlink" Target="https://subject.com.ua/lesson/nature/4klas_1/7.html" TargetMode="External"/><Relationship Id="rId4" Type="http://schemas.openxmlformats.org/officeDocument/2006/relationships/hyperlink" Target="https://narodna-osvita.com.ua/756-testov-zavdannya-do-rozdlu-planeta-zemlya-yak-seredovische-zhittya-organzmv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ÐÐ°ÑÑÐ¸Ð½ÐºÐ¸ Ð¿Ð¾ Ð·Ð°Ð¿ÑÐ¾ÑÑ ÑÐ¾Ð½ Ð´Ð»Ñ Ð³ÑÐ¸ ÑÐ¾Ð½ÑÑÐ½Ð° ÑÐ¸ÑÑÐµÐ¼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63"/>
            <a:ext cx="91725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71226" y="1487686"/>
            <a:ext cx="563006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200" i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Інтерактивна гра </a:t>
            </a:r>
          </a:p>
          <a:p>
            <a:pPr algn="ctr"/>
            <a:r>
              <a:rPr lang="uk-UA" sz="3200" i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«Наша планета Земля»</a:t>
            </a:r>
            <a:endParaRPr lang="ru-RU" sz="3200" i="1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27984" y="4941168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uk-UA" altLang="ru-RU" sz="1600" b="1" dirty="0">
                <a:solidFill>
                  <a:schemeClr val="accent2">
                    <a:lumMod val="50000"/>
                  </a:schemeClr>
                </a:solidFill>
                <a:latin typeface="Arial" charset="0"/>
                <a:cs typeface="Arial" charset="0"/>
              </a:rPr>
              <a:t>Підготувала</a:t>
            </a:r>
          </a:p>
          <a:p>
            <a:pPr algn="r"/>
            <a:r>
              <a:rPr lang="uk-UA" altLang="ru-RU" sz="1600" b="1" dirty="0" err="1">
                <a:solidFill>
                  <a:schemeClr val="accent2">
                    <a:lumMod val="50000"/>
                  </a:schemeClr>
                </a:solidFill>
                <a:latin typeface="Arial" charset="0"/>
                <a:cs typeface="Arial" charset="0"/>
              </a:rPr>
              <a:t>Білявська</a:t>
            </a:r>
            <a:r>
              <a:rPr lang="uk-UA" altLang="ru-RU" sz="1600" b="1" dirty="0">
                <a:solidFill>
                  <a:schemeClr val="accent2">
                    <a:lumMod val="50000"/>
                  </a:schemeClr>
                </a:solidFill>
                <a:latin typeface="Arial" charset="0"/>
                <a:cs typeface="Arial" charset="0"/>
              </a:rPr>
              <a:t> Наталія Іванівна,</a:t>
            </a:r>
          </a:p>
          <a:p>
            <a:pPr algn="r"/>
            <a:r>
              <a:rPr lang="uk-UA" altLang="ru-RU" sz="1600" b="1" dirty="0">
                <a:solidFill>
                  <a:schemeClr val="accent2">
                    <a:lumMod val="50000"/>
                  </a:schemeClr>
                </a:solidFill>
                <a:latin typeface="Arial" charset="0"/>
                <a:cs typeface="Arial" charset="0"/>
              </a:rPr>
              <a:t>вчитель початкових класів</a:t>
            </a:r>
          </a:p>
          <a:p>
            <a:pPr algn="r"/>
            <a:r>
              <a:rPr lang="uk-UA" altLang="ru-RU" sz="1600" b="1" dirty="0">
                <a:solidFill>
                  <a:schemeClr val="accent2">
                    <a:lumMod val="50000"/>
                  </a:schemeClr>
                </a:solidFill>
                <a:latin typeface="Arial" charset="0"/>
                <a:cs typeface="Arial" charset="0"/>
              </a:rPr>
              <a:t>спеціалізованої школи</a:t>
            </a:r>
          </a:p>
          <a:p>
            <a:pPr algn="r"/>
            <a:r>
              <a:rPr lang="uk-UA" altLang="ru-RU" sz="1600" b="1" dirty="0">
                <a:solidFill>
                  <a:schemeClr val="accent2">
                    <a:lumMod val="50000"/>
                  </a:schemeClr>
                </a:solidFill>
                <a:latin typeface="Arial" charset="0"/>
                <a:cs typeface="Arial" charset="0"/>
              </a:rPr>
              <a:t>І-ІІІ ступенів ім. Тараса Шевченка</a:t>
            </a:r>
          </a:p>
          <a:p>
            <a:pPr algn="r"/>
            <a:r>
              <a:rPr lang="uk-UA" altLang="ru-RU" sz="1600" b="1" dirty="0">
                <a:solidFill>
                  <a:schemeClr val="accent2">
                    <a:lumMod val="50000"/>
                  </a:schemeClr>
                </a:solidFill>
                <a:latin typeface="Arial" charset="0"/>
                <a:cs typeface="Arial" charset="0"/>
              </a:rPr>
              <a:t>м. </a:t>
            </a:r>
            <a:r>
              <a:rPr lang="uk-UA" altLang="ru-RU" sz="1600" b="1" dirty="0" err="1">
                <a:solidFill>
                  <a:schemeClr val="accent2">
                    <a:lumMod val="50000"/>
                  </a:schemeClr>
                </a:solidFill>
                <a:latin typeface="Arial" charset="0"/>
                <a:cs typeface="Arial" charset="0"/>
              </a:rPr>
              <a:t>Звенигородки</a:t>
            </a:r>
            <a:endParaRPr lang="ru-RU" altLang="ru-RU" sz="1600" b="1" dirty="0">
              <a:solidFill>
                <a:schemeClr val="accent2">
                  <a:lumMod val="50000"/>
                </a:schemeClr>
              </a:solidFill>
              <a:latin typeface="Arial" charset="0"/>
              <a:cs typeface="Arial" charset="0"/>
            </a:endParaRPr>
          </a:p>
          <a:p>
            <a:endParaRPr lang="ru-RU" sz="1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Блок-схема: альтернативный процесс 9">
            <a:hlinkClick r:id="" action="ppaction://noaction"/>
          </p:cNvPr>
          <p:cNvSpPr/>
          <p:nvPr/>
        </p:nvSpPr>
        <p:spPr>
          <a:xfrm>
            <a:off x="2195736" y="3308774"/>
            <a:ext cx="2223120" cy="624281"/>
          </a:xfrm>
          <a:prstGeom prst="flowChartAlternateProcess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i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Правила гри</a:t>
            </a:r>
            <a:endParaRPr lang="ru-RU" i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Блок-схема: альтернативный процесс 10">
            <a:hlinkClick r:id="" action="ppaction://noaction"/>
          </p:cNvPr>
          <p:cNvSpPr/>
          <p:nvPr/>
        </p:nvSpPr>
        <p:spPr>
          <a:xfrm>
            <a:off x="4932040" y="3308773"/>
            <a:ext cx="2223120" cy="624281"/>
          </a:xfrm>
          <a:prstGeom prst="flowChartAlternateProcess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i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Навігація</a:t>
            </a:r>
            <a:endParaRPr lang="ru-RU" i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Блок-схема: альтернативный процесс 11">
            <a:hlinkClick r:id="" action="ppaction://noaction"/>
          </p:cNvPr>
          <p:cNvSpPr/>
          <p:nvPr/>
        </p:nvSpPr>
        <p:spPr>
          <a:xfrm>
            <a:off x="3474699" y="4316887"/>
            <a:ext cx="2223120" cy="624281"/>
          </a:xfrm>
          <a:prstGeom prst="flowChartAlternateProcess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i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action="ppaction://hlinksldjump"/>
              </a:rPr>
              <a:t>Розпочати гру</a:t>
            </a:r>
            <a:endParaRPr lang="ru-RU" i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Умножение 3">
            <a:hlinkClick r:id="" action="ppaction://hlinkshowjump?jump=endshow"/>
          </p:cNvPr>
          <p:cNvSpPr/>
          <p:nvPr/>
        </p:nvSpPr>
        <p:spPr>
          <a:xfrm>
            <a:off x="8532440" y="116632"/>
            <a:ext cx="467544" cy="432048"/>
          </a:xfrm>
          <a:prstGeom prst="mathMultiply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1155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3064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86116" y="928670"/>
            <a:ext cx="24272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200" b="1" i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Правила гри</a:t>
            </a:r>
            <a:endParaRPr lang="ru-RU" sz="3200" b="1" i="1" dirty="0">
              <a:solidFill>
                <a:srgbClr val="99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2910" y="2143116"/>
            <a:ext cx="793886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Учителеві </a:t>
            </a:r>
            <a:r>
              <a:rPr lang="uk-UA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ця гра допоможе </a:t>
            </a:r>
            <a:r>
              <a:rPr lang="uk-UA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урізноманітнити </a:t>
            </a:r>
            <a:r>
              <a:rPr lang="uk-UA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навчальний процес</a:t>
            </a:r>
            <a:r>
              <a:rPr lang="uk-UA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Можна використовувати для фронтальної роботи на інтерактивній дошці та для індивідуальної роботи за комп’ютером, планшетом чи смартфоном.</a:t>
            </a:r>
            <a:endParaRPr lang="uk-UA" sz="2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uk-UA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Запускається інтерактивна гра із кнопки «Розпочати гру». Щоб розпочати виконувати перше завдання потрібно натиснути на кольорову картку, яка знаходиться в кармані. На слайді з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явиться завдання і варіанти відповідей. Щоб перевірити чи правильно виконане завдання, потрібно ще раз натиснути на картку. Кольорова картка зникає разом з правильною відповіддю. Переходимо до наступного завдання. </a:t>
            </a:r>
          </a:p>
          <a:p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6021288"/>
            <a:ext cx="612000" cy="612000"/>
          </a:xfrm>
          <a:prstGeom prst="rect">
            <a:avLst/>
          </a:prstGeom>
        </p:spPr>
      </p:pic>
      <p:pic>
        <p:nvPicPr>
          <p:cNvPr id="7170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86380" y="142852"/>
            <a:ext cx="3857620" cy="20252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80348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" y="0"/>
            <a:ext cx="9143064" cy="685800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614044" y="332656"/>
            <a:ext cx="19159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2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Навігація</a:t>
            </a:r>
            <a:endParaRPr lang="ru-RU" sz="32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39669" y="1268760"/>
            <a:ext cx="34327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Далі</a:t>
            </a:r>
            <a:r>
              <a:rPr lang="uk-UA" sz="32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uk-UA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вперед на один слайд</a:t>
            </a:r>
            <a:r>
              <a:rPr lang="uk-UA" sz="32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32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39668" y="2204864"/>
            <a:ext cx="66726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Назад</a:t>
            </a:r>
            <a:r>
              <a:rPr lang="uk-UA" sz="32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uk-UA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 попереднього слайда, що демонструвався</a:t>
            </a:r>
            <a:r>
              <a:rPr lang="uk-UA" sz="32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32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39668" y="3284984"/>
            <a:ext cx="42244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Вихід</a:t>
            </a:r>
            <a:r>
              <a:rPr lang="uk-UA" sz="32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uk-UA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припинити демонстрацію </a:t>
            </a:r>
            <a:r>
              <a:rPr lang="uk-UA" sz="32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32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3428400"/>
            <a:ext cx="550600" cy="550600"/>
          </a:xfrm>
          <a:prstGeom prst="rect">
            <a:avLst/>
          </a:prstGeom>
        </p:spPr>
      </p:pic>
      <p:pic>
        <p:nvPicPr>
          <p:cNvPr id="8" name="Рисунок 7">
            <a:hlinkClick r:id="" action="ppaction://hlinkshowjump?jump=lastslideviewed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3692" y="2204864"/>
            <a:ext cx="864000" cy="864000"/>
          </a:xfrm>
          <a:prstGeom prst="rect">
            <a:avLst/>
          </a:prstGeom>
        </p:spPr>
      </p:pic>
      <p:pic>
        <p:nvPicPr>
          <p:cNvPr id="9" name="Рисунок 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0623" y="1085731"/>
            <a:ext cx="857069" cy="950832"/>
          </a:xfrm>
          <a:prstGeom prst="rect">
            <a:avLst/>
          </a:prstGeom>
        </p:spPr>
      </p:pic>
      <p:pic>
        <p:nvPicPr>
          <p:cNvPr id="12" name="Рисунок 11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6021288"/>
            <a:ext cx="612000" cy="612000"/>
          </a:xfrm>
          <a:prstGeom prst="rect">
            <a:avLst/>
          </a:prstGeom>
        </p:spPr>
      </p:pic>
      <p:pic>
        <p:nvPicPr>
          <p:cNvPr id="6146" name="Picture 2" descr="Ð ÐµÐ·ÑÐ»ÑÑÐ°Ñ Ð¿Ð¾ÑÑÐºÑ Ð·Ð¾Ð±ÑÐ°Ð¶ÐµÐ½Ñ Ð·Ð° Ð·Ð°Ð¿Ð¸ÑÐ¾Ð¼ &quot;Ð³ÑÐ° Ð·Ð° ÐºÐ¾Ð¼Ð¿ÑÑÐµÑÐ¾Ð¼&quot;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358510" y="3857628"/>
            <a:ext cx="4570916" cy="27860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08825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Блок-схема: документ 2"/>
          <p:cNvSpPr/>
          <p:nvPr/>
        </p:nvSpPr>
        <p:spPr>
          <a:xfrm rot="10800000">
            <a:off x="539552" y="4725144"/>
            <a:ext cx="3816424" cy="1800200"/>
          </a:xfrm>
          <a:prstGeom prst="flowChartDocumen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2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" y="-2"/>
            <a:ext cx="9143064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683567" y="4293096"/>
            <a:ext cx="3060341" cy="2112726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Сонце - це?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259632" y="4509120"/>
            <a:ext cx="2592288" cy="168067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Природний супутник Землі.</a:t>
            </a:r>
            <a:endParaRPr lang="ru-RU" sz="32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835696" y="4725144"/>
            <a:ext cx="2232248" cy="1575147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Земля, Марс, Венера - це</a:t>
            </a:r>
            <a:endParaRPr lang="ru-RU" sz="32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Блок-схема: документ 11"/>
          <p:cNvSpPr/>
          <p:nvPr/>
        </p:nvSpPr>
        <p:spPr>
          <a:xfrm rot="10800000">
            <a:off x="505929" y="4986955"/>
            <a:ext cx="3671940" cy="1728192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31539" y="512474"/>
            <a:ext cx="2520281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АСТЕРОЇД</a:t>
            </a:r>
            <a:endParaRPr lang="ru-R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283247" y="512474"/>
            <a:ext cx="2520281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ЗОРЯ</a:t>
            </a:r>
            <a:endParaRPr lang="ru-R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31539" y="2011700"/>
            <a:ext cx="2520281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МІСЯЦЬ</a:t>
            </a:r>
            <a:endParaRPr lang="ru-R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311391" y="2039832"/>
            <a:ext cx="2520281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КОМЕТА</a:t>
            </a:r>
            <a:endParaRPr lang="ru-R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6156175" y="512474"/>
            <a:ext cx="2520281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ПЛАНЕТА</a:t>
            </a:r>
            <a:endParaRPr lang="ru-R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10" y="6072206"/>
            <a:ext cx="520356" cy="577283"/>
          </a:xfrm>
          <a:prstGeom prst="rect">
            <a:avLst/>
          </a:prstGeom>
        </p:spPr>
      </p:pic>
      <p:pic>
        <p:nvPicPr>
          <p:cNvPr id="18" name="Рисунок 17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0190" y="43505"/>
            <a:ext cx="550600" cy="550600"/>
          </a:xfrm>
          <a:prstGeom prst="rect">
            <a:avLst/>
          </a:prstGeom>
        </p:spPr>
      </p:pic>
      <p:pic>
        <p:nvPicPr>
          <p:cNvPr id="24" name="Рисунок 23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0456" y="6117180"/>
            <a:ext cx="612000" cy="6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00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96296E-6 L 0.1323 -0.13889 C 0.16007 -0.16991 0.20157 -0.18635 0.2448 -0.18635 C 0.29427 -0.18635 0.33368 -0.16991 0.36146 -0.13889 L 0.49427 2.96296E-6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05" y="-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0.11736 -0.13287 C 0.14218 -0.16273 0.17899 -0.17848 0.21736 -0.17848 C 0.26146 -0.17848 0.29635 -0.16273 0.32118 -0.13287 L 0.43889 3.33333E-6 " pathEditMode="relative" rAng="0" ptsTypes="FffFF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44" y="-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0.1066 -0.13843 C 0.12882 -0.16968 0.16233 -0.18635 0.19705 -0.18635 C 0.23698 -0.18635 0.26875 -0.16968 0.29098 -0.13843 L 0.39775 2.96296E-6 " pathEditMode="relative" rAng="0" ptsTypes="FffFF">
                                      <p:cBhvr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78" y="-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20" grpId="0" animBg="1"/>
      <p:bldP spid="21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3064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3568" y="4221088"/>
            <a:ext cx="3060341" cy="2112726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НАСЛІДКОМ ОБЕРТАННЯ ЗЕМЛІ НАВКОЛО СВОЄЇ ОСІ Є: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43762" y="4437112"/>
            <a:ext cx="2736304" cy="168067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НАВКОЛО СОНЦЯ ЗЕМЛЯ ОБЕРТАЄТЬСЯ ЗА …</a:t>
            </a:r>
            <a:endParaRPr lang="ru-RU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4629559"/>
            <a:ext cx="2232248" cy="1575147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 Землі до Сонця:</a:t>
            </a:r>
            <a:endParaRPr lang="ru-RU" sz="28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79512" y="482005"/>
            <a:ext cx="2520281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ПРОМЕНІ ЙДУТЬ</a:t>
            </a:r>
          </a:p>
          <a:p>
            <a:pPr algn="ctr"/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МАЙЖЕ ЗА 2 ХВИЛИНИ</a:t>
            </a:r>
            <a:endParaRPr lang="ru-RU" sz="2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095836" y="2204864"/>
            <a:ext cx="2520281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uk-UA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ЛІТАКУ – 20 РОКІВ</a:t>
            </a:r>
            <a:endParaRPr lang="ru-RU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79512" y="2204864"/>
            <a:ext cx="2520281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365 ДІБ</a:t>
            </a:r>
            <a:endParaRPr lang="ru-RU" sz="2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012160" y="482005"/>
            <a:ext cx="2520281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ЗМІНА ДНЯ І НОЧІ</a:t>
            </a:r>
            <a:endParaRPr lang="ru-RU" sz="2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095836" y="482005"/>
            <a:ext cx="2520281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ПРОМЕНІ ЙДУТЬ</a:t>
            </a:r>
          </a:p>
          <a:p>
            <a:pPr algn="ctr"/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МАЙЖЕ ЗА 8 ХВИЛИН</a:t>
            </a:r>
            <a:endParaRPr lang="ru-RU" sz="2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Блок-схема: документ 2"/>
          <p:cNvSpPr/>
          <p:nvPr/>
        </p:nvSpPr>
        <p:spPr>
          <a:xfrm rot="10800000">
            <a:off x="505929" y="4941168"/>
            <a:ext cx="3671940" cy="1728192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479635" y="3244334"/>
            <a:ext cx="184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Рисунок 16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0190" y="43505"/>
            <a:ext cx="550600" cy="550600"/>
          </a:xfrm>
          <a:prstGeom prst="rect">
            <a:avLst/>
          </a:prstGeom>
        </p:spPr>
      </p:pic>
      <p:pic>
        <p:nvPicPr>
          <p:cNvPr id="18" name="Рисунок 17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6134456"/>
            <a:ext cx="612000" cy="612000"/>
          </a:xfrm>
          <a:prstGeom prst="rect">
            <a:avLst/>
          </a:prstGeom>
        </p:spPr>
      </p:pic>
      <p:pic>
        <p:nvPicPr>
          <p:cNvPr id="19" name="Рисунок 1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042" y="6072206"/>
            <a:ext cx="520356" cy="577283"/>
          </a:xfrm>
          <a:prstGeom prst="rect">
            <a:avLst/>
          </a:prstGeom>
        </p:spPr>
      </p:pic>
      <p:pic>
        <p:nvPicPr>
          <p:cNvPr id="20" name="Рисунок 19">
            <a:hlinkClick r:id="" action="ppaction://hlinkshowjump?jump=lastslideviewed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539" y="6117180"/>
            <a:ext cx="542493" cy="542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30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96296E-6 L 0.1323 -0.13889 C 0.16007 -0.16991 0.20157 -0.18635 0.2448 -0.18635 C 0.29427 -0.18635 0.33368 -0.16991 0.36146 -0.13889 L 0.49427 2.96296E-6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05" y="-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0.11736 -0.13287 C 0.14218 -0.16273 0.17899 -0.17848 0.21736 -0.17848 C 0.26146 -0.17848 0.29635 -0.16273 0.32118 -0.13287 L 0.43889 3.33333E-6 " pathEditMode="relative" rAng="0" ptsTypes="FffFF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44" y="-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0.1066 -0.13843 C 0.12882 -0.16968 0.16233 -0.18635 0.19705 -0.18635 C 0.23698 -0.18635 0.26875 -0.16968 0.29098 -0.13843 L 0.39775 2.96296E-6 " pathEditMode="relative" rAng="0" ptsTypes="FffFF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78" y="-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" y="-2"/>
            <a:ext cx="9143064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3566" y="4428386"/>
            <a:ext cx="3060341" cy="2112726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ВІДОБРАЖАЄ ФОРМУ ЗЕМЛІ?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88908" y="4614895"/>
            <a:ext cx="2592288" cy="186987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 організми забезпечують киснем мешканців нашої планети?</a:t>
            </a:r>
            <a:endParaRPr lang="uk-UA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01605" y="4799359"/>
            <a:ext cx="2232248" cy="1575147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ЧОМУ НА ЗЕМЛІ Є ЖИТТЯ?</a:t>
            </a:r>
            <a:endParaRPr lang="ru-RU" sz="28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97448" y="512474"/>
            <a:ext cx="2520281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ТІЛЬКИ НА ЗЕМЛІ Є ВОДА І КИСЕНЬ</a:t>
            </a:r>
            <a:endParaRPr lang="ru-RU" sz="2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97447" y="2132856"/>
            <a:ext cx="2520281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ТВАРИНИ</a:t>
            </a:r>
            <a:endParaRPr lang="ru-RU" sz="2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312327" y="2132856"/>
            <a:ext cx="2520281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ЗЕЛЕНІ РОСЛИНИ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312327" y="505524"/>
            <a:ext cx="2520281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ГЛОБУС</a:t>
            </a:r>
            <a:endParaRPr lang="ru-RU" sz="2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084168" y="512474"/>
            <a:ext cx="2520281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en-US" sz="20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ЯЧ</a:t>
            </a:r>
            <a:endParaRPr lang="ru-RU" sz="2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Блок-схема: документ 2"/>
          <p:cNvSpPr/>
          <p:nvPr/>
        </p:nvSpPr>
        <p:spPr>
          <a:xfrm rot="10800000">
            <a:off x="505929" y="4941168"/>
            <a:ext cx="3671940" cy="1728192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0190" y="43505"/>
            <a:ext cx="550600" cy="550600"/>
          </a:xfrm>
          <a:prstGeom prst="rect">
            <a:avLst/>
          </a:prstGeom>
        </p:spPr>
      </p:pic>
      <p:pic>
        <p:nvPicPr>
          <p:cNvPr id="16" name="Рисунок 1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480" y="6072206"/>
            <a:ext cx="520356" cy="577283"/>
          </a:xfrm>
          <a:prstGeom prst="rect">
            <a:avLst/>
          </a:prstGeom>
        </p:spPr>
      </p:pic>
      <p:pic>
        <p:nvPicPr>
          <p:cNvPr id="17" name="Рисунок 16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0295" y="6057361"/>
            <a:ext cx="612000" cy="612000"/>
          </a:xfrm>
          <a:prstGeom prst="rect">
            <a:avLst/>
          </a:prstGeom>
        </p:spPr>
      </p:pic>
      <p:pic>
        <p:nvPicPr>
          <p:cNvPr id="18" name="Рисунок 17">
            <a:hlinkClick r:id="" action="ppaction://hlinkshowjump?jump=lastslideviewed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539" y="6117180"/>
            <a:ext cx="542493" cy="542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566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96296E-6 L 0.1323 -0.13889 C 0.16007 -0.16991 0.20157 -0.18635 0.2448 -0.18635 C 0.29427 -0.18635 0.33368 -0.16991 0.36146 -0.13889 L 0.49427 2.96296E-6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05" y="-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0.11736 -0.13287 C 0.14218 -0.16273 0.17899 -0.17848 0.21736 -0.17848 C 0.26146 -0.17848 0.29635 -0.16273 0.32118 -0.13287 L 0.43889 3.33333E-6 " pathEditMode="relative" rAng="0" ptsTypes="FffFF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44" y="-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0.1066 -0.13843 C 0.12882 -0.16968 0.16233 -0.18635 0.19705 -0.18635 C 0.23698 -0.18635 0.26875 -0.16968 0.29098 -0.13843 L 0.39775 2.96296E-6 " pathEditMode="relative" rAng="0" ptsTypes="FffFF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78" y="-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" y="-2"/>
            <a:ext cx="9143064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3568" y="4437112"/>
            <a:ext cx="3060341" cy="2112726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 НА ЗЕМЛІ Є ОКЕАНІВ?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4653136"/>
            <a:ext cx="2592288" cy="168067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АДРЕСА НАШОЇ ПЛАНЕТИ:</a:t>
            </a:r>
            <a:endParaRPr lang="ru-RU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4847278"/>
            <a:ext cx="2592288" cy="174250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ЯКОЇ ГРУПИ ПЛАНЕТ НАЛЕЖИТЬ ЗЕМЛЯ?</a:t>
            </a:r>
            <a:endParaRPr lang="ru-RU" sz="2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07401" y="490187"/>
            <a:ext cx="2520281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ПЛАНЕТИ ЗЕМНОЇ ГРУПИ</a:t>
            </a:r>
            <a:endParaRPr lang="ru-RU" sz="2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7400" y="2110426"/>
            <a:ext cx="2520281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ПЛАНЕТИ - ГІГАНТИ</a:t>
            </a:r>
            <a:endParaRPr lang="ru-RU" sz="2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131840" y="490187"/>
            <a:ext cx="2520281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ЧОТИРИ</a:t>
            </a:r>
            <a:endParaRPr lang="ru-RU" sz="2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143327" y="2110426"/>
            <a:ext cx="2520281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ГАЛАКТИКА ЧУМАЦЬКИЙ ШЛЯХ, СОНЯЧНА СИСТЕМА, ТРЕТЯ ОРБІТА</a:t>
            </a:r>
            <a:endParaRPr lang="ru-RU" sz="16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868144" y="490187"/>
            <a:ext cx="2520281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ШІСТЬ</a:t>
            </a:r>
            <a:endParaRPr lang="ru-RU" sz="2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Блок-схема: документ 2"/>
          <p:cNvSpPr/>
          <p:nvPr/>
        </p:nvSpPr>
        <p:spPr>
          <a:xfrm rot="10800000">
            <a:off x="505929" y="4941168"/>
            <a:ext cx="3671940" cy="1728192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0190" y="43505"/>
            <a:ext cx="550600" cy="550600"/>
          </a:xfrm>
          <a:prstGeom prst="rect">
            <a:avLst/>
          </a:prstGeom>
        </p:spPr>
      </p:pic>
      <p:pic>
        <p:nvPicPr>
          <p:cNvPr id="15" name="Рисунок 14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5" y="6099516"/>
            <a:ext cx="612000" cy="612000"/>
          </a:xfrm>
          <a:prstGeom prst="rect">
            <a:avLst/>
          </a:prstGeom>
        </p:spPr>
      </p:pic>
      <p:pic>
        <p:nvPicPr>
          <p:cNvPr id="16" name="Рисунок 1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166" y="6072206"/>
            <a:ext cx="520356" cy="577283"/>
          </a:xfrm>
          <a:prstGeom prst="rect">
            <a:avLst/>
          </a:prstGeom>
        </p:spPr>
      </p:pic>
      <p:pic>
        <p:nvPicPr>
          <p:cNvPr id="17" name="Рисунок 16">
            <a:hlinkClick r:id="" action="ppaction://hlinkshowjump?jump=lastslideviewed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539" y="6117180"/>
            <a:ext cx="542493" cy="542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37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96296E-6 L 0.1323 -0.13889 C 0.16007 -0.16991 0.20157 -0.18635 0.2448 -0.18635 C 0.29427 -0.18635 0.33368 -0.16991 0.36146 -0.13889 L 0.49427 2.96296E-6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05" y="-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0.11736 -0.13287 C 0.14218 -0.16273 0.17899 -0.17848 0.21736 -0.17848 C 0.26146 -0.17848 0.29635 -0.16273 0.32118 -0.13287 L 0.43889 3.33333E-6 " pathEditMode="relative" rAng="0" ptsTypes="FffFF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44" y="-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61 -0.00833 L 0.08299 -0.14676 C 0.10521 -0.17801 0.13872 -0.19468 0.17344 -0.19468 C 0.21337 -0.19468 0.24514 -0.17801 0.26737 -0.14676 L 0.37414 -0.00833 " pathEditMode="relative" rAng="0" ptsTypes="FffFF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78" y="-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" y="-2"/>
            <a:ext cx="9143064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1196752"/>
            <a:ext cx="662473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</a:t>
            </a:r>
            <a:r>
              <a:rPr lang="en-US" dirty="0" smtClean="0">
                <a:hlinkClick r:id="rId3"/>
              </a:rPr>
              <a:t>naurok.com.ua/testovi-zavdannya-z-temi-zemlya-yak-planeta-54036.html</a:t>
            </a:r>
            <a:endParaRPr lang="uk-UA" dirty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dirty="0" smtClean="0">
                <a:hlinkClick r:id="rId4"/>
              </a:rPr>
              <a:t>https</a:t>
            </a:r>
            <a:r>
              <a:rPr lang="en-US" dirty="0">
                <a:hlinkClick r:id="rId4"/>
              </a:rPr>
              <a:t>://</a:t>
            </a:r>
            <a:r>
              <a:rPr lang="en-US" dirty="0" smtClean="0">
                <a:hlinkClick r:id="rId4"/>
              </a:rPr>
              <a:t>narodna-osvita.com.ua/756-testov-zavdannya-do-rozdlu-planeta-zemlya-yak-seredovische-zhittya-organzmv.html</a:t>
            </a:r>
            <a:endParaRPr lang="uk-UA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dirty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subject.com.ua/lesson/nature/4klas_1/7.html</a:t>
            </a:r>
            <a:endParaRPr lang="uk-UA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endParaRPr lang="uk-UA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092039" y="404664"/>
            <a:ext cx="23838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200" b="1" i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Література</a:t>
            </a:r>
            <a:endParaRPr lang="ru-RU" sz="3200" b="1" i="1" dirty="0">
              <a:solidFill>
                <a:srgbClr val="99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0190" y="43505"/>
            <a:ext cx="550600" cy="550600"/>
          </a:xfrm>
          <a:prstGeom prst="rect">
            <a:avLst/>
          </a:prstGeom>
        </p:spPr>
      </p:pic>
      <p:pic>
        <p:nvPicPr>
          <p:cNvPr id="7" name="Рисунок 6">
            <a:hlinkClick r:id="" action="ppaction://hlinkshowjump?jump=lastslideviewed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539" y="6117180"/>
            <a:ext cx="542493" cy="542493"/>
          </a:xfrm>
          <a:prstGeom prst="rect">
            <a:avLst/>
          </a:prstGeom>
        </p:spPr>
      </p:pic>
      <p:pic>
        <p:nvPicPr>
          <p:cNvPr id="1032" name="Picture 8" descr="Ð ÐµÐ·ÑÐ»ÑÑÐ°Ñ Ð¿Ð¾ÑÑÐºÑ Ð·Ð¾Ð±ÑÐ°Ð¶ÐµÐ½Ñ Ð·Ð° Ð·Ð°Ð¿Ð¸ÑÐ¾Ð¼ &quot;Ð¼Ð¾Ð»Ð¾Ð´ÑÑ&quot;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14612" y="3357562"/>
            <a:ext cx="5928086" cy="33691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0587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</TotalTime>
  <Words>285</Words>
  <Application>Microsoft Office PowerPoint</Application>
  <PresentationFormat>Экран (4:3)</PresentationFormat>
  <Paragraphs>56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Arial Black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Kovmp9</cp:lastModifiedBy>
  <cp:revision>39</cp:revision>
  <dcterms:created xsi:type="dcterms:W3CDTF">2019-02-06T16:22:24Z</dcterms:created>
  <dcterms:modified xsi:type="dcterms:W3CDTF">2019-02-22T14:07:02Z</dcterms:modified>
</cp:coreProperties>
</file>