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4" r:id="rId24"/>
    <p:sldId id="282" r:id="rId25"/>
    <p:sldId id="25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 autoAdjust="0"/>
    <p:restoredTop sz="50504" autoAdjust="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AF70-46DA-4AEA-BA51-7E5FA20F35E1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DFE5-CEB0-4837-B9F1-F3497E9C0B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223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AF70-46DA-4AEA-BA51-7E5FA20F35E1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DFE5-CEB0-4837-B9F1-F3497E9C0B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642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AF70-46DA-4AEA-BA51-7E5FA20F35E1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DFE5-CEB0-4837-B9F1-F3497E9C0B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212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AF70-46DA-4AEA-BA51-7E5FA20F35E1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DFE5-CEB0-4837-B9F1-F3497E9C0B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687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AF70-46DA-4AEA-BA51-7E5FA20F35E1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DFE5-CEB0-4837-B9F1-F3497E9C0B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425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AF70-46DA-4AEA-BA51-7E5FA20F35E1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DFE5-CEB0-4837-B9F1-F3497E9C0B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190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AF70-46DA-4AEA-BA51-7E5FA20F35E1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DFE5-CEB0-4837-B9F1-F3497E9C0B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445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AF70-46DA-4AEA-BA51-7E5FA20F35E1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DFE5-CEB0-4837-B9F1-F3497E9C0B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896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AF70-46DA-4AEA-BA51-7E5FA20F35E1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DFE5-CEB0-4837-B9F1-F3497E9C0B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148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AF70-46DA-4AEA-BA51-7E5FA20F35E1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DFE5-CEB0-4837-B9F1-F3497E9C0B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987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AF70-46DA-4AEA-BA51-7E5FA20F35E1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DFE5-CEB0-4837-B9F1-F3497E9C0B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5338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4AF70-46DA-4AEA-BA51-7E5FA20F35E1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BDFE5-CEB0-4837-B9F1-F3497E9C0B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061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.jpe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microsoft.com/office/2007/relationships/media" Target="../media/media3.mp4"/><Relationship Id="rId7" Type="http://schemas.openxmlformats.org/officeDocument/2006/relationships/image" Target="../media/image4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3.mp4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24.png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34076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uk-UA" sz="3100" dirty="0" smtClean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/>
            </a:r>
            <a:br>
              <a:rPr lang="uk-UA" sz="3100" dirty="0" smtClean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</a:br>
            <a:r>
              <a:rPr lang="uk-UA" sz="3100" dirty="0" smtClean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Розділ</a:t>
            </a:r>
            <a:r>
              <a:rPr lang="uk-UA" sz="31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: Розвиток музики</a:t>
            </a:r>
            <a:r>
              <a:rPr lang="en-US" sz="31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/>
            </a:r>
            <a:br>
              <a:rPr lang="en-US" sz="31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</a:br>
            <a:r>
              <a:rPr lang="uk-UA" sz="31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Тема</a:t>
            </a:r>
            <a:r>
              <a:rPr lang="uk-UA" sz="3100" dirty="0" smtClean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: Інтонаційно - мелодичний розвиток музики</a:t>
            </a:r>
            <a:r>
              <a:rPr lang="uk-UA" sz="4800" i="1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/>
            </a:r>
            <a:br>
              <a:rPr lang="uk-UA" sz="4800" i="1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4797152"/>
            <a:ext cx="6400800" cy="1752600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uk-UA" altLang="ru-RU" sz="36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Презентацію підготувала</a:t>
            </a:r>
          </a:p>
          <a:p>
            <a:pPr algn="r"/>
            <a:r>
              <a:rPr lang="uk-UA" altLang="ru-RU" sz="36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Білявська Наталія Іванівна,</a:t>
            </a:r>
          </a:p>
          <a:p>
            <a:pPr algn="r"/>
            <a:r>
              <a:rPr lang="uk-UA" altLang="ru-RU" sz="36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вчитель початкових класів</a:t>
            </a:r>
          </a:p>
          <a:p>
            <a:pPr algn="r"/>
            <a:r>
              <a:rPr lang="uk-UA" altLang="ru-RU" sz="36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спеціалізованої школи</a:t>
            </a:r>
          </a:p>
          <a:p>
            <a:pPr algn="r"/>
            <a:r>
              <a:rPr lang="uk-UA" altLang="ru-RU" sz="36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І-ІІІ ступенів ім. Тараса Шевченка</a:t>
            </a:r>
          </a:p>
          <a:p>
            <a:pPr algn="r"/>
            <a:r>
              <a:rPr lang="uk-UA" altLang="ru-RU" sz="3600" b="1" dirty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м. Звенигородки</a:t>
            </a:r>
            <a:endParaRPr lang="ru-RU" altLang="ru-RU" sz="3600" b="1" dirty="0">
              <a:solidFill>
                <a:schemeClr val="accent2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70892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400" i="1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/>
            </a:r>
            <a:br>
              <a:rPr lang="uk-UA" sz="2400" i="1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</a:br>
            <a:r>
              <a:rPr lang="uk-UA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Урок музичного мистецтва </a:t>
            </a:r>
            <a:br>
              <a:rPr lang="uk-UA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3 класі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Picture 2" descr="Картинки по запросу снігуронь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40968"/>
            <a:ext cx="2571750" cy="353377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58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260648"/>
            <a:ext cx="8208912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Мета: 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ознайомити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учнів з поняттями «розвиток музики», «інтонаційно-мелодичний розвиток музики»;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познайомити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 творчістю італійського композитора Томазо Альбіноні;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вивчити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пісню А. Мігай «Зимонька – зима»;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познайомити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учнів з володарем нотного стану – скрипковим ключем;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закріплювати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вміння працювати з ритмічним супроводом;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розвивати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вокально-хорові навички, пам’ять, почуття ритму, музичні здібності, мислення;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виховувати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любов до музики, бережливе ставлення до природи.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97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1" y="-3297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29945" y="1988840"/>
            <a:ext cx="61206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Діти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ось у мене чарівна скринька, той, хто зазирне до неї, має усміхнутися собі. А тепер я хочу, щоб ви подарували усмішки своєму другові. </a:t>
            </a:r>
            <a:b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Отже, подарували усмішки один одному, тепер можемо розпочинати наш урок. Працювати ми повинні активно, дружно. Бути уважними, старанними. І в підсумку дізнаємося, корисним був наш урок чи даремним.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Картинки по запросу скринь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33" y="200393"/>
            <a:ext cx="2412712" cy="3012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25989" y="329139"/>
            <a:ext cx="48583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</a:rPr>
              <a:t>Створення емоційно - сприятливого середовища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39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843808" y="764704"/>
            <a:ext cx="3836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Музичне привітання</a:t>
            </a:r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1268760"/>
            <a:ext cx="4572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Добрий день в зимовий час,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Вже зима прийшла до нас.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Добрий день в зимовий час,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Рік Новий прийшов до нас.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Дружно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скажемо: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Добрий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день!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Всім ми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скажемо: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Добрий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день!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Вліво, вправо повернись,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Туди – сюди посміхнись!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пісня Ой летять сніжинки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01130.4429"/>
                </p14:media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092280" y="1071673"/>
            <a:ext cx="609600" cy="609600"/>
          </a:xfrm>
          <a:prstGeom prst="rect">
            <a:avLst/>
          </a:prstGeom>
        </p:spPr>
      </p:pic>
      <p:pic>
        <p:nvPicPr>
          <p:cNvPr id="1026" name="Picture 2" descr="Картинки по запросу снігуроньк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404" y="2422893"/>
            <a:ext cx="2798043" cy="384471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1734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02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31840" y="836712"/>
            <a:ext cx="27366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Розспівування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5840" y="1498739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Розспівка «Морозець»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Морозець щіпає щічки,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Зодягайте рукавички,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 прийшла Зима!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Картинки по запросу розспів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356992"/>
            <a:ext cx="6066550" cy="3188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55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Картинки по запросу день короткий ніч довг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416" y="848191"/>
            <a:ext cx="3337338" cy="2145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артинки по запросу йде сніг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890" y="4365104"/>
            <a:ext cx="3510582" cy="219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87" y="4365105"/>
            <a:ext cx="3237829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91560" y="260648"/>
            <a:ext cx="2420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</a:rPr>
              <a:t>Гра «Пазли»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52" name="Picture 4" descr="Картинки по запросу сонце взимку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62" y="901572"/>
            <a:ext cx="3180755" cy="212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зимове небо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560" y="2564904"/>
            <a:ext cx="2822799" cy="212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74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03648" y="476672"/>
            <a:ext cx="684076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Інтерактивна вправа «Інтерв’ю»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Подумайте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 скажіть, яким має бути наш урок.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(Цікавим, трохи казковим, веселим, навчальним, продуктивним, загадковим, проблемним, веселим…)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А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 якими повинні бути на уроці?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(Уважними, зібраними, дисциплінованими, активними, наполегливими, вправними…)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нового ви хотіли б дізнатися на уроці?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Які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твори бажаєте послухати?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861048"/>
            <a:ext cx="2349074" cy="269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95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2" y="-14471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28920" y="631416"/>
            <a:ext cx="4572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Звуки, фарби от-от-от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Затанцюють хоровод.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керує хороводом –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Різнобарвна… </a:t>
            </a:r>
            <a:endParaRPr lang="uk-UA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ПРИРОДА)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3212976"/>
            <a:ext cx="727280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ротягом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усього року ми спостерігаємо як змінюється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природа. Художники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композитори, поети тонко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відчувають, помічають, переживають ці зміни в природі, а результат їх вражень від природи-чудові картини, прекрасна музика, незвичайні вірші. Зміни ці відбуваються завдяки розвитку. У музиці також передається різноманітність світу, тому вона щомиті змінюється.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642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47176" y="476672"/>
            <a:ext cx="79928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Розвивається музика завдяки змінам інтонації, ритму, динаміки – різних елементів музичної мови.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 ж відбуваються зміни в музиці?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Зміни відбуваються під час створення музики або її виконання. Тому розрізняють композиторський і виконавський розвиток. Кожний композитор використовує свої прийоми розвитку музики.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Виконавський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розвиток залежить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 музикантів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які виконують музику. Однак вони намагаються передати авторський задум.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Яку тему ми вивчали на попередніх уроках?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Що таке інтонація?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допомогою чого змінюється </a:t>
            </a:r>
            <a:r>
              <a:rPr lang="uk-UA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інтонація?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Які засоби музичної виразності ви знаєте? 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76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C:\Users\User\Desktop\Альбіноні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2463924" cy="3466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3377" y="5517232"/>
            <a:ext cx="34002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Томазо Альбіноні 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19872" y="476672"/>
            <a:ext cx="5472608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Народився 8 червня 1671 р. у Венеції у сім’ї заможного купця. За життя здобув славу автора численних опер, проте в наш час має популярність  його інструментальна музика. Альбіноні є автором близько 50 опер, 28 з яких були поставлені у Венеції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k-UA" sz="2000" dirty="0"/>
              <a:t>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Значна частина спадщини Альбіноні була втрачена під час Другої світової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війни.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іланський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дослідник музики Ремо Джацотто знайшов рукопис музичного твору «Адажіо» Томазо Альбіноні та відтворив його.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82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56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540039"/>
            <a:ext cx="63257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Послухаємо</a:t>
            </a:r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«Адажіо»</a:t>
            </a:r>
            <a:r>
              <a:rPr lang="uk-UA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Т</a:t>
            </a:r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</a:rPr>
              <a:t>. </a:t>
            </a:r>
            <a:r>
              <a:rPr lang="uk-UA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Альбіноні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Адажіо інструментальне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187624" y="1180875"/>
            <a:ext cx="609600" cy="609600"/>
          </a:xfrm>
          <a:prstGeom prst="rect">
            <a:avLst/>
          </a:prstGeom>
        </p:spPr>
      </p:pic>
      <p:pic>
        <p:nvPicPr>
          <p:cNvPr id="8198" name="Picture 6" descr="Похожее изображение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132856"/>
            <a:ext cx="7415535" cy="4171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'Адажио' - Lara Fabian - ЛУЧШЕЕ ИСПОЛНЕНИЕ - In Italian.mp4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5772175" y="1457100"/>
            <a:ext cx="228935" cy="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96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57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 fullScrn="1"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332656"/>
            <a:ext cx="777686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Аналіз прослуханих творів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 змінюється музика?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вона розвивається?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змінюються інтонація та мелодія?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чому полягає особливість вокального виконання цього твору?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Інтерактивна вправа «Кубування»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Охарактеризуйте «Адажіо» Т.Альбіноні: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РИТМ:  чіткий, упевнений, нерівномірний, поривчастий.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ДИНАМІКА: тиха, невиразна, гучна, різка, голосна.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МЕЛОДІЯ: схвильована, рішуча, радісна, спокійна.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ТЕМП: стрімкий, рухливий, помірний, швидкий, повільний.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таке розвиток музики? 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43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119886"/>
            <a:ext cx="597666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dirty="0">
                <a:solidFill>
                  <a:srgbClr val="C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Вправа «Незакінчене речення» 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випав сніг. Яка обнова.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Зима тоді така ... (чудова).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Міста чистенькі, білі села.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Зима і радісна, й ... (весела).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Кружляють вальс сніжинки ніжні,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Зима пухка і ... (білосніжна).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Вона буває і серйозна: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Суха, і вітряна, й ... (морозна).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55976" y="3164663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як насуне хмара сива, 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Зима по-своєму ... (красива). 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вранці іній - то обнова ! 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Яка зима у нас ... (казкова). 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Гілок од інею не видно, 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Тоді вона, звичайно, ... (срібна). 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Яка ж зима? Яка вона? Вона весела і ... (сумна).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27784" y="548680"/>
            <a:ext cx="28055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</a:rPr>
              <a:t>Робота в парах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1196752"/>
            <a:ext cx="60486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допомогою олівців та фарб передайте настрій зими, намалювавши малюнок «Зимова казка».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8" name="Picture 4" descr="Картинки по запросу картини зими художникі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2348880"/>
            <a:ext cx="5715000" cy="422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044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03648" y="404664"/>
            <a:ext cx="66247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Гра на дитячих </a:t>
            </a:r>
            <a:endParaRPr lang="uk-UA" sz="2400" b="1" dirty="0" smtClean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музичних </a:t>
            </a:r>
            <a:r>
              <a:rPr lang="uk-UA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інструментах 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Спів пісні </a:t>
            </a:r>
            <a:r>
              <a:rPr lang="uk-UA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«Морозець»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 акомпанемент шумового оркестру. По черзі одна група співає, а інша грає.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AutoShape 2" descr="Картинки по запросу гра на дитячих музичних інструмент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4" name="Picture 4" descr="Картинки по запросу гра на дитячих музичних інструментах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177" y="1916832"/>
            <a:ext cx="4827677" cy="4615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92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692696"/>
            <a:ext cx="4572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Всі вагони стали в ряд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 утворився поїзд.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як ноти стануть в ряд,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Утворився… </a:t>
            </a:r>
            <a:endParaRPr lang="en-US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звукоряд</a:t>
            </a:r>
            <a:r>
              <a:rPr lang="uk-UA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1259632" y="3933056"/>
            <a:ext cx="2880320" cy="194421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Arial Black" panose="020B0A04020102020204" pitchFamily="34" charset="0"/>
              </a:rPr>
              <a:t>Музичний диктант</a:t>
            </a:r>
            <a:r>
              <a:rPr lang="uk-UA" sz="20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endParaRPr lang="ru-RU" sz="20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5311893" y="1772816"/>
            <a:ext cx="2880320" cy="194421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Arial Black" panose="020B0A04020102020204" pitchFamily="34" charset="0"/>
              </a:rPr>
              <a:t>Гра «</a:t>
            </a:r>
            <a:r>
              <a:rPr lang="uk-UA" sz="2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Створи</a:t>
            </a:r>
            <a:r>
              <a:rPr lang="en-US" sz="2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uk-UA" sz="2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ритм</a:t>
            </a:r>
            <a:r>
              <a:rPr lang="uk-UA" sz="2000" b="1" dirty="0">
                <a:solidFill>
                  <a:srgbClr val="C00000"/>
                </a:solidFill>
                <a:latin typeface="Arial Black" panose="020B0A04020102020204" pitchFamily="34" charset="0"/>
              </a:rPr>
              <a:t>»</a:t>
            </a:r>
            <a:endParaRPr lang="ru-RU" sz="20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018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83768" y="476672"/>
            <a:ext cx="4003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>
                <a:solidFill>
                  <a:srgbClr val="FF0000"/>
                </a:solidFill>
                <a:latin typeface="Arial Black" panose="020B0A04020102020204" pitchFamily="34" charset="0"/>
              </a:rPr>
              <a:t>Розгадування ребусів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 descr="C:\Users\User\Desktop\Додатки\Додатки\Урок 1. Інтонаційно-мелодичний розвиток музики\image_image_162143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24744"/>
            <a:ext cx="1714500" cy="24237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Додатки\Додатки\Урок 1. Інтонаційно-мелодичний розвиток музики\земля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700808"/>
            <a:ext cx="1704975" cy="2415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User\Desktop\Додатки\Додатки\Урок 1. Інтонаційно-мелодичний розвиток музики\domino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010" y="2636912"/>
            <a:ext cx="1750695" cy="247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User\Desktop\Додатки\Додатки\Урок 1. Інтонаційно-мелодичний розвиток музики\rebus51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56" y="4365104"/>
            <a:ext cx="2926080" cy="19526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078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2" y="546642"/>
            <a:ext cx="62616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>
                <a:solidFill>
                  <a:srgbClr val="FF0000"/>
                </a:solidFill>
                <a:latin typeface="Arial Black" panose="020B0A04020102020204" pitchFamily="34" charset="0"/>
              </a:rPr>
              <a:t>Знайомство з скрипковим ключем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35596" y="1484784"/>
            <a:ext cx="727280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палаці короля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Мажор і Мінор йшли по рівній прямій доріжці до королівського палацу. Палац з красивого білого мармуру стояв на великій галявині в лісі, навколо палацу росли гарні квіти і били фонтани. У палаці було багато кімнат, а в маленьких башточках на кришталевому даху мешкали звуки. Кожен день король відкривав вікна в башточках, звуки вилітали на волю, зливалися в мелодії, носилися над Музичним океаном, а потім поверталися назад.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00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097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568" y="332656"/>
            <a:ext cx="590465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Хлопчики увійшли до палацу і відразу побачили короля. Короля звали Скрипковий Ключ. Він сам придумав собі таке незвичайне ім'я. Король Скрипковий Ключ теж побачив гостей і дуже зрадів.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Здрастуйте, хлопчики! - Вигукнув Скрипковий Ключ. - Я радий вас бачити!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Здрастуйте, Ваша Величність Скрипковий Ключ, - привіталися Мажор і Мінор.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Хлопчики, ви прийшли дуже до речі. Я зараз покажу вам красиву картину. Це мій портрет.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Картинки по запросу скрипковий ключ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66" t="5767" r="31649" b="10872"/>
          <a:stretch/>
        </p:blipFill>
        <p:spPr bwMode="auto">
          <a:xfrm>
            <a:off x="6876256" y="1772816"/>
            <a:ext cx="1849582" cy="471747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477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332656"/>
            <a:ext cx="74168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Сьогодні я видав указ, в якому наказав завжди зображати мене тільки так, - гордо сказав Скрипковий Ключ.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Мажор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 Мінор побачили, що на початку кожного коридору на п'яти лінійках нотоносця намальований портрет Скрипкового Ключа. По коридору біля кожної кімнати стояв стражник. Кімнати в цьому палаці називалися такти, а стражники - тактові риски, вони стояли прямо і рівно, як це й годиться стражникам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075" y="4029075"/>
            <a:ext cx="5657850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98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" y="-20718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User\Desktop\портре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3249158" cy="4352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69059" y="5703345"/>
            <a:ext cx="22461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Алла</a:t>
            </a:r>
            <a:r>
              <a:rPr lang="en-US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uk-UA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Мігай 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1653" y="1107809"/>
            <a:ext cx="48600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Алла Вілоріївна Мігай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народилася в місті Києві. Українська телеведуча,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тележурналіст, казкарка, композитор,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автор понад 400 музичних казок для дітей різного віку, а також близько 200 пісень для дитячої й дорослої аудиторії, серед яких чимало популярних.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8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719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476672"/>
            <a:ext cx="8464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Послухаємо пісню </a:t>
            </a:r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</a:rPr>
              <a:t>А. Мігай «Зимонька – зима»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Зимонька-зима (Алла Мігай) Караоке пісні про зиму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876256" y="1124744"/>
            <a:ext cx="332228" cy="186878"/>
          </a:xfrm>
          <a:prstGeom prst="rect">
            <a:avLst/>
          </a:prstGeom>
        </p:spPr>
      </p:pic>
      <p:sp>
        <p:nvSpPr>
          <p:cNvPr id="5" name="Выноска-облако 4"/>
          <p:cNvSpPr/>
          <p:nvPr/>
        </p:nvSpPr>
        <p:spPr>
          <a:xfrm>
            <a:off x="755576" y="1556792"/>
            <a:ext cx="2736304" cy="208823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Arial Black" panose="020B0A04020102020204" pitchFamily="34" charset="0"/>
              </a:rPr>
              <a:t>Робота над піснею </a:t>
            </a:r>
            <a:endParaRPr lang="ru-RU" sz="20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2195736" y="4062505"/>
            <a:ext cx="3168352" cy="208823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Розучування </a:t>
            </a:r>
            <a:r>
              <a:rPr lang="uk-UA" sz="2000" b="1" dirty="0">
                <a:solidFill>
                  <a:srgbClr val="C00000"/>
                </a:solidFill>
                <a:latin typeface="Arial Black" panose="020B0A04020102020204" pitchFamily="34" charset="0"/>
              </a:rPr>
              <a:t>пісні </a:t>
            </a:r>
            <a:endParaRPr lang="ru-RU" sz="20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5292080" y="1959124"/>
            <a:ext cx="3240360" cy="208823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Танцювальні </a:t>
            </a:r>
            <a:r>
              <a:rPr lang="uk-UA" sz="2000" b="1" dirty="0">
                <a:solidFill>
                  <a:srgbClr val="C00000"/>
                </a:solidFill>
                <a:latin typeface="Arial Black" panose="020B0A04020102020204" pitchFamily="34" charset="0"/>
              </a:rPr>
              <a:t>рухи під музику </a:t>
            </a:r>
            <a:endParaRPr lang="ru-RU" sz="20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63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1" y="12641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15616" y="620688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</a:rPr>
              <a:t>«</a:t>
            </a:r>
            <a:r>
              <a:rPr lang="uk-UA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Гронування</a:t>
            </a:r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</a:rPr>
              <a:t>». Складання «Павутинки»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459916" y="3157736"/>
            <a:ext cx="2624252" cy="13914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Композитор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83568" y="3157736"/>
            <a:ext cx="2016224" cy="13914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Скрипко-вий ключ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267744" y="5013176"/>
            <a:ext cx="2016224" cy="13914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Акорди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5364088" y="5013176"/>
            <a:ext cx="2016224" cy="13914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Музикант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504190" y="3161572"/>
            <a:ext cx="2016224" cy="13914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Інстру-менти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5443604" y="1459697"/>
            <a:ext cx="2016224" cy="13914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uk-UA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існя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451804" y="1459697"/>
            <a:ext cx="2016224" cy="13914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Ноти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73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" y="-20718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03848" y="620688"/>
            <a:ext cx="21515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Релаксація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1412776"/>
            <a:ext cx="4572000" cy="2805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Які ви, діти, молодці!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Хочу вам сказати.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Ну, справжнісінькі митці,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Вмієте співати,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Бачити красу природи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 звичайно є малювати.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03848" y="4509120"/>
            <a:ext cx="489654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Трихвилинне есе. Крісло автора.</a:t>
            </a:r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(Вільне письмо. Який слід залишився у вашій душі після уроку ?)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 descr="Картинки по запросу скрипковий ключ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66" t="5767" r="31649" b="10872"/>
          <a:stretch/>
        </p:blipFill>
        <p:spPr bwMode="auto">
          <a:xfrm>
            <a:off x="6876256" y="980728"/>
            <a:ext cx="1101056" cy="280831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455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и по запросу фон  голуб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2828836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1763688" y="119675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44670" y="404664"/>
            <a:ext cx="3986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k-UA" altLang="ru-RU" sz="2400" dirty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Використані джерела</a:t>
            </a:r>
            <a:endParaRPr lang="ru-RU" altLang="ru-RU" sz="24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82112" y="1181363"/>
            <a:ext cx="18357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k-UA" altLang="ru-RU" sz="2000" dirty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Література:</a:t>
            </a:r>
            <a:endParaRPr lang="ru-RU" altLang="ru-RU" sz="2000" dirty="0">
              <a:solidFill>
                <a:srgbClr val="C00000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3996" y="1587813"/>
            <a:ext cx="73083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altLang="ru-RU" sz="2000" dirty="0" smtClean="0">
                <a:latin typeface="Arial" charset="0"/>
              </a:rPr>
              <a:t> </a:t>
            </a:r>
            <a:r>
              <a:rPr lang="uk-UA" altLang="ru-RU" sz="2000" dirty="0" smtClean="0">
                <a:latin typeface="Arial" charset="0"/>
              </a:rPr>
              <a:t>Музичне </a:t>
            </a:r>
            <a:r>
              <a:rPr lang="uk-UA" altLang="ru-RU" sz="2000" dirty="0">
                <a:latin typeface="Arial" charset="0"/>
              </a:rPr>
              <a:t>мистецтво;підручник для 3 класу. / Л.С. </a:t>
            </a:r>
            <a:r>
              <a:rPr lang="uk-UA" altLang="ru-RU" sz="2000" dirty="0" err="1">
                <a:latin typeface="Arial" charset="0"/>
              </a:rPr>
              <a:t>Аристова</a:t>
            </a:r>
            <a:r>
              <a:rPr lang="uk-UA" altLang="ru-RU" sz="2000" dirty="0">
                <a:latin typeface="Arial" charset="0"/>
              </a:rPr>
              <a:t>, В.В. Сергієнко.-К.; Видавничий дім " Освіта". 2013</a:t>
            </a:r>
            <a:endParaRPr lang="en-US" altLang="ru-RU" sz="2000" dirty="0">
              <a:latin typeface="Arial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altLang="ru-RU" sz="2000" dirty="0" smtClean="0">
                <a:latin typeface="Arial" charset="0"/>
              </a:rPr>
              <a:t> </a:t>
            </a:r>
            <a:r>
              <a:rPr lang="ru-RU" altLang="ru-RU" sz="2000" dirty="0" err="1" smtClean="0">
                <a:latin typeface="Arial" charset="0"/>
              </a:rPr>
              <a:t>Пометун</a:t>
            </a:r>
            <a:r>
              <a:rPr lang="ru-RU" altLang="ru-RU" sz="2000" dirty="0" smtClean="0">
                <a:latin typeface="Arial" charset="0"/>
              </a:rPr>
              <a:t> </a:t>
            </a:r>
            <a:r>
              <a:rPr lang="ru-RU" altLang="ru-RU" sz="2000" dirty="0">
                <a:latin typeface="Arial" charset="0"/>
              </a:rPr>
              <a:t>О. </a:t>
            </a:r>
            <a:r>
              <a:rPr lang="uk-UA" altLang="ru-RU" sz="2000" dirty="0">
                <a:latin typeface="Arial" charset="0"/>
              </a:rPr>
              <a:t>Інтерактивні</a:t>
            </a:r>
            <a:r>
              <a:rPr lang="ru-RU" altLang="ru-RU" sz="2000" dirty="0">
                <a:latin typeface="Arial" charset="0"/>
              </a:rPr>
              <a:t> методики та система </a:t>
            </a:r>
            <a:r>
              <a:rPr lang="uk-UA" altLang="ru-RU" sz="2000" dirty="0">
                <a:latin typeface="Arial" charset="0"/>
              </a:rPr>
              <a:t>навчання. </a:t>
            </a:r>
            <a:r>
              <a:rPr lang="ru-RU" altLang="ru-RU" sz="2000" dirty="0">
                <a:latin typeface="Arial" charset="0"/>
              </a:rPr>
              <a:t>– К.: </a:t>
            </a:r>
            <a:r>
              <a:rPr lang="uk-UA" altLang="ru-RU" sz="2000" dirty="0">
                <a:latin typeface="Arial" charset="0"/>
              </a:rPr>
              <a:t>Шкільний світ</a:t>
            </a:r>
            <a:r>
              <a:rPr lang="ru-RU" altLang="ru-RU" sz="2000" dirty="0">
                <a:latin typeface="Arial" charset="0"/>
              </a:rPr>
              <a:t>, 2007.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134748" y="3613666"/>
            <a:ext cx="28745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k-UA" altLang="ru-RU" sz="2000" dirty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Інтернет-ресурси: </a:t>
            </a:r>
            <a:endParaRPr lang="ru-RU" altLang="ru-RU" sz="2000" dirty="0">
              <a:solidFill>
                <a:srgbClr val="C00000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3996" y="4149080"/>
            <a:ext cx="802841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altLang="ru-RU" sz="2000" dirty="0" smtClean="0">
                <a:latin typeface="Arial" charset="0"/>
              </a:rPr>
              <a:t> http</a:t>
            </a:r>
            <a:r>
              <a:rPr lang="en-US" altLang="ru-RU" sz="2000" dirty="0">
                <a:latin typeface="Arial" charset="0"/>
              </a:rPr>
              <a:t>://www.minus.lviv.ua/minus/artist</a:t>
            </a:r>
            <a:r>
              <a:rPr lang="en-US" altLang="ru-RU" sz="2000" dirty="0" smtClean="0">
                <a:latin typeface="Arial" charset="0"/>
              </a:rPr>
              <a:t>/</a:t>
            </a:r>
            <a:endParaRPr lang="uk-UA" altLang="ru-RU" sz="2000" dirty="0">
              <a:latin typeface="Arial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altLang="ru-RU" sz="2000" dirty="0" smtClean="0">
                <a:latin typeface="Arial" charset="0"/>
              </a:rPr>
              <a:t> https</a:t>
            </a:r>
            <a:r>
              <a:rPr lang="en-US" altLang="ru-RU" sz="2000" dirty="0">
                <a:latin typeface="Arial" charset="0"/>
              </a:rPr>
              <a:t>://</a:t>
            </a:r>
            <a:r>
              <a:rPr lang="en-US" altLang="ru-RU" sz="2000" dirty="0" smtClean="0">
                <a:latin typeface="Arial" charset="0"/>
              </a:rPr>
              <a:t>uk.wikipedia.org/wiki</a:t>
            </a:r>
            <a:endParaRPr lang="uk-UA" altLang="ru-RU" sz="2000" dirty="0">
              <a:latin typeface="Arial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altLang="ru-RU" sz="2000" dirty="0" smtClean="0">
                <a:latin typeface="Arial" charset="0"/>
              </a:rPr>
              <a:t> https</a:t>
            </a:r>
            <a:r>
              <a:rPr lang="en-US" altLang="ru-RU" sz="2000" dirty="0">
                <a:latin typeface="Arial" charset="0"/>
              </a:rPr>
              <a:t>://</a:t>
            </a:r>
            <a:r>
              <a:rPr lang="en-US" altLang="ru-RU" sz="2000" dirty="0" smtClean="0">
                <a:latin typeface="Arial" charset="0"/>
              </a:rPr>
              <a:t>www.youtube.com/watch?v=tlgSW_jlxBM</a:t>
            </a:r>
            <a:endParaRPr lang="uk-UA" altLang="ru-RU" sz="2000" dirty="0">
              <a:latin typeface="Arial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altLang="ru-RU" sz="2000" dirty="0" smtClean="0">
                <a:latin typeface="Arial" charset="0"/>
              </a:rPr>
              <a:t> https</a:t>
            </a:r>
            <a:r>
              <a:rPr lang="en-US" altLang="ru-RU" sz="2000" dirty="0">
                <a:latin typeface="Arial" charset="0"/>
              </a:rPr>
              <a:t>://</a:t>
            </a:r>
            <a:r>
              <a:rPr lang="en-US" altLang="ru-RU" sz="2000" dirty="0" smtClean="0">
                <a:latin typeface="Arial" charset="0"/>
              </a:rPr>
              <a:t>www.youtube.com/watch?v=TijBLY3CsJA</a:t>
            </a:r>
            <a:endParaRPr lang="uk-UA" altLang="ru-RU" sz="2000" dirty="0">
              <a:latin typeface="Arial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altLang="ru-RU" sz="2000" dirty="0" smtClean="0">
                <a:latin typeface="Arial" charset="0"/>
              </a:rPr>
              <a:t> http</a:t>
            </a:r>
            <a:r>
              <a:rPr lang="en-US" altLang="ru-RU" sz="2000" dirty="0">
                <a:latin typeface="Arial" charset="0"/>
              </a:rPr>
              <a:t>://poiskm.co/show</a:t>
            </a:r>
            <a:r>
              <a:rPr lang="en-US" altLang="ru-RU" sz="2000" dirty="0" smtClean="0">
                <a:latin typeface="Arial" charset="0"/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134573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796</TotalTime>
  <Words>1246</Words>
  <Application>Microsoft Office PowerPoint</Application>
  <PresentationFormat>Экран (4:3)</PresentationFormat>
  <Paragraphs>142</Paragraphs>
  <Slides>25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 Розділ: Розвиток музики Тема: Інтонаційно - мелодичний розвиток музики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35</cp:revision>
  <dcterms:created xsi:type="dcterms:W3CDTF">2018-02-04T12:43:13Z</dcterms:created>
  <dcterms:modified xsi:type="dcterms:W3CDTF">2018-02-10T09:13:41Z</dcterms:modified>
</cp:coreProperties>
</file>