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0" r:id="rId8"/>
    <p:sldId id="261" r:id="rId9"/>
    <p:sldId id="262" r:id="rId10"/>
    <p:sldId id="267" r:id="rId11"/>
    <p:sldId id="268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33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3FCE1-92F1-4770-A95B-371C844F6039}" type="datetimeFigureOut">
              <a:rPr lang="uk-UA" smtClean="0"/>
              <a:pPr/>
              <a:t>10.04.2023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ED9E9-CBEE-4D33-9395-898BDF1F31A4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 descr="C:\Users\HOME\Desktop\1644887421_1-abrakadabra-fun-p-shabloni-dlya-prezentatsii-russkii-yazik-3.jpg"/>
          <p:cNvPicPr>
            <a:picLocks noChangeAspect="1" noChangeArrowheads="1"/>
          </p:cNvPicPr>
          <p:nvPr/>
        </p:nvPicPr>
        <p:blipFill>
          <a:blip r:embed="rId2"/>
          <a:srcRect l="7031" t="4632" r="7031" b="46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28728" y="857232"/>
            <a:ext cx="66783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Йован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Йованович-ЗМАЙ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14810" y="4857760"/>
            <a:ext cx="36433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Вірші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8" name="Picture 4" descr="Jovan Jovanović Zmaj by Uroš Predić | Serbia, People, Serbi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5022" y="2000240"/>
            <a:ext cx="2187737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Карта городов Сербии с возможностью скачать и распечатать - OrangeSmile.com"/>
          <p:cNvPicPr/>
          <p:nvPr/>
        </p:nvPicPr>
        <p:blipFill>
          <a:blip r:embed="rId4" cstate="print"/>
          <a:srcRect l="12812" r="11961" b="15075"/>
          <a:stretch>
            <a:fillRect/>
          </a:stretch>
        </p:blipFill>
        <p:spPr bwMode="auto">
          <a:xfrm rot="21218833">
            <a:off x="2677773" y="1875034"/>
            <a:ext cx="1722286" cy="2012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HOME\Desktop\1644887421_1-abrakadabra-fun-p-shabloni-dlya-prezentatsii-russkii-yazik-3.jpg"/>
          <p:cNvPicPr>
            <a:picLocks noChangeAspect="1" noChangeArrowheads="1"/>
          </p:cNvPicPr>
          <p:nvPr/>
        </p:nvPicPr>
        <p:blipFill>
          <a:blip r:embed="rId2"/>
          <a:srcRect l="7031" t="4632" r="7031" b="46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Народився в родині чиновника в місті </a:t>
            </a:r>
            <a:r>
              <a:rPr lang="uk-UA" sz="2800" dirty="0" err="1" smtClean="0"/>
              <a:t>Нови-Сад</a:t>
            </a:r>
            <a:r>
              <a:rPr lang="uk-UA" sz="2800" dirty="0" smtClean="0"/>
              <a:t> (Сербія). </a:t>
            </a:r>
            <a:r>
              <a:rPr lang="uk-UA" sz="2800" dirty="0" smtClean="0"/>
              <a:t>Після закінчення </a:t>
            </a:r>
            <a:r>
              <a:rPr lang="uk-UA" sz="2800" dirty="0" smtClean="0"/>
              <a:t>гімназії </a:t>
            </a:r>
            <a:r>
              <a:rPr lang="uk-UA" sz="2800" dirty="0" smtClean="0"/>
              <a:t>здобув юридичну і медичну освіту. Працював лікарем.</a:t>
            </a:r>
            <a:endParaRPr lang="uk-UA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57356" y="785794"/>
            <a:ext cx="5787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Йован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Йованович-ЗМАЙ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В этот день в истории Сербии, 14 июня - Senica.ru - Сербия и бывшая  Югославия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 l="18518" r="18519"/>
          <a:stretch>
            <a:fillRect/>
          </a:stretch>
        </p:blipFill>
        <p:spPr bwMode="auto">
          <a:xfrm flipH="1">
            <a:off x="4929190" y="3214686"/>
            <a:ext cx="2643206" cy="27936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HOME\Desktop\1644887421_1-abrakadabra-fun-p-shabloni-dlya-prezentatsii-russkii-yazik-3.jpg"/>
          <p:cNvPicPr>
            <a:picLocks noChangeAspect="1" noChangeArrowheads="1"/>
          </p:cNvPicPr>
          <p:nvPr/>
        </p:nvPicPr>
        <p:blipFill>
          <a:blip r:embed="rId2"/>
          <a:srcRect l="7031" t="4632" r="7031" b="46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r>
              <a:rPr lang="uk-UA" sz="2800" dirty="0" smtClean="0"/>
              <a:t>Займався видавничою діяльністю, особливо в напрямку сатиричного друку (</a:t>
            </a:r>
            <a:r>
              <a:rPr lang="uk-UA" sz="2800" b="1" dirty="0" smtClean="0"/>
              <a:t>журнали «</a:t>
            </a:r>
            <a:r>
              <a:rPr lang="uk-UA" sz="2800" b="1" dirty="0" err="1" smtClean="0"/>
              <a:t>Змай</a:t>
            </a:r>
            <a:r>
              <a:rPr lang="uk-UA" sz="2800" b="1" dirty="0" smtClean="0"/>
              <a:t>», тобто «Змій», «</a:t>
            </a:r>
            <a:r>
              <a:rPr lang="uk-UA" sz="2800" b="1" dirty="0" err="1" smtClean="0"/>
              <a:t>Жижа</a:t>
            </a:r>
            <a:r>
              <a:rPr lang="uk-UA" sz="2800" b="1" dirty="0" smtClean="0"/>
              <a:t>» («Вогник»), «</a:t>
            </a:r>
            <a:r>
              <a:rPr lang="uk-UA" sz="2800" b="1" dirty="0" err="1" smtClean="0"/>
              <a:t>Старман</a:t>
            </a:r>
            <a:r>
              <a:rPr lang="uk-UA" sz="2800" b="1" dirty="0" smtClean="0"/>
              <a:t>» («Карлик»)</a:t>
            </a:r>
            <a:r>
              <a:rPr lang="uk-UA" sz="2800" dirty="0" smtClean="0"/>
              <a:t>).  </a:t>
            </a:r>
          </a:p>
          <a:p>
            <a:r>
              <a:rPr lang="uk-UA" sz="2800" dirty="0" smtClean="0"/>
              <a:t>Свої вірші багато років він друкував під різними </a:t>
            </a:r>
            <a:r>
              <a:rPr lang="uk-UA" sz="2800" b="1" i="1" dirty="0" smtClean="0"/>
              <a:t>псевдонімами</a:t>
            </a:r>
            <a:r>
              <a:rPr lang="uk-UA" sz="2800" dirty="0" smtClean="0"/>
              <a:t> (найчастіше – </a:t>
            </a:r>
            <a:r>
              <a:rPr lang="uk-UA" sz="2800" b="1" dirty="0" err="1" smtClean="0"/>
              <a:t>Змай</a:t>
            </a:r>
            <a:r>
              <a:rPr lang="uk-UA" sz="2800" dirty="0" smtClean="0"/>
              <a:t>).</a:t>
            </a:r>
          </a:p>
          <a:p>
            <a:r>
              <a:rPr lang="uk-UA" sz="2800" dirty="0" smtClean="0"/>
              <a:t>Перейнята співчуттям до пригноблених, поезія </a:t>
            </a:r>
            <a:r>
              <a:rPr lang="uk-UA" sz="2800" dirty="0" err="1" smtClean="0"/>
              <a:t>Змая</a:t>
            </a:r>
            <a:r>
              <a:rPr lang="uk-UA" sz="2800" dirty="0" smtClean="0"/>
              <a:t> містить заклик до визвольної боротьби, </a:t>
            </a:r>
            <a:endParaRPr lang="uk-UA" sz="2800" dirty="0"/>
          </a:p>
        </p:txBody>
      </p:sp>
      <p:pic>
        <p:nvPicPr>
          <p:cNvPr id="15362" name="Picture 2" descr="Йован Змай — Вікіпеді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4929198"/>
            <a:ext cx="1928826" cy="964413"/>
          </a:xfrm>
          <a:prstGeom prst="rect">
            <a:avLst/>
          </a:prstGeom>
          <a:noFill/>
        </p:spPr>
      </p:pic>
      <p:pic>
        <p:nvPicPr>
          <p:cNvPr id="8194" name="Picture 2" descr="Змай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4500570"/>
            <a:ext cx="1285874" cy="1714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HOME\Desktop\1644887421_1-abrakadabra-fun-p-shabloni-dlya-prezentatsii-russkii-yazik-3.jpg"/>
          <p:cNvPicPr>
            <a:picLocks noChangeAspect="1" noChangeArrowheads="1"/>
          </p:cNvPicPr>
          <p:nvPr/>
        </p:nvPicPr>
        <p:blipFill>
          <a:blip r:embed="rId2"/>
          <a:srcRect l="7031" t="4632" r="7031" b="46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429124" y="5500702"/>
            <a:ext cx="2857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Гімназія </a:t>
            </a:r>
          </a:p>
          <a:p>
            <a:pPr algn="ctr"/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“Йован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Йованович-Змай”</a:t>
            </a:r>
            <a:endParaRPr lang="uk-UA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undefined"/>
          <p:cNvPicPr>
            <a:picLocks noChangeAspect="1" noChangeArrowheads="1"/>
          </p:cNvPicPr>
          <p:nvPr/>
        </p:nvPicPr>
        <p:blipFill>
          <a:blip r:embed="rId3" cstate="print"/>
          <a:srcRect l="16397" r="9815"/>
          <a:stretch>
            <a:fillRect/>
          </a:stretch>
        </p:blipFill>
        <p:spPr bwMode="auto">
          <a:xfrm>
            <a:off x="500033" y="928670"/>
            <a:ext cx="2530191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Гимназии Нови Сада - RuSerbia.com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2714620"/>
            <a:ext cx="2928958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71472" y="3714752"/>
            <a:ext cx="2500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Бюст </a:t>
            </a:r>
          </a:p>
          <a:p>
            <a:pPr algn="ctr"/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у Музеї Ш. Петефі</a:t>
            </a:r>
            <a:endParaRPr lang="uk-UA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5" descr="1993) Банкнота Югославия 1993 год 500 000 000 000 динар &quot;Йован Йованович- Змай&quot; UNC, купить"/>
          <p:cNvPicPr>
            <a:picLocks noChangeAspect="1" noChangeArrowheads="1"/>
          </p:cNvPicPr>
          <p:nvPr/>
        </p:nvPicPr>
        <p:blipFill>
          <a:blip r:embed="rId5">
            <a:lum bright="-10000" contrast="10000"/>
          </a:blip>
          <a:srcRect/>
          <a:stretch>
            <a:fillRect/>
          </a:stretch>
        </p:blipFill>
        <p:spPr bwMode="auto">
          <a:xfrm rot="20880574">
            <a:off x="309026" y="4743559"/>
            <a:ext cx="2462208" cy="1170682"/>
          </a:xfrm>
          <a:prstGeom prst="rect">
            <a:avLst/>
          </a:prstGeom>
          <a:noFill/>
        </p:spPr>
      </p:pic>
      <p:pic>
        <p:nvPicPr>
          <p:cNvPr id="5" name="Рисунок 4" descr="Гимназия «Йован Йованович Змай»"/>
          <p:cNvPicPr/>
          <p:nvPr/>
        </p:nvPicPr>
        <p:blipFill>
          <a:blip r:embed="rId6" cstate="print"/>
          <a:srcRect t="7407" b="22222"/>
          <a:stretch>
            <a:fillRect/>
          </a:stretch>
        </p:blipFill>
        <p:spPr bwMode="auto">
          <a:xfrm>
            <a:off x="3643306" y="571480"/>
            <a:ext cx="2928958" cy="278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0" name="Picture 2" descr="Змай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7018742" y="857232"/>
            <a:ext cx="1339462" cy="17859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9"/>
            <a:ext cx="3543296" cy="3786214"/>
          </a:xfrm>
        </p:spPr>
        <p:txBody>
          <a:bodyPr/>
          <a:lstStyle/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наєте, чому я,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Дітоньки, такий – 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Бравий і моторний, 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Дужий і стрункий?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Бачите – не горблюсь,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Груди випинаю.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Молодцем на старість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Я себе тримаю.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Смачно попоїсти,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Звісно, я люблю,</a:t>
            </a: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14290"/>
            <a:ext cx="800105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«Послухаймо, що нам каже півень»</a:t>
            </a:r>
            <a:endParaRPr lang="uk-UA" sz="3200" b="1" cap="all" spc="0" dirty="0">
              <a:ln w="0"/>
              <a:solidFill>
                <a:srgbClr val="0066FF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6000760" y="1428736"/>
            <a:ext cx="2857520" cy="38576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Та не об’їдаюсь,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 міру їм і п’ю.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Не люблю сидіти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Взаперті, в задусі.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 ранку до смеркання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Я щодень у русі.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Гарно сплю ночами,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Та ще не бувало,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Щоб раніш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од мене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000" b="1" baseline="0" dirty="0" smtClean="0">
                <a:latin typeface="Times New Roman" pitchFamily="18" charset="0"/>
                <a:cs typeface="Times New Roman" pitchFamily="18" charset="0"/>
              </a:rPr>
              <a:t>Сонечко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устало.</a:t>
            </a:r>
            <a:endParaRPr kumimoji="0" lang="uk-UA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uk-UA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026" name="AutoShape 2" descr="Світанок: векторна графіка, зображення, Світанок малюнки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8" name="Picture 14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5500702"/>
            <a:ext cx="4953000" cy="1133476"/>
          </a:xfrm>
          <a:prstGeom prst="rect">
            <a:avLst/>
          </a:prstGeom>
          <a:noFill/>
        </p:spPr>
      </p:pic>
      <p:pic>
        <p:nvPicPr>
          <p:cNvPr id="1040" name="Picture 16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l="11539"/>
          <a:stretch>
            <a:fillRect/>
          </a:stretch>
        </p:blipFill>
        <p:spPr bwMode="auto">
          <a:xfrm>
            <a:off x="4643438" y="5500702"/>
            <a:ext cx="4381496" cy="1133476"/>
          </a:xfrm>
          <a:prstGeom prst="rect">
            <a:avLst/>
          </a:prstGeom>
          <a:noFill/>
        </p:spPr>
      </p:pic>
      <p:pic>
        <p:nvPicPr>
          <p:cNvPr id="1030" name="Picture 6" descr="Казка про Півника Дзвінкоголосого та Кота Ледацюгу - Казки для Діте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001709" y="3500438"/>
            <a:ext cx="2641861" cy="2666992"/>
          </a:xfrm>
          <a:prstGeom prst="rect">
            <a:avLst/>
          </a:prstGeom>
          <a:noFill/>
        </p:spPr>
      </p:pic>
      <p:pic>
        <p:nvPicPr>
          <p:cNvPr id="1042" name="Picture 18" descr="Хмара кліпарт. Безкоштовне завантаження. | Creazilla"/>
          <p:cNvPicPr>
            <a:picLocks noChangeAspect="1" noChangeArrowheads="1"/>
          </p:cNvPicPr>
          <p:nvPr/>
        </p:nvPicPr>
        <p:blipFill>
          <a:blip r:embed="rId4" cstate="print"/>
          <a:srcRect t="8213" b="9654"/>
          <a:stretch>
            <a:fillRect/>
          </a:stretch>
        </p:blipFill>
        <p:spPr bwMode="auto">
          <a:xfrm>
            <a:off x="2571736" y="857232"/>
            <a:ext cx="1869991" cy="1094316"/>
          </a:xfrm>
          <a:prstGeom prst="rect">
            <a:avLst/>
          </a:prstGeom>
          <a:noFill/>
        </p:spPr>
      </p:pic>
      <p:pic>
        <p:nvPicPr>
          <p:cNvPr id="1044" name="Picture 20" descr="Василь Маруга &quot;Коник і Сонечко&quot; | Тест з літературного читання – «На Урок»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1285860"/>
            <a:ext cx="1820716" cy="16750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solidFill>
                  <a:srgbClr val="0066FF"/>
                </a:solidFill>
              </a:rPr>
              <a:t>Півень</a:t>
            </a:r>
          </a:p>
          <a:p>
            <a:pPr>
              <a:buNone/>
            </a:pP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85728"/>
            <a:ext cx="8429684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err="1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Цікаво</a:t>
            </a:r>
            <a:r>
              <a:rPr lang="ru-RU" sz="40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 знати</a:t>
            </a:r>
            <a:endParaRPr lang="ru-RU" sz="4000" b="1" cap="all" spc="0" dirty="0">
              <a:ln w="0"/>
              <a:solidFill>
                <a:srgbClr val="0066FF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8442" name="AutoShape 10" descr="Клен явір: картинки, стокові Клен явір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44" name="AutoShape 12" descr="Явор дерево: описание | WD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9458" name="Picture 2" descr="Сільські відомості — Улюблена газета черкащан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5518"/>
          <a:stretch>
            <a:fillRect/>
          </a:stretch>
        </p:blipFill>
        <p:spPr bwMode="auto">
          <a:xfrm>
            <a:off x="6715140" y="1571612"/>
            <a:ext cx="2089306" cy="2074272"/>
          </a:xfrm>
          <a:prstGeom prst="rect">
            <a:avLst/>
          </a:prstGeom>
          <a:noFill/>
        </p:spPr>
      </p:pic>
      <p:pic>
        <p:nvPicPr>
          <p:cNvPr id="15" name="Рисунок 14" descr="Голова півня"/>
          <p:cNvPicPr/>
          <p:nvPr/>
        </p:nvPicPr>
        <p:blipFill>
          <a:blip r:embed="rId3" cstate="print"/>
          <a:srcRect t="6911"/>
          <a:stretch>
            <a:fillRect/>
          </a:stretch>
        </p:blipFill>
        <p:spPr bwMode="auto">
          <a:xfrm>
            <a:off x="357158" y="1643050"/>
            <a:ext cx="2143705" cy="2798859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571736" y="2714620"/>
            <a:ext cx="364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Зовні від курки </a:t>
            </a:r>
            <a:r>
              <a:rPr lang="uk-UA" dirty="0" smtClean="0"/>
              <a:t>відрізняється великим гребінцем та сережками, пишним </a:t>
            </a:r>
            <a:r>
              <a:rPr lang="uk-UA" dirty="0"/>
              <a:t>і часто різнобарвним хвостовим оперенням.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643174" y="1857364"/>
            <a:ext cx="3714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/>
              <a:t>Назва походить, напевно, від слова </a:t>
            </a:r>
            <a:r>
              <a:rPr lang="uk-UA" b="1" dirty="0" smtClean="0"/>
              <a:t>«піти», «співати»</a:t>
            </a:r>
            <a:endParaRPr lang="uk-UA" b="1" dirty="0"/>
          </a:p>
        </p:txBody>
      </p:sp>
      <p:pic>
        <p:nvPicPr>
          <p:cNvPr id="19462" name="Picture 6" descr="Втратив літри крові: в Ірландії фермер помер після нападу півня • Портал  АНТИКОР"/>
          <p:cNvPicPr>
            <a:picLocks noChangeAspect="1" noChangeArrowheads="1"/>
          </p:cNvPicPr>
          <p:nvPr/>
        </p:nvPicPr>
        <p:blipFill>
          <a:blip r:embed="rId4"/>
          <a:srcRect r="33132"/>
          <a:stretch>
            <a:fillRect/>
          </a:stretch>
        </p:blipFill>
        <p:spPr bwMode="auto">
          <a:xfrm>
            <a:off x="5643570" y="3702906"/>
            <a:ext cx="2357454" cy="1966583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5572132" y="5715016"/>
            <a:ext cx="33575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Ті звуки, які ми називаємо кукурікання і кудкудаканням, - </a:t>
            </a:r>
            <a:r>
              <a:rPr lang="uk-UA" b="1" dirty="0"/>
              <a:t>це мова </a:t>
            </a:r>
            <a:r>
              <a:rPr lang="uk-UA" b="1" dirty="0" smtClean="0"/>
              <a:t>спілкування</a:t>
            </a:r>
            <a:r>
              <a:rPr lang="uk-UA" dirty="0" smtClean="0"/>
              <a:t>.</a:t>
            </a:r>
            <a:endParaRPr lang="sq-AL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85720" y="4643446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/>
              <a:t>Півні можуть передбачати погоду не гірше синоптиків </a:t>
            </a:r>
            <a:endParaRPr lang="uk-UA" b="1" dirty="0" smtClean="0"/>
          </a:p>
          <a:p>
            <a:r>
              <a:rPr lang="uk-UA" dirty="0" smtClean="0"/>
              <a:t>Заспівав </a:t>
            </a:r>
            <a:r>
              <a:rPr lang="uk-UA" dirty="0"/>
              <a:t>відразу після заходу сонця - чекай зміни погоди, після 9 години вечора - піде дощ, а якщо після 10 години вечора - буде </a:t>
            </a:r>
            <a:r>
              <a:rPr lang="uk-UA" dirty="0" smtClean="0"/>
              <a:t>ясно.</a:t>
            </a:r>
            <a:endParaRPr lang="sq-A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HOME\Desktop\1644887421_1-abrakadabra-fun-p-shabloni-dlya-prezentatsii-russkii-yazik-3.jpg"/>
          <p:cNvPicPr>
            <a:picLocks noChangeAspect="1" noChangeArrowheads="1"/>
          </p:cNvPicPr>
          <p:nvPr/>
        </p:nvPicPr>
        <p:blipFill>
          <a:blip r:embed="rId2"/>
          <a:srcRect l="7031" t="4632" r="7031" b="46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Малий велетень. Маленький великан] Йованович-Змай, Йован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 l="3049" t="4839" r="2438" b="3225"/>
          <a:stretch>
            <a:fillRect/>
          </a:stretch>
        </p:blipFill>
        <p:spPr bwMode="auto">
          <a:xfrm rot="21105590">
            <a:off x="1102631" y="1637642"/>
            <a:ext cx="2104093" cy="257921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6" name="Прямоугольник 5"/>
          <p:cNvSpPr/>
          <p:nvPr/>
        </p:nvSpPr>
        <p:spPr>
          <a:xfrm>
            <a:off x="1500166" y="571480"/>
            <a:ext cx="642942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«</a:t>
            </a:r>
            <a:r>
              <a:rPr lang="ru-RU" sz="4000" b="1" cap="all" spc="0" dirty="0" err="1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Малий</a:t>
            </a:r>
            <a:r>
              <a:rPr lang="ru-RU" sz="40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ru-RU" sz="4000" b="1" cap="all" spc="0" dirty="0" err="1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велетень</a:t>
            </a:r>
            <a:r>
              <a:rPr lang="ru-RU" sz="40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»</a:t>
            </a:r>
            <a:endParaRPr lang="ru-RU" sz="4000" b="1" cap="all" spc="0" dirty="0">
              <a:ln w="0"/>
              <a:solidFill>
                <a:srgbClr val="0066FF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1500174"/>
            <a:ext cx="29289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Ой, який я велетень,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Як же не радіти,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Що в мені, високому,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Всі годяться в діти?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Зараз навіть тато мій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(Ось як вийде з хати)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Тільки до колін мені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Буде досягати.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Як не здогадаєтесь,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Не скажу нікому,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Що це я на дереві – 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Яворі гінкому.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Тільки шкода, з дерева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Доведеться злізти,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Бо гуляти хочеться, 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 ще дужче – їсти.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	    </a:t>
            </a:r>
            <a:r>
              <a:rPr lang="uk-UA" b="1" dirty="0" smtClean="0">
                <a:solidFill>
                  <a:srgbClr val="0066FF"/>
                </a:solidFill>
              </a:rPr>
              <a:t>Явір</a:t>
            </a:r>
            <a:endParaRPr lang="uk-UA" b="1" dirty="0" smtClean="0">
              <a:solidFill>
                <a:srgbClr val="0066FF"/>
              </a:solidFill>
            </a:endParaRPr>
          </a:p>
          <a:p>
            <a:pPr>
              <a:buNone/>
            </a:pP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85728"/>
            <a:ext cx="8429684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err="1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Цікаво</a:t>
            </a:r>
            <a:r>
              <a:rPr lang="ru-RU" sz="40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 знати</a:t>
            </a:r>
            <a:endParaRPr lang="ru-RU" sz="4000" b="1" cap="all" spc="0" dirty="0">
              <a:ln w="0"/>
              <a:solidFill>
                <a:srgbClr val="0066FF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8434" name="Picture 2" descr="C:\Users\HOME\Desktop\Acer_pseudoplatanus_005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714348" y="1857364"/>
            <a:ext cx="2500330" cy="1875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6" name="Picture 4" descr="Явір — Вікіпеді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857364"/>
            <a:ext cx="2095500" cy="1895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071670" y="1285860"/>
            <a:ext cx="6572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 </a:t>
            </a:r>
            <a:r>
              <a:rPr lang="uk-UA" dirty="0" smtClean="0"/>
              <a:t>дерево родини кленових з великим п'ятилопатевим листям</a:t>
            </a:r>
            <a:endParaRPr lang="uk-UA" dirty="0"/>
          </a:p>
        </p:txBody>
      </p:sp>
      <p:pic>
        <p:nvPicPr>
          <p:cNvPr id="18438" name="Picture 6" descr="Суцвіття"/>
          <p:cNvPicPr>
            <a:picLocks noChangeAspect="1" noChangeArrowheads="1"/>
          </p:cNvPicPr>
          <p:nvPr/>
        </p:nvPicPr>
        <p:blipFill>
          <a:blip r:embed="rId4" cstate="print"/>
          <a:srcRect t="3430" b="3969"/>
          <a:stretch>
            <a:fillRect/>
          </a:stretch>
        </p:blipFill>
        <p:spPr bwMode="auto">
          <a:xfrm>
            <a:off x="6929454" y="1857364"/>
            <a:ext cx="1633154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442" name="AutoShape 10" descr="Клен явір: картинки, стокові Клен явір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8444" name="AutoShape 12" descr="Явор дерево: описание | WD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4143380"/>
            <a:ext cx="85011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Явір</a:t>
            </a:r>
            <a:r>
              <a:rPr lang="uk-UA" dirty="0"/>
              <a:t> - це велике листяне дерево з широкою круглою кроною. Воно може виростати до </a:t>
            </a:r>
            <a:r>
              <a:rPr lang="uk-UA" b="1" dirty="0"/>
              <a:t>30-35 </a:t>
            </a:r>
            <a:r>
              <a:rPr lang="uk-UA" b="1" dirty="0" smtClean="0"/>
              <a:t>м</a:t>
            </a:r>
            <a:r>
              <a:rPr lang="uk-UA" dirty="0" smtClean="0"/>
              <a:t> </a:t>
            </a:r>
            <a:r>
              <a:rPr lang="uk-UA" dirty="0"/>
              <a:t>у висоту. Рослина має гладку сіру </a:t>
            </a:r>
            <a:r>
              <a:rPr lang="uk-UA" b="1" dirty="0"/>
              <a:t>кору</a:t>
            </a:r>
            <a:r>
              <a:rPr lang="uk-UA" dirty="0"/>
              <a:t>, яка з часом стає </a:t>
            </a:r>
            <a:r>
              <a:rPr lang="uk-UA" dirty="0" smtClean="0"/>
              <a:t>грубою </a:t>
            </a:r>
            <a:r>
              <a:rPr lang="uk-UA" dirty="0"/>
              <a:t>і нагадує </a:t>
            </a:r>
            <a:r>
              <a:rPr lang="uk-UA" dirty="0" smtClean="0"/>
              <a:t>луску</a:t>
            </a:r>
            <a:r>
              <a:rPr lang="uk-UA" dirty="0"/>
              <a:t>. </a:t>
            </a:r>
            <a:r>
              <a:rPr lang="uk-UA" b="1" dirty="0"/>
              <a:t>Листя</a:t>
            </a:r>
            <a:r>
              <a:rPr lang="uk-UA" dirty="0"/>
              <a:t> </a:t>
            </a:r>
            <a:r>
              <a:rPr lang="uk-UA" dirty="0" smtClean="0"/>
              <a:t>велике, </a:t>
            </a:r>
            <a:r>
              <a:rPr lang="uk-UA" dirty="0"/>
              <a:t>з довгим черешком і зубчастими краями. Навесні вони мають жовто-червоний колір, але з часом стають темно-зеленими і покриваються дрібними крапинками.</a:t>
            </a:r>
          </a:p>
          <a:p>
            <a:r>
              <a:rPr lang="uk-UA" b="1" dirty="0" smtClean="0"/>
              <a:t>Квіти</a:t>
            </a:r>
            <a:r>
              <a:rPr lang="uk-UA" dirty="0" smtClean="0"/>
              <a:t> з'являються </a:t>
            </a:r>
            <a:r>
              <a:rPr lang="uk-UA" dirty="0"/>
              <a:t>навесні. Вони мають жовто-зелений колір. У кожному суцвітті </a:t>
            </a:r>
            <a:r>
              <a:rPr lang="uk-UA" dirty="0" smtClean="0"/>
              <a:t>близько </a:t>
            </a:r>
            <a:r>
              <a:rPr lang="uk-UA" dirty="0"/>
              <a:t>20-50 квіток. </a:t>
            </a:r>
            <a:r>
              <a:rPr lang="uk-UA" b="1" dirty="0"/>
              <a:t>Насіння</a:t>
            </a:r>
            <a:r>
              <a:rPr lang="uk-UA" dirty="0"/>
              <a:t> на дереві з'являються приблизно через півроку </a:t>
            </a:r>
            <a:r>
              <a:rPr lang="uk-UA" dirty="0" smtClean="0"/>
              <a:t>(в </a:t>
            </a:r>
            <a:r>
              <a:rPr lang="uk-UA" dirty="0"/>
              <a:t>середині </a:t>
            </a:r>
            <a:r>
              <a:rPr lang="uk-UA" dirty="0" smtClean="0"/>
              <a:t>осені). </a:t>
            </a:r>
            <a:r>
              <a:rPr lang="uk-UA" dirty="0"/>
              <a:t>Вони кулясті і розташовуються попарно в крилатках.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357298"/>
            <a:ext cx="3214710" cy="47688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Примостилась жабка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 тіні очерету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І сидить – читає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Жаб’ячу газету.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Бачите: читає, 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А про що – не знати;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Це вам на малюнку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Годі відшукати.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Що цікавить жабку,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Здогадатись легко;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Чи вже скоро в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ірій</a:t>
            </a: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Полетять лелеки.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 descr="Жаба: векторна графіка, зображення, Жаба малюнки | Скачати з Deposit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3000372"/>
            <a:ext cx="4763892" cy="3600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500166" y="285728"/>
            <a:ext cx="642942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«Жабка </a:t>
            </a:r>
            <a:r>
              <a:rPr lang="ru-RU" sz="4000" b="1" cap="all" spc="0" dirty="0" err="1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читає</a:t>
            </a:r>
            <a:r>
              <a:rPr lang="ru-RU" sz="40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 газету»</a:t>
            </a:r>
            <a:endParaRPr lang="ru-RU" sz="4000" b="1" cap="all" spc="0" dirty="0">
              <a:ln w="0"/>
              <a:solidFill>
                <a:srgbClr val="0066FF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8" name="Picture 20" descr="Василь Маруга &quot;Коник і Сонечко&quot; | Тест з літературного читання – «На Урок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715140" y="1285860"/>
            <a:ext cx="1892154" cy="1740782"/>
          </a:xfrm>
          <a:prstGeom prst="rect">
            <a:avLst/>
          </a:prstGeom>
          <a:noFill/>
        </p:spPr>
      </p:pic>
      <p:pic>
        <p:nvPicPr>
          <p:cNvPr id="9" name="Picture 18" descr="Хмара кліпарт. Безкоштовне завантаження. | Creazilla"/>
          <p:cNvPicPr>
            <a:picLocks noChangeAspect="1" noChangeArrowheads="1"/>
          </p:cNvPicPr>
          <p:nvPr/>
        </p:nvPicPr>
        <p:blipFill>
          <a:blip r:embed="rId4" cstate="print"/>
          <a:srcRect t="8213" b="9654"/>
          <a:stretch>
            <a:fillRect/>
          </a:stretch>
        </p:blipFill>
        <p:spPr bwMode="auto">
          <a:xfrm>
            <a:off x="4143372" y="1142984"/>
            <a:ext cx="2000264" cy="1170552"/>
          </a:xfrm>
          <a:prstGeom prst="rect">
            <a:avLst/>
          </a:prstGeom>
          <a:noFill/>
        </p:spPr>
      </p:pic>
      <p:pic>
        <p:nvPicPr>
          <p:cNvPr id="10" name="Picture 2" descr="Газета PNG изображения | PNG Play"/>
          <p:cNvPicPr>
            <a:picLocks noChangeAspect="1" noChangeArrowheads="1"/>
          </p:cNvPicPr>
          <p:nvPr/>
        </p:nvPicPr>
        <p:blipFill>
          <a:blip r:embed="rId5"/>
          <a:srcRect t="4822" b="7613"/>
          <a:stretch>
            <a:fillRect/>
          </a:stretch>
        </p:blipFill>
        <p:spPr bwMode="auto">
          <a:xfrm>
            <a:off x="5500694" y="4572007"/>
            <a:ext cx="1643074" cy="14387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6043626" cy="78581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b="1" dirty="0" smtClean="0">
                <a:solidFill>
                  <a:srgbClr val="0066FF"/>
                </a:solidFill>
              </a:rPr>
              <a:t>Жаба</a:t>
            </a:r>
          </a:p>
          <a:p>
            <a:pPr algn="ctr">
              <a:buNone/>
            </a:pPr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14290"/>
            <a:ext cx="6072230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err="1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Цікаво</a:t>
            </a:r>
            <a:r>
              <a:rPr lang="ru-RU" sz="4000" b="1" cap="all" spc="0" dirty="0" smtClean="0">
                <a:ln w="0"/>
                <a:solidFill>
                  <a:srgbClr val="0066FF"/>
                </a:solidFill>
                <a:effectLst>
                  <a:reflection blurRad="12700" stA="50000" endPos="50000" dist="5000" dir="5400000" sy="-100000" rotWithShape="0"/>
                </a:effectLst>
              </a:rPr>
              <a:t> знати</a:t>
            </a:r>
            <a:endParaRPr lang="ru-RU" sz="4000" b="1" cap="all" spc="0" dirty="0">
              <a:ln w="0"/>
              <a:solidFill>
                <a:srgbClr val="0066FF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4579" name="Picture 3" descr="C:\Users\HOME\Desktop\Bufo_bufo_03-clean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13793" t="17241" r="5172" b="7759"/>
          <a:stretch>
            <a:fillRect/>
          </a:stretch>
        </p:blipFill>
        <p:spPr bwMode="auto">
          <a:xfrm>
            <a:off x="6715140" y="214290"/>
            <a:ext cx="2143140" cy="1322363"/>
          </a:xfrm>
          <a:prstGeom prst="ellipse">
            <a:avLst/>
          </a:prstGeom>
          <a:ln w="381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285720" y="1500174"/>
            <a:ext cx="8715436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dirty="0" smtClean="0"/>
              <a:t> Найбільшою </a:t>
            </a:r>
            <a:r>
              <a:rPr lang="uk-UA" dirty="0" smtClean="0"/>
              <a:t>жабою на землі вважається </a:t>
            </a:r>
            <a:r>
              <a:rPr lang="uk-UA" b="1" dirty="0" err="1" smtClean="0"/>
              <a:t>жаба-Голіаф</a:t>
            </a:r>
            <a:r>
              <a:rPr lang="uk-UA" dirty="0" smtClean="0"/>
              <a:t>, вага деяких </a:t>
            </a:r>
            <a:r>
              <a:rPr lang="uk-UA" dirty="0" smtClean="0"/>
              <a:t>досягає </a:t>
            </a:r>
            <a:r>
              <a:rPr lang="uk-UA" dirty="0" smtClean="0"/>
              <a:t>більше </a:t>
            </a:r>
            <a:r>
              <a:rPr lang="uk-UA" dirty="0" smtClean="0"/>
              <a:t>     3 кг, </a:t>
            </a:r>
            <a:r>
              <a:rPr lang="uk-UA" dirty="0" smtClean="0"/>
              <a:t>а довжина понад 90 </a:t>
            </a:r>
            <a:r>
              <a:rPr lang="uk-UA" dirty="0" smtClean="0"/>
              <a:t>см. </a:t>
            </a:r>
            <a:r>
              <a:rPr lang="uk-UA" dirty="0" smtClean="0"/>
              <a:t>Ці жаби здатні за один стрибок долати 3</a:t>
            </a:r>
            <a:r>
              <a:rPr lang="uk-UA" dirty="0" smtClean="0"/>
              <a:t> </a:t>
            </a:r>
            <a:r>
              <a:rPr lang="uk-UA" dirty="0" smtClean="0"/>
              <a:t>метри.</a:t>
            </a:r>
            <a:br>
              <a:rPr lang="uk-UA" dirty="0" smtClean="0"/>
            </a:br>
            <a:endParaRPr lang="uk-UA" sz="800" dirty="0" smtClean="0"/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 </a:t>
            </a:r>
            <a:r>
              <a:rPr lang="uk-UA" b="1" dirty="0" smtClean="0"/>
              <a:t>Найменша жаба </a:t>
            </a:r>
            <a:r>
              <a:rPr lang="uk-UA" b="1" dirty="0" smtClean="0"/>
              <a:t>живе на Кубі, її </a:t>
            </a:r>
            <a:r>
              <a:rPr lang="uk-UA" b="1" dirty="0" smtClean="0"/>
              <a:t>зріст </a:t>
            </a:r>
            <a:r>
              <a:rPr lang="uk-UA" b="1" dirty="0" smtClean="0"/>
              <a:t>дорівнює всього на всього </a:t>
            </a:r>
            <a:r>
              <a:rPr lang="uk-UA" b="1" dirty="0" smtClean="0"/>
              <a:t>9 мм.</a:t>
            </a:r>
          </a:p>
          <a:p>
            <a:endParaRPr lang="uk-UA" sz="800" b="1" dirty="0" smtClean="0"/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Очі і ніс жаби є на верхівці її голови, тож вона може дихати і </a:t>
            </a:r>
            <a:r>
              <a:rPr lang="uk-UA" dirty="0" smtClean="0"/>
              <a:t>бачити тоді, </a:t>
            </a:r>
            <a:r>
              <a:rPr lang="uk-UA" dirty="0" smtClean="0"/>
              <a:t>коли більша частина її тіла є під водою.</a:t>
            </a:r>
            <a:endParaRPr lang="uk-UA" b="1" dirty="0" smtClean="0"/>
          </a:p>
          <a:p>
            <a:endParaRPr lang="uk-UA" sz="800" b="1" dirty="0" smtClean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</a:t>
            </a:r>
            <a:r>
              <a:rPr lang="uk-UA" b="1" dirty="0" smtClean="0"/>
              <a:t>Вони не замикають надовго очей навіть під час сну</a:t>
            </a:r>
            <a:r>
              <a:rPr lang="uk-UA" b="1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uk-UA" sz="800" b="1" dirty="0" smtClean="0"/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Жаби мають по-справжньому унікальний зір, завдяки особливому пристрою очей, вони можуть одночасно дивитися в різні боки - вгору, убік і вперед.</a:t>
            </a:r>
          </a:p>
          <a:p>
            <a:endParaRPr lang="uk-UA" sz="800" dirty="0" smtClean="0"/>
          </a:p>
          <a:p>
            <a:pPr>
              <a:buFont typeface="Arial" pitchFamily="34" charset="0"/>
              <a:buChar char="•"/>
            </a:pPr>
            <a:r>
              <a:rPr lang="uk-UA" dirty="0" smtClean="0"/>
              <a:t> </a:t>
            </a:r>
            <a:r>
              <a:rPr lang="uk-UA" b="1" dirty="0" smtClean="0"/>
              <a:t>Жаби всмоктують воду крізь їхню шкіру, тож вони не п’ють.</a:t>
            </a:r>
            <a:endParaRPr lang="uk-UA" b="1" dirty="0"/>
          </a:p>
        </p:txBody>
      </p:sp>
      <p:pic>
        <p:nvPicPr>
          <p:cNvPr id="24585" name="Picture 9" descr="Гиганты планеты: лягушка-голиаф"/>
          <p:cNvPicPr>
            <a:picLocks noChangeAspect="1" noChangeArrowheads="1"/>
          </p:cNvPicPr>
          <p:nvPr/>
        </p:nvPicPr>
        <p:blipFill>
          <a:blip r:embed="rId3"/>
          <a:srcRect l="4740" t="2852" r="6956"/>
          <a:stretch>
            <a:fillRect/>
          </a:stretch>
        </p:blipFill>
        <p:spPr bwMode="auto">
          <a:xfrm>
            <a:off x="4786314" y="4786322"/>
            <a:ext cx="3114101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7" name="Picture 11" descr="Голиаф земноводное. Лягушка-голиаф – самая большая жаба в мире"/>
          <p:cNvPicPr>
            <a:picLocks noChangeAspect="1" noChangeArrowheads="1"/>
          </p:cNvPicPr>
          <p:nvPr/>
        </p:nvPicPr>
        <p:blipFill>
          <a:blip r:embed="rId4"/>
          <a:srcRect l="4286" t="4818" r="3571" b="6852"/>
          <a:stretch>
            <a:fillRect/>
          </a:stretch>
        </p:blipFill>
        <p:spPr bwMode="auto">
          <a:xfrm>
            <a:off x="1254679" y="4786322"/>
            <a:ext cx="3002994" cy="19205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HOME\Desktop\1644887421_1-abrakadabra-fun-p-shabloni-dlya-prezentatsii-russkii-yazik-3.jpg"/>
          <p:cNvPicPr>
            <a:picLocks noChangeAspect="1" noChangeArrowheads="1"/>
          </p:cNvPicPr>
          <p:nvPr/>
        </p:nvPicPr>
        <p:blipFill>
          <a:blip r:embed="rId2"/>
          <a:srcRect l="7031" t="4632" r="7031" b="46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857488" y="428604"/>
            <a:ext cx="3458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Молодці</a:t>
            </a:r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!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43373" y="4143380"/>
            <a:ext cx="414340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Дякую</a:t>
            </a:r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</a:p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за роботу!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5603" name="AutoShape 3" descr="Большие смайлики png на прозрачном фоне - Женский сайт СЖ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5610" name="Picture 10" descr="Смайлики на прозрачном фоне (49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571612"/>
            <a:ext cx="3576158" cy="2500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494</Words>
  <Application>Microsoft Office PowerPoint</Application>
  <PresentationFormat>Экран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19</cp:revision>
  <dcterms:created xsi:type="dcterms:W3CDTF">2023-04-07T09:46:47Z</dcterms:created>
  <dcterms:modified xsi:type="dcterms:W3CDTF">2023-04-10T07:15:07Z</dcterms:modified>
</cp:coreProperties>
</file>