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0" r:id="rId9"/>
    <p:sldId id="261" r:id="rId10"/>
    <p:sldId id="270" r:id="rId11"/>
    <p:sldId id="271" r:id="rId12"/>
    <p:sldId id="265" r:id="rId13"/>
    <p:sldId id="272" r:id="rId14"/>
    <p:sldId id="266" r:id="rId15"/>
    <p:sldId id="268" r:id="rId16"/>
    <p:sldId id="269" r:id="rId17"/>
    <p:sldId id="273" r:id="rId18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DDBF8E-AEFF-4A42-A063-D9AA66806C4E}" type="datetimeFigureOut">
              <a:rPr lang="uk-UA" smtClean="0"/>
              <a:pPr/>
              <a:t>10.01.2024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656E09-8C85-43EC-994F-AD79AF7FD447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krlib.com.ua/world/printit.php?tid=8474" TargetMode="External"/><Relationship Id="rId13" Type="http://schemas.openxmlformats.org/officeDocument/2006/relationships/hyperlink" Target="https://www.ukrlib.com.ua/world/printit.php?tid=8479" TargetMode="External"/><Relationship Id="rId3" Type="http://schemas.openxmlformats.org/officeDocument/2006/relationships/image" Target="../media/image18.jpeg"/><Relationship Id="rId7" Type="http://schemas.openxmlformats.org/officeDocument/2006/relationships/hyperlink" Target="https://www.ukrlib.com.ua/world/printit.php?tid=8473" TargetMode="External"/><Relationship Id="rId12" Type="http://schemas.openxmlformats.org/officeDocument/2006/relationships/hyperlink" Target="https://www.ukrlib.com.ua/world/printit.php?tid=8477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11" Type="http://schemas.openxmlformats.org/officeDocument/2006/relationships/hyperlink" Target="https://www.ukrlib.com.ua/world/printit.php?tid=8478" TargetMode="External"/><Relationship Id="rId5" Type="http://schemas.openxmlformats.org/officeDocument/2006/relationships/image" Target="../media/image20.jpeg"/><Relationship Id="rId10" Type="http://schemas.openxmlformats.org/officeDocument/2006/relationships/hyperlink" Target="https://www.ukrlib.com.ua/world/printit.php?tid=8476" TargetMode="External"/><Relationship Id="rId4" Type="http://schemas.openxmlformats.org/officeDocument/2006/relationships/image" Target="../media/image19.jpeg"/><Relationship Id="rId9" Type="http://schemas.openxmlformats.org/officeDocument/2006/relationships/hyperlink" Target="https://www.ukrlib.com.ua/world/printit.php?tid=8475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HOME\Desktop\&#1053;&#1077;&#1073;&#1110;&#1078;%20&#1095;&#1072;&#1082;&#1083;&#1091;&#1085;&#1072;..mp4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C:\Users\HOME\Desktop\Шаблони\1675474731_foni-club-p-fon-krasivii-strogii-minimalizm-dlya-preze-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88641"/>
            <a:ext cx="4752528" cy="2232248"/>
          </a:xfrm>
        </p:spPr>
        <p:txBody>
          <a:bodyPr/>
          <a:lstStyle/>
          <a:p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Клайв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Стейплз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uk-UA" b="1" dirty="0" err="1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Льюїс</a:t>
            </a:r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7984" y="4149080"/>
            <a:ext cx="4392488" cy="2232248"/>
          </a:xfrm>
        </p:spPr>
        <p:txBody>
          <a:bodyPr/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«</a:t>
            </a:r>
            <a:r>
              <a:rPr lang="uk-UA" sz="3600" b="1" dirty="0" err="1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Хроніки</a:t>
            </a:r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</a:t>
            </a:r>
            <a:r>
              <a:rPr lang="uk-UA" sz="3600" b="1" dirty="0" err="1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Нарнії</a:t>
            </a:r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. Небіж чаклуна»</a:t>
            </a:r>
          </a:p>
          <a:p>
            <a:endParaRPr lang="uk-UA" dirty="0"/>
          </a:p>
        </p:txBody>
      </p:sp>
      <p:pic>
        <p:nvPicPr>
          <p:cNvPr id="1028" name="Picture 4" descr="Клайв Стейплз Льюис - Биография, книги автора | LoveRead.ec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 flipH="1">
            <a:off x="6228184" y="404664"/>
            <a:ext cx="2526248" cy="3140968"/>
          </a:xfrm>
          <a:prstGeom prst="rect">
            <a:avLst/>
          </a:prstGeom>
          <a:ln w="88900" cap="sq" cmpd="thickThin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30" name="Picture 6" descr="Хроніки Нарнії. Повна історія чарівного світу. Клайв Стейплз Льюїс  (ID#1765932168), цена: 450 ₴, купить на Prom.u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369739">
            <a:off x="971600" y="2348880"/>
            <a:ext cx="3096344" cy="40875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2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7308304" cy="1052736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</a:rPr>
              <a:t>Повість-казка – це</a:t>
            </a:r>
            <a:endParaRPr lang="uk-UA" dirty="0">
              <a:ln>
                <a:solidFill>
                  <a:schemeClr val="bg1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980728"/>
            <a:ext cx="7715200" cy="5145435"/>
          </a:xfrm>
        </p:spPr>
        <p:txBody>
          <a:bodyPr/>
          <a:lstStyle/>
          <a:p>
            <a:r>
              <a:rPr lang="ru-RU" dirty="0"/>
              <a:t> </a:t>
            </a:r>
            <a:r>
              <a:rPr lang="uk-UA" b="1" dirty="0" smtClean="0"/>
              <a:t>авторський твір, </a:t>
            </a:r>
          </a:p>
          <a:p>
            <a:r>
              <a:rPr lang="uk-UA" b="1" dirty="0" smtClean="0"/>
              <a:t>з чарівним сюжетом, </a:t>
            </a:r>
          </a:p>
          <a:p>
            <a:r>
              <a:rPr lang="uk-UA" b="1" dirty="0" smtClean="0"/>
              <a:t>довгою історією, </a:t>
            </a:r>
          </a:p>
          <a:p>
            <a:r>
              <a:rPr lang="uk-UA" b="1" dirty="0" smtClean="0"/>
              <a:t>великим числом казкових героїв, </a:t>
            </a:r>
          </a:p>
          <a:p>
            <a:pPr>
              <a:buNone/>
            </a:pPr>
            <a:r>
              <a:rPr lang="uk-UA" b="1" dirty="0"/>
              <a:t> </a:t>
            </a:r>
            <a:r>
              <a:rPr lang="uk-UA" b="1" dirty="0" smtClean="0"/>
              <a:t>  яких не існує в реальному житті.</a:t>
            </a:r>
            <a:endParaRPr lang="uk-UA" b="1" dirty="0"/>
          </a:p>
        </p:txBody>
      </p:sp>
      <p:pic>
        <p:nvPicPr>
          <p:cNvPr id="14338" name="Picture 2" descr="БІБЛІО Альтанка: Малюк і Карлсон, який живе на даху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5004048" y="4077072"/>
            <a:ext cx="3273759" cy="25033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0" name="Picture 4" descr="А.Милн &quot;Винни-Пух и Все-Все-Все&quot;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611560" y="4077072"/>
            <a:ext cx="3497530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7164288" y="116632"/>
            <a:ext cx="1709835" cy="3717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pPr algn="ctr">
              <a:buNone/>
            </a:pPr>
            <a:r>
              <a:rPr lang="uk-UA" b="1" dirty="0" smtClean="0"/>
              <a:t>Багато вигадки та фантазії, </a:t>
            </a:r>
          </a:p>
          <a:p>
            <a:pPr algn="ctr">
              <a:buNone/>
            </a:pPr>
            <a:r>
              <a:rPr lang="uk-UA" b="1" dirty="0" smtClean="0"/>
              <a:t>але герої діють протягом тривалого часу</a:t>
            </a:r>
            <a:endParaRPr lang="uk-UA" b="1" dirty="0"/>
          </a:p>
        </p:txBody>
      </p:sp>
      <p:pic>
        <p:nvPicPr>
          <p:cNvPr id="4098" name="Picture 2" descr="Пригоди Цибуліно: Повість-казка, Джанні Родарі - замовлення книжки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395536" y="2924944"/>
            <a:ext cx="2232248" cy="3292567"/>
          </a:xfrm>
          <a:prstGeom prst="rect">
            <a:avLst/>
          </a:prstGeom>
          <a:noFill/>
        </p:spPr>
      </p:pic>
      <p:sp>
        <p:nvSpPr>
          <p:cNvPr id="4102" name="AutoShape 6" descr="Книга «Аліса в Країні Див» – Льюїс Керрол, купити за ціною 216 на YAKABOO:  978-966-917-423-9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4" cstate="print"/>
          <a:srcRect t="1973" b="3331"/>
          <a:stretch>
            <a:fillRect/>
          </a:stretch>
        </p:blipFill>
        <p:spPr bwMode="auto">
          <a:xfrm>
            <a:off x="6444208" y="2852936"/>
            <a:ext cx="237562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Picture 9" descr="https://lib.itc.gov.ua/cgi-bin/koha/opac-image.pl?imagenumber=68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31840" y="2132856"/>
            <a:ext cx="2840556" cy="40324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7020272" cy="1224136"/>
          </a:xfrm>
        </p:spPr>
        <p:txBody>
          <a:bodyPr/>
          <a:lstStyle/>
          <a:p>
            <a:r>
              <a:rPr lang="uk-UA" b="1" dirty="0" err="1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Клайв</a:t>
            </a:r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err="1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Стейплз</a:t>
            </a:r>
            <a:r>
              <a:rPr lang="uk-UA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err="1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Льюїс</a:t>
            </a:r>
            <a:endParaRPr lang="uk-UA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412776"/>
            <a:ext cx="6696744" cy="5112568"/>
          </a:xfrm>
        </p:spPr>
        <p:txBody>
          <a:bodyPr>
            <a:normAutofit/>
          </a:bodyPr>
          <a:lstStyle/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Батько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Альберт Джеймс був адвокатом.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Флора Августа вела домашнє господарство і виховувала синів (у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Клайва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був старший брат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Уоррен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Будинок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, в якому жив </a:t>
            </a:r>
            <a:r>
              <a:rPr lang="uk-UA" sz="2800" dirty="0" err="1" smtClean="0">
                <a:latin typeface="Times New Roman" pitchFamily="18" charset="0"/>
                <a:cs typeface="Times New Roman" pitchFamily="18" charset="0"/>
              </a:rPr>
              <a:t>Льюїс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у дитинстві, був дивовижний – </a:t>
            </a: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з довгими коридорами, </a:t>
            </a: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несподіваними сходами </a:t>
            </a:r>
          </a:p>
          <a:p>
            <a:pPr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та таємничим горищем.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434" name="Picture 2" descr="Клайв Стейплз Льюис - биография, творчество, отзывы, лучшие книги.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7020272" y="332656"/>
            <a:ext cx="1920213" cy="266429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38100" cap="sq">
            <a:solidFill>
              <a:schemeClr val="accent6">
                <a:lumMod val="50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438" name="Picture 6" descr="undefined"/>
          <p:cNvPicPr>
            <a:picLocks noChangeAspect="1" noChangeArrowheads="1"/>
          </p:cNvPicPr>
          <p:nvPr/>
        </p:nvPicPr>
        <p:blipFill>
          <a:blip r:embed="rId4" cstate="print"/>
          <a:srcRect t="5095" r="4749" b="15929"/>
          <a:stretch>
            <a:fillRect/>
          </a:stretch>
        </p:blipFill>
        <p:spPr bwMode="auto">
          <a:xfrm>
            <a:off x="5076056" y="4149080"/>
            <a:ext cx="3832684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Прямоугольник 7"/>
          <p:cNvSpPr/>
          <p:nvPr/>
        </p:nvSpPr>
        <p:spPr>
          <a:xfrm>
            <a:off x="6948264" y="2996952"/>
            <a:ext cx="201622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(1898 – 1963)</a:t>
            </a:r>
            <a:endParaRPr lang="uk-UA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Коли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Клайву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було 4 роки, його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пса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Джексі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збила машина. Після цього випадку </a:t>
            </a:r>
            <a:r>
              <a:rPr lang="uk-UA" sz="2800" dirty="0" err="1">
                <a:latin typeface="Times New Roman" pitchFamily="18" charset="0"/>
                <a:cs typeface="Times New Roman" pitchFamily="18" charset="0"/>
              </a:rPr>
              <a:t>Льюїс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 заявив, що відтепер його </a:t>
            </a:r>
            <a:r>
              <a:rPr lang="uk-UA" sz="2800" b="1" dirty="0">
                <a:latin typeface="Times New Roman" pitchFamily="18" charset="0"/>
                <a:cs typeface="Times New Roman" pitchFamily="18" charset="0"/>
              </a:rPr>
              <a:t>новим ім'ям буде </a:t>
            </a:r>
            <a:r>
              <a:rPr lang="uk-UA" sz="2800" b="1" dirty="0" err="1">
                <a:latin typeface="Times New Roman" pitchFamily="18" charset="0"/>
                <a:cs typeface="Times New Roman" pitchFamily="18" charset="0"/>
              </a:rPr>
              <a:t>Джексі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uk-UA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Спочатку 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він не відкликався ні на яке інше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ім’я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, але пізніше згодився на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ім’я </a:t>
            </a:r>
            <a:r>
              <a:rPr lang="uk-UA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Джек</a:t>
            </a: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, як його і називали решту життя рідні та друзі.</a:t>
            </a:r>
          </a:p>
        </p:txBody>
      </p:sp>
      <p:pic>
        <p:nvPicPr>
          <p:cNvPr id="19458" name="Picture 2" descr="Пес Кипр из приюта в Кожухово Москва отдается в добрые руки. - Взять  собаку, кошку из приюта - Кожуховский приют,-Малинки Волонтеры, Москва,  ВАО, ТИНА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16487" r="5202"/>
          <a:stretch>
            <a:fillRect/>
          </a:stretch>
        </p:blipFill>
        <p:spPr bwMode="auto">
          <a:xfrm>
            <a:off x="3779912" y="3645024"/>
            <a:ext cx="2834317" cy="2676337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3429000"/>
            <a:ext cx="2096965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Клайв Льюис Стейплс | KORNI TODAY"/>
          <p:cNvPicPr>
            <a:picLocks noChangeAspect="1" noChangeArrowheads="1"/>
          </p:cNvPicPr>
          <p:nvPr/>
        </p:nvPicPr>
        <p:blipFill>
          <a:blip r:embed="rId5" cstate="print"/>
          <a:srcRect l="5891" t="4591" r="3772"/>
          <a:stretch>
            <a:fillRect/>
          </a:stretch>
        </p:blipFill>
        <p:spPr bwMode="auto">
          <a:xfrm>
            <a:off x="251520" y="3501008"/>
            <a:ext cx="3312368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260648"/>
            <a:ext cx="8136904" cy="5865515"/>
          </a:xfrm>
        </p:spPr>
        <p:txBody>
          <a:bodyPr/>
          <a:lstStyle/>
          <a:p>
            <a:r>
              <a:rPr lang="uk-UA" b="1" dirty="0" err="1">
                <a:latin typeface="Times New Roman" pitchFamily="18" charset="0"/>
                <a:cs typeface="Times New Roman" pitchFamily="18" charset="0"/>
              </a:rPr>
              <a:t>Льюїс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 линув до природи. </a:t>
            </a:r>
            <a:endParaRPr lang="uk-UA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Її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краса нагадувала йому про північні оповідання, і навпаки, північні оповідання нагадували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про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красу природи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. </a:t>
            </a:r>
          </a:p>
        </p:txBody>
      </p:sp>
      <p:sp>
        <p:nvSpPr>
          <p:cNvPr id="20482" name="AutoShape 2" descr="Ирландия природа (57 фото) - 57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484" name="Picture 4" descr="Ірландія - відпочинок, туризм, традиції, замки, культура, особливості, віза  в Ірландію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2780928"/>
            <a:ext cx="3893179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486" name="Picture 6" descr="Ірландія - відпочинок, туризм, традиції, замки, культура, особливості, віза  в Ірландію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57274" y="4149080"/>
            <a:ext cx="4729128" cy="2520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8147248" cy="648072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Протягом 7 років створював цикл </a:t>
            </a:r>
            <a:r>
              <a:rPr lang="uk-UA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36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Хроніки</a:t>
            </a:r>
            <a:r>
              <a:rPr lang="uk-UA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err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Нарнії</a:t>
            </a:r>
            <a:r>
              <a:rPr lang="uk-UA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» </a:t>
            </a:r>
          </a:p>
          <a:p>
            <a:pPr algn="ctr"/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6" name="Picture 2" descr="Хроніки Нарнії. Морські пригоди &quot;Зоряного мандрівника&quot; - АудіоКниги  Українською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1484784"/>
            <a:ext cx="1870997" cy="2808312"/>
          </a:xfrm>
          <a:prstGeom prst="rect">
            <a:avLst/>
          </a:prstGeom>
          <a:noFill/>
        </p:spPr>
      </p:pic>
      <p:pic>
        <p:nvPicPr>
          <p:cNvPr id="21508" name="Picture 4" descr="Хроніки Нарнії. Підкорювач Світанку 2010 дивитися українською онлайн в HD  якості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1484784"/>
            <a:ext cx="1848205" cy="2808312"/>
          </a:xfrm>
          <a:prstGeom prst="rect">
            <a:avLst/>
          </a:prstGeom>
          <a:noFill/>
        </p:spPr>
      </p:pic>
      <p:pic>
        <p:nvPicPr>
          <p:cNvPr id="21510" name="Picture 6" descr="Подорож Досвітнього мандрівника — Вікіпедія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1484784"/>
            <a:ext cx="1880848" cy="2808312"/>
          </a:xfrm>
          <a:prstGeom prst="rect">
            <a:avLst/>
          </a:prstGeom>
          <a:noFill/>
        </p:spPr>
      </p:pic>
      <p:pic>
        <p:nvPicPr>
          <p:cNvPr id="21512" name="Picture 8" descr="Остання битва (Хроніки Нарнії) — Вікіпедія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484784"/>
            <a:ext cx="1800200" cy="2808312"/>
          </a:xfrm>
          <a:prstGeom prst="rect">
            <a:avLst/>
          </a:prstGeom>
          <a:noFill/>
        </p:spPr>
      </p:pic>
      <p:sp>
        <p:nvSpPr>
          <p:cNvPr id="21514" name="AutoShape 10" descr="Клайв Стейплз Льюї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1516" name="AutoShape 12" descr="Клайв Стейплз Льюїс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3" name="Прямоугольник 12"/>
          <p:cNvSpPr/>
          <p:nvPr/>
        </p:nvSpPr>
        <p:spPr>
          <a:xfrm>
            <a:off x="1907704" y="4581128"/>
            <a:ext cx="63367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uk-UA" dirty="0" smtClean="0">
                <a:latin typeface="Times New Roman" pitchFamily="18" charset="0"/>
                <a:cs typeface="Times New Roman" pitchFamily="18" charset="0"/>
                <a:hlinkClick r:id="rId7"/>
              </a:rPr>
              <a:t> 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Хроніки  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7"/>
              </a:rPr>
              <a:t>Нарнії — 1. Небіж чорнокнижника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 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Хроніки  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8"/>
              </a:rPr>
              <a:t>Нарнії — 2. Лев, Чаклунка і стара шафа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 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Хроніки  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9"/>
              </a:rPr>
              <a:t>Нарнії — 3. Кінь і хлопчик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 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Хроніки  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Нарнії — 4. Принц </a:t>
            </a:r>
            <a:r>
              <a:rPr lang="uk-UA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0"/>
              </a:rPr>
              <a:t>Каспіан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 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Хроніки  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1"/>
              </a:rPr>
              <a:t>Нарнії — 6. Срібне крісло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 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Хроніки  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2"/>
              </a:rPr>
              <a:t>Нарнії — 5. Подорож Досвітнього мандрівника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457200" algn="l"/>
              </a:tabLst>
            </a:pP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 </a:t>
            </a:r>
            <a:r>
              <a:rPr lang="uk-UA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Хроніки  </a:t>
            </a:r>
            <a:r>
              <a:rPr lang="uk-UA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  <a:hlinkClick r:id="rId13"/>
              </a:rPr>
              <a:t>Нарнії — 7. Остання битва</a:t>
            </a:r>
            <a:endParaRPr lang="uk-UA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410" name="Picture 2" descr="Клайв Стейплз Льюїс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323528" y="4365104"/>
            <a:ext cx="3816424" cy="2090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414" name="AutoShape 6" descr="Книга «Небіж чаклуна. Кн. 1 (Хроніки Нарнії)» арт: 330101 ⚡️Ціна: 186.00  купить в ⭐️Книголенд - ISBN: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7415" name="Picture 7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251520" y="1052736"/>
            <a:ext cx="2016224" cy="303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/>
          <p:cNvPicPr>
            <a:picLocks noChangeAspect="1" noChangeArrowheads="1"/>
          </p:cNvPicPr>
          <p:nvPr/>
        </p:nvPicPr>
        <p:blipFill>
          <a:blip r:embed="rId5" cstate="print">
            <a:lum contrast="10000"/>
          </a:blip>
          <a:srcRect/>
          <a:stretch>
            <a:fillRect/>
          </a:stretch>
        </p:blipFill>
        <p:spPr bwMode="auto">
          <a:xfrm>
            <a:off x="4788024" y="980728"/>
            <a:ext cx="191216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6" cstate="print">
            <a:lum contrast="10000"/>
          </a:blip>
          <a:srcRect/>
          <a:stretch>
            <a:fillRect/>
          </a:stretch>
        </p:blipFill>
        <p:spPr bwMode="auto">
          <a:xfrm>
            <a:off x="6948264" y="260648"/>
            <a:ext cx="2006582" cy="3062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/>
          <a:stretch>
            <a:fillRect/>
          </a:stretch>
        </p:blipFill>
        <p:spPr bwMode="auto">
          <a:xfrm>
            <a:off x="2483768" y="260648"/>
            <a:ext cx="1976690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11"/>
          <p:cNvSpPr/>
          <p:nvPr/>
        </p:nvSpPr>
        <p:spPr>
          <a:xfrm>
            <a:off x="4499992" y="4221088"/>
            <a:ext cx="446449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Книги адресовані дітям в жанрі </a:t>
            </a:r>
            <a:r>
              <a:rPr lang="uk-UA" sz="2800" b="1" dirty="0" err="1" smtClean="0">
                <a:latin typeface="Times New Roman" pitchFamily="18" charset="0"/>
                <a:cs typeface="Times New Roman" pitchFamily="18" charset="0"/>
              </a:rPr>
              <a:t>фентезі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Font typeface="Arial" pitchFamily="34" charset="0"/>
              <a:buChar char="•"/>
            </a:pP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Їх перевели на 47 мов та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продали мільйонними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тиражами.</a:t>
            </a:r>
            <a:endParaRPr lang="uk-UA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363272" cy="980728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Хроніки</a:t>
            </a:r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Нарнії</a:t>
            </a:r>
            <a:r>
              <a:rPr lang="uk-U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»</a:t>
            </a:r>
            <a:endParaRPr lang="uk-UA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386" name="Picture 2" descr="Художній фільм про життя Клайва Льюїса вийде в прокат в СШ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060848"/>
            <a:ext cx="8280920" cy="4576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467544" y="908720"/>
            <a:ext cx="83529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«Небіж чаклуна» писалася протягом 6 років.</a:t>
            </a:r>
            <a:r>
              <a:rPr lang="ru-RU" sz="2000" dirty="0" smtClean="0"/>
              <a:t> 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Первісно повість називалася «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Поллі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Дігорі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», </a:t>
            </a:r>
          </a:p>
          <a:p>
            <a:pPr algn="ctr"/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видавець змінив назву на «Небіж чаклуна».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52128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Слухаємо повість-казку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https://www.westculture.com.ua/Images/Upload/small.417329_37723026.jpg"/>
          <p:cNvPicPr>
            <a:picLocks noChangeAspect="1" noChangeArrowheads="1"/>
          </p:cNvPicPr>
          <p:nvPr/>
        </p:nvPicPr>
        <p:blipFill>
          <a:blip r:embed="rId4" cstate="print"/>
          <a:srcRect l="2690" r="3147"/>
          <a:stretch>
            <a:fillRect/>
          </a:stretch>
        </p:blipFill>
        <p:spPr bwMode="auto">
          <a:xfrm>
            <a:off x="179512" y="2132856"/>
            <a:ext cx="2234484" cy="3377952"/>
          </a:xfrm>
          <a:prstGeom prst="rect">
            <a:avLst/>
          </a:prstGeom>
          <a:noFill/>
        </p:spPr>
      </p:pic>
      <p:pic>
        <p:nvPicPr>
          <p:cNvPr id="6" name="Небіж чаклуна.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2627784" y="1628800"/>
            <a:ext cx="6264695" cy="46985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52128"/>
          </a:xfrm>
        </p:spPr>
        <p:txBody>
          <a:bodyPr/>
          <a:lstStyle/>
          <a:p>
            <a:r>
              <a:rPr lang="uk-UA" b="1" dirty="0" err="1" smtClean="0">
                <a:solidFill>
                  <a:srgbClr val="C00000"/>
                </a:solidFill>
              </a:rPr>
              <a:t>“Печера</a:t>
            </a:r>
            <a:r>
              <a:rPr lang="uk-UA" b="1" dirty="0" smtClean="0">
                <a:solidFill>
                  <a:srgbClr val="C00000"/>
                </a:solidFill>
              </a:rPr>
              <a:t> </a:t>
            </a:r>
            <a:r>
              <a:rPr lang="uk-UA" b="1" dirty="0" err="1" smtClean="0">
                <a:solidFill>
                  <a:srgbClr val="C00000"/>
                </a:solidFill>
              </a:rPr>
              <a:t>контрабандистів”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28674" name="AutoShape 2" descr="В Болграді хочуть дослідити місцеві катакомби та створити карту підземних  ходів: деталі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8676" name="AutoShape 4" descr="https://mahala.com.ua/wp-content/uploads/2023/11/2023-11-07-15.57.37-1024x76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8677" name="Picture 5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1375104" y="1484784"/>
            <a:ext cx="6465138" cy="4824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620688"/>
            <a:ext cx="6851104" cy="1080120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План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1988840"/>
            <a:ext cx="6552728" cy="3384376"/>
          </a:xfrm>
        </p:spPr>
        <p:txBody>
          <a:bodyPr/>
          <a:lstStyle/>
          <a:p>
            <a:pPr>
              <a:buNone/>
            </a:pP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) Знайомство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Поллі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Дігорі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2) Підготовка дітей до експедиції.</a:t>
            </a:r>
          </a:p>
          <a:p>
            <a:pPr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3) У кімнаті на горищі.</a:t>
            </a:r>
          </a:p>
          <a:p>
            <a:pPr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4) Зустріч із дядьком Ендрю.</a:t>
            </a:r>
          </a:p>
          <a:p>
            <a:pPr>
              <a:buNone/>
            </a:pPr>
            <a:r>
              <a:rPr lang="uk-UA" b="1" dirty="0">
                <a:latin typeface="Times New Roman" pitchFamily="18" charset="0"/>
                <a:cs typeface="Times New Roman" pitchFamily="18" charset="0"/>
              </a:rPr>
              <a:t>5) Зникнення </a:t>
            </a:r>
            <a:r>
              <a:rPr lang="uk-UA" b="1" dirty="0" err="1">
                <a:latin typeface="Times New Roman" pitchFamily="18" charset="0"/>
                <a:cs typeface="Times New Roman" pitchFamily="18" charset="0"/>
              </a:rPr>
              <a:t>Поллі</a:t>
            </a:r>
            <a:r>
              <a:rPr lang="uk-UA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dirty="0"/>
          </a:p>
        </p:txBody>
      </p:sp>
      <p:pic>
        <p:nvPicPr>
          <p:cNvPr id="5" name="Picture 2" descr="https://www.westculture.com.ua/Images/Upload/small.417329_37723026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2690" r="3147"/>
          <a:stretch>
            <a:fillRect/>
          </a:stretch>
        </p:blipFill>
        <p:spPr bwMode="auto">
          <a:xfrm>
            <a:off x="7308304" y="260648"/>
            <a:ext cx="1658420" cy="2507095"/>
          </a:xfrm>
          <a:prstGeom prst="rect">
            <a:avLst/>
          </a:prstGeom>
          <a:noFill/>
        </p:spPr>
      </p:pic>
      <p:pic>
        <p:nvPicPr>
          <p:cNvPr id="7" name="Picture 12" descr="Ресурс 102.pn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804248" y="4487768"/>
            <a:ext cx="1854307" cy="2037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Пригадай!</a:t>
            </a:r>
            <a:endParaRPr lang="uk-UA" b="1" dirty="0">
              <a:solidFill>
                <a:srgbClr val="C00000"/>
              </a:solidFill>
            </a:endParaRPr>
          </a:p>
        </p:txBody>
      </p:sp>
      <p:pic>
        <p:nvPicPr>
          <p:cNvPr id="29698" name="Picture 2" descr="https://static.wikia.nocookie.net/narnia/images/c/ce/%D0%94%D0%B8%D0%B3%D0%BE%D1%80%D0%B8_%D0%B8_%D0%9F%D0%BE%D0%BB%D0%BB%D0%B8_%D1%87%D0%B5%D1%80%D0%B4%D0%B0%D0%BA_%D0%9F%D0%A7.JPG/revision/latest?cb=20150329182213&amp;path-prefix=ru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/>
          <a:stretch>
            <a:fillRect/>
          </a:stretch>
        </p:blipFill>
        <p:spPr bwMode="auto">
          <a:xfrm>
            <a:off x="4499992" y="1484784"/>
            <a:ext cx="4248472" cy="4740291"/>
          </a:xfrm>
          <a:prstGeom prst="rect">
            <a:avLst/>
          </a:prstGeom>
          <a:noFill/>
        </p:spPr>
      </p:pic>
      <p:pic>
        <p:nvPicPr>
          <p:cNvPr id="7" name="Picture 5" descr="Sintético 9 Foto Las Cronicas De Narnia - Desplegable C. S. Lewis Cena  Hermosa"/>
          <p:cNvPicPr>
            <a:picLocks noChangeAspect="1" noChangeArrowheads="1"/>
          </p:cNvPicPr>
          <p:nvPr/>
        </p:nvPicPr>
        <p:blipFill>
          <a:blip r:embed="rId4" cstate="print">
            <a:lum bright="10000" contrast="10000"/>
          </a:blip>
          <a:srcRect l="3024" r="1721" b="3661"/>
          <a:stretch>
            <a:fillRect/>
          </a:stretch>
        </p:blipFill>
        <p:spPr bwMode="auto">
          <a:xfrm>
            <a:off x="251520" y="1556792"/>
            <a:ext cx="3906434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Пофантазуймо!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91880" y="2420888"/>
            <a:ext cx="5292080" cy="2232248"/>
          </a:xfrm>
        </p:spPr>
        <p:txBody>
          <a:bodyPr>
            <a:norm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Куди зникла </a:t>
            </a:r>
            <a:r>
              <a:rPr lang="uk-UA" b="1" dirty="0" err="1" smtClean="0">
                <a:latin typeface="Times New Roman" pitchFamily="18" charset="0"/>
                <a:cs typeface="Times New Roman" pitchFamily="18" charset="0"/>
              </a:rPr>
              <a:t>Поллі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Які пригоди на неї чекають?</a:t>
            </a:r>
            <a:endParaRPr lang="uk-UA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s://www.westculture.com.ua/Images/Upload/small.417329_37723026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2690" r="3147"/>
          <a:stretch>
            <a:fillRect/>
          </a:stretch>
        </p:blipFill>
        <p:spPr bwMode="auto">
          <a:xfrm>
            <a:off x="899592" y="1916832"/>
            <a:ext cx="2234484" cy="3377952"/>
          </a:xfrm>
          <a:prstGeom prst="rect">
            <a:avLst/>
          </a:prstGeom>
          <a:noFill/>
        </p:spPr>
      </p:pic>
      <p:sp>
        <p:nvSpPr>
          <p:cNvPr id="5124" name="AutoShape 4" descr="Полли Пламмер | Нарния Вики | Fand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6" name="AutoShape 6" descr="Полли Пламмер | Нарния Вики | Fand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5128" name="AutoShape 8" descr="Полли Пламмер | Нарния Вики | Fandom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32" name="Picture 12" descr="Ресурс 102.png"/>
          <p:cNvPicPr>
            <a:picLocks noChangeAspect="1" noChangeArrowheads="1"/>
          </p:cNvPicPr>
          <p:nvPr/>
        </p:nvPicPr>
        <p:blipFill>
          <a:blip r:embed="rId4" cstate="print">
            <a:lum bright="-10000" contrast="10000"/>
          </a:blip>
          <a:srcRect/>
          <a:stretch>
            <a:fillRect/>
          </a:stretch>
        </p:blipFill>
        <p:spPr bwMode="auto">
          <a:xfrm>
            <a:off x="6948264" y="4646018"/>
            <a:ext cx="1710291" cy="1879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uk-UA" b="1" dirty="0" smtClean="0">
                <a:solidFill>
                  <a:srgbClr val="C00000"/>
                </a:solidFill>
              </a:rPr>
              <a:t>Тест</a:t>
            </a:r>
            <a:endParaRPr lang="uk-UA" b="1" dirty="0">
              <a:solidFill>
                <a:srgbClr val="C0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80728"/>
            <a:ext cx="4186808" cy="5328592"/>
          </a:xfrm>
        </p:spPr>
        <p:txBody>
          <a:bodyPr>
            <a:normAutofit fontScale="47500" lnSpcReduction="20000"/>
          </a:bodyPr>
          <a:lstStyle/>
          <a:p>
            <a:pPr marL="514350" indent="-514350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1. Автор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твору "Хроніки Нарнії"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А)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Клайв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Стейплз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Льюїс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Б) Бернард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Дадьє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В) Джеймс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Крюс</a:t>
            </a:r>
          </a:p>
          <a:p>
            <a:pPr marL="514350" indent="-514350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2. У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розділі "Небіж чаклуна" головні герої?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А) Гаррі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Поттер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Б)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Діґорі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і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Поллі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В) Пітер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Пен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Венді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3. Як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звали дядька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Діґорі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А) Дядечко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Дросельмаєр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Б)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Гендельф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В) Ендрю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4. Де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любили гратися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Поллі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Діґері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А) У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парку</a:t>
            </a: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Б) На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горищі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В) Біля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річки</a:t>
            </a: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5. Кого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зустріли діти за таємничими дверима?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А)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Місс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Каттерлі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Б) Матусю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Діґорі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В) Дядька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Ендрю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6. Завдяки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чому </a:t>
            </a:r>
            <a:r>
              <a:rPr lang="uk-UA" sz="3000" b="1" dirty="0" err="1" smtClean="0">
                <a:latin typeface="Times New Roman" pitchFamily="18" charset="0"/>
                <a:cs typeface="Times New Roman" pitchFamily="18" charset="0"/>
              </a:rPr>
              <a:t>Поллі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 потрапила в інший світ?</a:t>
            </a:r>
          </a:p>
          <a:p>
            <a:pPr fontAlgn="t"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А) Чарівний 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перстень</a:t>
            </a: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Б) Загадкова карта</a:t>
            </a:r>
          </a:p>
          <a:p>
            <a:pPr>
              <a:buNone/>
            </a:pP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3000" b="1" dirty="0" smtClean="0">
                <a:latin typeface="Times New Roman" pitchFamily="18" charset="0"/>
                <a:cs typeface="Times New Roman" pitchFamily="18" charset="0"/>
              </a:rPr>
              <a:t>В) Чарівне дзеркало</a:t>
            </a:r>
            <a:endParaRPr lang="uk-UA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uk-UA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4716016" y="908720"/>
            <a:ext cx="4427984" cy="5544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7. Чому </a:t>
            </a:r>
            <a:r>
              <a:rPr lang="uk-UA" sz="1400" b="1" dirty="0" err="1" smtClean="0">
                <a:latin typeface="Times New Roman" pitchFamily="18" charset="0"/>
                <a:cs typeface="Times New Roman" pitchFamily="18" charset="0"/>
              </a:rPr>
              <a:t>Діґорі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 вирушив за </a:t>
            </a:r>
            <a:r>
              <a:rPr lang="uk-UA" sz="1400" b="1" dirty="0" err="1" smtClean="0">
                <a:latin typeface="Times New Roman" pitchFamily="18" charset="0"/>
                <a:cs typeface="Times New Roman" pitchFamily="18" charset="0"/>
              </a:rPr>
              <a:t>Поллі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А) Знайти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скарб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Щоб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допомогти їй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В) На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прохання дядечка Ендрю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8. Обери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характеристику дядечку Ендрю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Добрий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Загадковий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В) Егоїстичний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9. Де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опинилися діти?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“У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лісі поміж </a:t>
            </a:r>
            <a:r>
              <a:rPr lang="uk-UA" sz="1400" b="1" dirty="0" err="1" smtClean="0">
                <a:latin typeface="Times New Roman" pitchFamily="18" charset="0"/>
                <a:cs typeface="Times New Roman" pitchFamily="18" charset="0"/>
              </a:rPr>
              <a:t>світами”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У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задзеркаллі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В) У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країні ОЗ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10. Яке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рішення прийняли діти?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Одразу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повернутися до дому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Вирушити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в подорож іншими світами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В) Залишитися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у лісі поміж світами</a:t>
            </a: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11. Чий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спів створював все живе в Нарнії?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Соловейка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Чаклунки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В) Лева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12. Що 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хотів </a:t>
            </a:r>
            <a:r>
              <a:rPr lang="uk-UA" sz="1400" b="1" dirty="0" err="1" smtClean="0">
                <a:latin typeface="Times New Roman" pitchFamily="18" charset="0"/>
                <a:cs typeface="Times New Roman" pitchFamily="18" charset="0"/>
              </a:rPr>
              <a:t>Діґорі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 знайти в Нарнії?</a:t>
            </a:r>
          </a:p>
          <a:p>
            <a:pPr fontAlgn="t"/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А) Скарб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Б) Кохання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1400" b="1" dirty="0" smtClean="0">
                <a:latin typeface="Times New Roman" pitchFamily="18" charset="0"/>
                <a:cs typeface="Times New Roman" pitchFamily="18" charset="0"/>
              </a:rPr>
              <a:t>	В) Батька</a:t>
            </a:r>
            <a:endParaRPr lang="uk-UA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fontAlgn="t"/>
            <a:r>
              <a:rPr lang="uk-UA" sz="15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uk-UA" sz="1500" b="1" dirty="0" smtClean="0">
              <a:latin typeface="Times New Roman" pitchFamily="18" charset="0"/>
              <a:cs typeface="Times New Roman" pitchFamily="18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uk-UA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Фон для презентации powerpoint нежный (164 фото) - фото - картинки и  рисунки: скачать бесплатн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71600" y="332656"/>
            <a:ext cx="7715200" cy="5793507"/>
          </a:xfrm>
        </p:spPr>
        <p:txBody>
          <a:bodyPr/>
          <a:lstStyle/>
          <a:p>
            <a:pPr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Існує книг багато на землі,</a:t>
            </a:r>
          </a:p>
          <a:p>
            <a:pPr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Вони цікаві, мудрі та повчальні,</a:t>
            </a:r>
          </a:p>
          <a:p>
            <a:pPr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Та кожен з нас, дорослий чи малий,</a:t>
            </a:r>
          </a:p>
          <a:p>
            <a:pPr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Казки читає – дуже вони гарні.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	</a:t>
            </a: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У казці звірі свою мову мають,</a:t>
            </a:r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		Дерева розмовляють, мов живі,</a:t>
            </a:r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		Добро і правда завжди зло долають,</a:t>
            </a:r>
            <a:endParaRPr lang="uk-UA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uk-UA" sz="2800" b="1" dirty="0" smtClean="0">
                <a:latin typeface="Times New Roman" pitchFamily="18" charset="0"/>
                <a:cs typeface="Times New Roman" pitchFamily="18" charset="0"/>
              </a:rPr>
              <a:t>		Тому і люблять казку діти всі. </a:t>
            </a:r>
            <a:r>
              <a:rPr lang="ru-RU" dirty="0" smtClean="0"/>
              <a:t/>
            </a:r>
            <a:br>
              <a:rPr lang="ru-RU" dirty="0" smtClean="0"/>
            </a:br>
            <a:endParaRPr lang="uk-UA" dirty="0"/>
          </a:p>
        </p:txBody>
      </p:sp>
      <p:pic>
        <p:nvPicPr>
          <p:cNvPr id="7" name="Рисунок 6" descr="C:\Users\HOME\Desktop\1617575786_8-p-kniga-na-prozrachnom-fone-8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6928" y="5013176"/>
            <a:ext cx="2247072" cy="1706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 descr="Дитячі казки ᐉ Читати онлайн на Світ Казо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574532" y="116632"/>
            <a:ext cx="2569468" cy="2432430"/>
          </a:xfrm>
          <a:prstGeom prst="rect">
            <a:avLst/>
          </a:prstGeom>
          <a:noFill/>
        </p:spPr>
      </p:pic>
      <p:pic>
        <p:nvPicPr>
          <p:cNvPr id="2055" name="Picture 7" descr="казка для дітей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323528" y="4506344"/>
            <a:ext cx="3117726" cy="2351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Смайл»"/>
          <p:cNvPicPr>
            <a:picLocks noChangeAspect="1" noChangeArrowheads="1"/>
          </p:cNvPicPr>
          <p:nvPr/>
        </p:nvPicPr>
        <p:blipFill>
          <a:blip r:embed="rId2" cstate="print"/>
          <a:srcRect l="6854" r="27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9512" y="0"/>
            <a:ext cx="41163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Молодці!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3168" y="836712"/>
            <a:ext cx="52995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Дякую за роботу!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368</Words>
  <Application>Microsoft Office PowerPoint</Application>
  <PresentationFormat>Экран (4:3)</PresentationFormat>
  <Paragraphs>111</Paragraphs>
  <Slides>17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Клайв Стейплз Льюїс </vt:lpstr>
      <vt:lpstr>Повість-казка – це</vt:lpstr>
      <vt:lpstr>Слайд 3</vt:lpstr>
      <vt:lpstr>Клайв Стейплз Льюїс</vt:lpstr>
      <vt:lpstr>Слайд 5</vt:lpstr>
      <vt:lpstr>Слайд 6</vt:lpstr>
      <vt:lpstr>Слайд 7</vt:lpstr>
      <vt:lpstr>Слайд 8</vt:lpstr>
      <vt:lpstr>«Хроніки Нарнії»</vt:lpstr>
      <vt:lpstr>Слухаємо повість-казку</vt:lpstr>
      <vt:lpstr>“Печера контрабандистів”</vt:lpstr>
      <vt:lpstr>План</vt:lpstr>
      <vt:lpstr>Пригадай!</vt:lpstr>
      <vt:lpstr>Пофантазуймо!</vt:lpstr>
      <vt:lpstr>Тест</vt:lpstr>
      <vt:lpstr>Слайд 16</vt:lpstr>
      <vt:lpstr>Слайд 17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Клайв Стейплз Льюїс</dc:title>
  <dc:creator>HOME</dc:creator>
  <cp:lastModifiedBy>HOME</cp:lastModifiedBy>
  <cp:revision>37</cp:revision>
  <dcterms:created xsi:type="dcterms:W3CDTF">2024-01-09T17:12:47Z</dcterms:created>
  <dcterms:modified xsi:type="dcterms:W3CDTF">2024-01-10T19:12:40Z</dcterms:modified>
</cp:coreProperties>
</file>