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2" r:id="rId3"/>
    <p:sldId id="295" r:id="rId4"/>
    <p:sldId id="258" r:id="rId5"/>
    <p:sldId id="294" r:id="rId6"/>
    <p:sldId id="296" r:id="rId7"/>
    <p:sldId id="297" r:id="rId8"/>
    <p:sldId id="264" r:id="rId9"/>
    <p:sldId id="265" r:id="rId10"/>
    <p:sldId id="269" r:id="rId11"/>
    <p:sldId id="266" r:id="rId12"/>
    <p:sldId id="271" r:id="rId13"/>
    <p:sldId id="291" r:id="rId14"/>
    <p:sldId id="290" r:id="rId15"/>
    <p:sldId id="289" r:id="rId16"/>
    <p:sldId id="300" r:id="rId17"/>
    <p:sldId id="301" r:id="rId18"/>
    <p:sldId id="286" r:id="rId19"/>
    <p:sldId id="288" r:id="rId20"/>
    <p:sldId id="302" r:id="rId21"/>
    <p:sldId id="305" r:id="rId22"/>
    <p:sldId id="306" r:id="rId23"/>
    <p:sldId id="298" r:id="rId24"/>
    <p:sldId id="299" r:id="rId25"/>
    <p:sldId id="277" r:id="rId26"/>
    <p:sldId id="283" r:id="rId27"/>
    <p:sldId id="273" r:id="rId28"/>
    <p:sldId id="276" r:id="rId29"/>
    <p:sldId id="270" r:id="rId30"/>
    <p:sldId id="303" r:id="rId31"/>
    <p:sldId id="267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283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574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078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580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381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917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257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652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087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440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114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1F5A0-B565-4558-BBB0-8A3E5942B900}" type="datetimeFigureOut">
              <a:rPr lang="ru-RU" smtClean="0"/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689B2-2C4F-41A8-8E77-8AAF1174B4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67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099410" y="2612843"/>
            <a:ext cx="9427561" cy="134493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Природа Південної Америки</a:t>
            </a:r>
            <a:endParaRPr lang="ru-RU" sz="72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073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0-02-05-6a60e05f3cbf459f05ba8e91ec96fdcfd00958e6d9e80e8d7d12c1c4e262dfb2_4b0d4cfb612c43af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38994" y="289560"/>
            <a:ext cx="6278880" cy="627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1776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0964" y="93956"/>
            <a:ext cx="5680030" cy="56800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9493" y="2541336"/>
            <a:ext cx="1263627" cy="12636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4853" y="2250076"/>
            <a:ext cx="2044337" cy="204433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0979" y="4385114"/>
            <a:ext cx="2048669" cy="17815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0829" y="1722684"/>
            <a:ext cx="2075301" cy="134604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58314" y="3644830"/>
            <a:ext cx="2723068" cy="17815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95754" y="4328398"/>
            <a:ext cx="3126872" cy="1999484"/>
          </a:xfrm>
          <a:prstGeom prst="rect">
            <a:avLst/>
          </a:prstGeom>
        </p:spPr>
      </p:pic>
      <p:pic>
        <p:nvPicPr>
          <p:cNvPr id="14" name="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7194" y="125149"/>
            <a:ext cx="6066645" cy="6066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8484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илуэты континент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51" y="0"/>
            <a:ext cx="122442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09476" y="0"/>
            <a:ext cx="52334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Шифрувальники</a:t>
            </a:r>
            <a:endParaRPr lang="ru-RU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897" y="2274838"/>
            <a:ext cx="102020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Н </a:t>
            </a:r>
            <a:r>
              <a:rPr lang="ru-RU" sz="4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ru-RU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І В Д П Е     </a:t>
            </a:r>
            <a:r>
              <a:rPr lang="ru-RU" sz="4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Е</a:t>
            </a:r>
            <a:r>
              <a:rPr lang="ru-RU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И Р А К М 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50767" y="2805315"/>
            <a:ext cx="50738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>
                <a:solidFill>
                  <a:srgbClr val="0070C0"/>
                </a:solidFill>
                <a:latin typeface="Arial Black" panose="020B0A04020102020204" pitchFamily="34" charset="0"/>
              </a:rPr>
              <a:t>8 </a:t>
            </a:r>
            <a:r>
              <a:rPr lang="ru-RU" sz="4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7  6 </a:t>
            </a:r>
            <a:r>
              <a:rPr lang="ru-RU" sz="4400" dirty="0">
                <a:solidFill>
                  <a:srgbClr val="0070C0"/>
                </a:solidFill>
                <a:latin typeface="Arial Black" panose="020B0A04020102020204" pitchFamily="34" charset="0"/>
              </a:rPr>
              <a:t>2 3 </a:t>
            </a:r>
            <a:r>
              <a:rPr lang="ru-RU" sz="4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4  1 5</a:t>
            </a:r>
            <a:endParaRPr lang="ru-RU" sz="4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52507" y="2813446"/>
            <a:ext cx="49918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rgbClr val="0070C0"/>
                </a:solidFill>
                <a:latin typeface="Arial Black" panose="020B0A04020102020204" pitchFamily="34" charset="0"/>
              </a:rPr>
              <a:t>3 </a:t>
            </a:r>
            <a:r>
              <a:rPr lang="ru-RU" sz="4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5 </a:t>
            </a:r>
            <a:r>
              <a:rPr lang="ru-RU" sz="4400" dirty="0">
                <a:solidFill>
                  <a:srgbClr val="0070C0"/>
                </a:solidFill>
                <a:latin typeface="Arial Black" panose="020B0A04020102020204" pitchFamily="34" charset="0"/>
              </a:rPr>
              <a:t>4 </a:t>
            </a:r>
            <a:r>
              <a:rPr lang="ru-RU" sz="4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1 </a:t>
            </a:r>
            <a:r>
              <a:rPr lang="ru-RU" sz="4400" dirty="0">
                <a:solidFill>
                  <a:srgbClr val="0070C0"/>
                </a:solidFill>
                <a:latin typeface="Arial Black" panose="020B0A04020102020204" pitchFamily="34" charset="0"/>
              </a:rPr>
              <a:t>6 </a:t>
            </a:r>
            <a:r>
              <a:rPr lang="ru-RU" sz="4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2 7 </a:t>
            </a:r>
            <a:endParaRPr lang="ru-RU" sz="4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2274838"/>
            <a:ext cx="1047552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    П І В Д Е Н </a:t>
            </a:r>
            <a:r>
              <a:rPr lang="ru-RU" sz="4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ru-RU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А  </a:t>
            </a:r>
            <a:r>
              <a:rPr lang="ru-RU" sz="4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А</a:t>
            </a:r>
            <a:r>
              <a:rPr lang="ru-RU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М Е Р И К А</a:t>
            </a:r>
          </a:p>
        </p:txBody>
      </p:sp>
    </p:spTree>
    <p:extLst>
      <p:ext uri="{BB962C8B-B14F-4D97-AF65-F5344CB8AC3E}">
        <p14:creationId xmlns:p14="http://schemas.microsoft.com/office/powerpoint/2010/main" val="236246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/>
      <p:bldP spid="6" grpId="1"/>
      <p:bldP spid="7" grpId="0"/>
      <p:bldP spid="7" grpId="1"/>
      <p:bldP spid="9" grpId="0"/>
      <p:bldP spid="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0-02-05-4234ac1c2e35dca4edd4af7a83ab9ecc85b40cf9efe7ab41a5657ce1f67ed5a8_343975354f65adbf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3829" y="206829"/>
            <a:ext cx="6270171" cy="6270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1343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онтиненты для дете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29" y="651119"/>
            <a:ext cx="7906870" cy="474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68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2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30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илуэты континент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51" y="0"/>
            <a:ext cx="122442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b="20646"/>
          <a:stretch/>
        </p:blipFill>
        <p:spPr>
          <a:xfrm>
            <a:off x="556396" y="147162"/>
            <a:ext cx="11291615" cy="6710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88905" y="147162"/>
            <a:ext cx="3065519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«Засвіти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ліхтарик»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98434" y="4255524"/>
            <a:ext cx="1507272" cy="10700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Південна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Америка</a:t>
            </a:r>
            <a:endParaRPr lang="ru-RU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901337" y="4167051"/>
            <a:ext cx="10580914" cy="8847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1696250" y="4513590"/>
            <a:ext cx="184731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 rot="12361779">
            <a:off x="3927837" y="3779391"/>
            <a:ext cx="1448114" cy="2252716"/>
          </a:xfrm>
          <a:prstGeom prst="triangle">
            <a:avLst/>
          </a:prstGeom>
          <a:noFill/>
          <a:ln w="381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85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илуэты континент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51" y="0"/>
            <a:ext cx="122442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7CF3345-DF44-001D-626D-8382E911E2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65"/>
          <a:stretch/>
        </p:blipFill>
        <p:spPr>
          <a:xfrm>
            <a:off x="446013" y="619054"/>
            <a:ext cx="11558753" cy="6043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888905" y="147162"/>
            <a:ext cx="3065519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«Засвіти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ліхтарик»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24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илуэты континент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51" y="0"/>
            <a:ext cx="122442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5" t="3559" r="10794" b="33457"/>
          <a:stretch/>
        </p:blipFill>
        <p:spPr>
          <a:xfrm>
            <a:off x="488892" y="550964"/>
            <a:ext cx="5239468" cy="50921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8" t="65760" r="11371" b="1109"/>
          <a:stretch/>
        </p:blipFill>
        <p:spPr>
          <a:xfrm>
            <a:off x="5999133" y="3097059"/>
            <a:ext cx="5922094" cy="3024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6038" b="12438"/>
          <a:stretch/>
        </p:blipFill>
        <p:spPr>
          <a:xfrm>
            <a:off x="0" y="2"/>
            <a:ext cx="12192000" cy="68714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5969" y="-13462"/>
            <a:ext cx="4911357" cy="6871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" y="391886"/>
            <a:ext cx="5003073" cy="390579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</a:rPr>
              <a:t>За </a:t>
            </a:r>
            <a:r>
              <a:rPr lang="ru-RU" b="1" dirty="0" err="1" smtClean="0">
                <a:solidFill>
                  <a:srgbClr val="002060"/>
                </a:solidFill>
              </a:rPr>
              <a:t>площею</a:t>
            </a:r>
            <a:r>
              <a:rPr lang="ru-RU" b="1" dirty="0" smtClean="0">
                <a:solidFill>
                  <a:srgbClr val="002060"/>
                </a:solidFill>
              </a:rPr>
              <a:t> материк </a:t>
            </a:r>
            <a:r>
              <a:rPr lang="ru-RU" b="1" dirty="0" err="1" smtClean="0">
                <a:solidFill>
                  <a:srgbClr val="002060"/>
                </a:solidFill>
              </a:rPr>
              <a:t>посідає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четвер­те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місце</a:t>
            </a:r>
            <a:r>
              <a:rPr lang="ru-RU" b="1" dirty="0" smtClean="0">
                <a:solidFill>
                  <a:srgbClr val="002060"/>
                </a:solidFill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</a:rPr>
              <a:t>Південна</a:t>
            </a:r>
            <a:r>
              <a:rPr lang="ru-RU" b="1" dirty="0" smtClean="0">
                <a:solidFill>
                  <a:srgbClr val="002060"/>
                </a:solidFill>
              </a:rPr>
              <a:t> Америка </a:t>
            </a:r>
            <a:r>
              <a:rPr lang="ru-RU" b="1" dirty="0" err="1" smtClean="0">
                <a:solidFill>
                  <a:srgbClr val="002060"/>
                </a:solidFill>
              </a:rPr>
              <a:t>омивається</a:t>
            </a:r>
            <a:r>
              <a:rPr lang="ru-RU" b="1" dirty="0" smtClean="0">
                <a:solidFill>
                  <a:srgbClr val="002060"/>
                </a:solidFill>
              </a:rPr>
              <a:t> водами </a:t>
            </a:r>
            <a:r>
              <a:rPr lang="ru-RU" b="1" dirty="0" err="1" smtClean="0">
                <a:solidFill>
                  <a:srgbClr val="002060"/>
                </a:solidFill>
              </a:rPr>
              <a:t>Атлантичного</a:t>
            </a:r>
            <a:r>
              <a:rPr lang="ru-RU" b="1" dirty="0" smtClean="0">
                <a:solidFill>
                  <a:srgbClr val="002060"/>
                </a:solidFill>
              </a:rPr>
              <a:t> і Тихого </a:t>
            </a:r>
            <a:r>
              <a:rPr lang="ru-RU" b="1" dirty="0" err="1" smtClean="0">
                <a:solidFill>
                  <a:srgbClr val="002060"/>
                </a:solidFill>
              </a:rPr>
              <a:t>океанів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9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200" y="158768"/>
            <a:ext cx="6954203" cy="308645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03103" y="927462"/>
            <a:ext cx="4571048" cy="5399313"/>
          </a:xfrm>
        </p:spPr>
        <p:txBody>
          <a:bodyPr>
            <a:normAutofit lnSpcReduction="10000"/>
          </a:bodyPr>
          <a:lstStyle/>
          <a:p>
            <a:r>
              <a:rPr 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Поверхню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материка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можна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умовно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поділити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дві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частини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: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західну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-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гірську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, де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вузькою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смугою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простягнулися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гори </a:t>
            </a:r>
            <a:r>
              <a:rPr lang="ru-RU" sz="2800" b="1" i="1" dirty="0" smtClean="0">
                <a:solidFill>
                  <a:srgbClr val="C00000"/>
                </a:solidFill>
              </a:rPr>
              <a:t>Анди.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Материк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та </a:t>
            </a:r>
            <a:r>
              <a:rPr 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широку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рівнинну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територію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  <a:b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Анди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величезною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стіною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від­межували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материк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від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Тихого океану. </a:t>
            </a:r>
            <a:r>
              <a:rPr 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Найвища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вершина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Анд - гора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Аконкагуа</a:t>
            </a: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</a:br>
            <a:endParaRPr lang="ru-RU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201" y="2339431"/>
            <a:ext cx="6954203" cy="46361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8640" y="2837764"/>
            <a:ext cx="5152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err="1" smtClean="0"/>
              <a:t>Аконкагуа</a:t>
            </a:r>
            <a:r>
              <a:rPr lang="uk-UA" sz="3600" b="1" dirty="0" smtClean="0"/>
              <a:t> висота 6959 м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259874" y="281131"/>
            <a:ext cx="1319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/>
              <a:t>Анди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34336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AD09AEA-2871-92B6-52E5-625C465ED4CA}"/>
              </a:ext>
            </a:extLst>
          </p:cNvPr>
          <p:cNvSpPr txBox="1"/>
          <p:nvPr/>
        </p:nvSpPr>
        <p:spPr>
          <a:xfrm>
            <a:off x="640080" y="5576887"/>
            <a:ext cx="10911840" cy="6400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700">
                <a:latin typeface="+mj-lt"/>
                <a:ea typeface="+mj-ea"/>
                <a:cs typeface="+mj-cs"/>
              </a:rPr>
              <a:t>Недарма  на мові індіанців  - інків – назва «Анди» означає «мідні гори».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AA84EC7-3DEF-6F55-3C7D-F3F25AC668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160" r="1" b="19036"/>
          <a:stretch/>
        </p:blipFill>
        <p:spPr>
          <a:xfrm>
            <a:off x="640080" y="640080"/>
            <a:ext cx="10911840" cy="4836795"/>
          </a:xfrm>
          <a:prstGeom prst="rect">
            <a:avLst/>
          </a:prstGeom>
          <a:ln w="19050">
            <a:solidFill>
              <a:schemeClr val="tx1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35827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6AAACB-F20D-623F-99CE-36413443D7B9}"/>
              </a:ext>
            </a:extLst>
          </p:cNvPr>
          <p:cNvSpPr txBox="1"/>
          <p:nvPr/>
        </p:nvSpPr>
        <p:spPr>
          <a:xfrm>
            <a:off x="551368" y="280396"/>
            <a:ext cx="4952596" cy="10215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Південна Америка багата на різноманітні корисні копалини. В Андах є поклади міді, олова, золота.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696E29-7378-1DD6-28F3-77D1F1848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011" y="0"/>
            <a:ext cx="6178989" cy="694422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E8E015-5BE3-BE26-244E-1FC09F7BF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01" y="1428749"/>
            <a:ext cx="2143125" cy="21431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119833-7AEA-4EF4-36EE-6C8EAC83C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9160" y="1598974"/>
            <a:ext cx="2095500" cy="16002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B995CB7-DCDF-3F91-CD85-3D91A7ADFA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01" y="3698671"/>
            <a:ext cx="2587779" cy="19383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799" y="3430498"/>
            <a:ext cx="2749330" cy="15956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65" y="5164473"/>
            <a:ext cx="3013987" cy="1693527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652" y="5257452"/>
            <a:ext cx="2142477" cy="141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9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451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DEFFCC-FC78-415E-E2A8-9C1C7F48B523}"/>
              </a:ext>
            </a:extLst>
          </p:cNvPr>
          <p:cNvSpPr txBox="1"/>
          <p:nvPr/>
        </p:nvSpPr>
        <p:spPr>
          <a:xfrm>
            <a:off x="3092532" y="5872225"/>
            <a:ext cx="5024486" cy="71508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Пустеля Атакама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834F15-2559-77B5-A12D-10A6B907D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2249" y="141886"/>
            <a:ext cx="2857500" cy="400050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64685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6038" b="12438"/>
          <a:stretch/>
        </p:blipFill>
        <p:spPr>
          <a:xfrm>
            <a:off x="0" y="2"/>
            <a:ext cx="12192000" cy="6871462"/>
          </a:xfrm>
          <a:prstGeom prst="rect">
            <a:avLst/>
          </a:prstGeom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0" y="914401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Найбільша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річка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Землі</a:t>
            </a:r>
            <a:r>
              <a:rPr lang="ru-RU" b="1" dirty="0" smtClean="0">
                <a:solidFill>
                  <a:srgbClr val="002060"/>
                </a:solidFill>
              </a:rPr>
              <a:t> -Амазонка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09154" y="2194763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</a:rPr>
              <a:t>Друга за величиною материка- </a:t>
            </a:r>
            <a:r>
              <a:rPr lang="ru-RU" b="1" dirty="0" err="1" smtClean="0">
                <a:solidFill>
                  <a:srgbClr val="002060"/>
                </a:solidFill>
              </a:rPr>
              <a:t>річка</a:t>
            </a:r>
            <a:r>
              <a:rPr lang="ru-RU" b="1" dirty="0" smtClean="0">
                <a:solidFill>
                  <a:srgbClr val="002060"/>
                </a:solidFill>
              </a:rPr>
              <a:t> Парана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309154" y="3449197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Найбільше</a:t>
            </a:r>
            <a:r>
              <a:rPr lang="ru-RU" b="1" dirty="0" smtClean="0">
                <a:solidFill>
                  <a:srgbClr val="002060"/>
                </a:solidFill>
              </a:rPr>
              <a:t> озеро материка - Маракайбо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435428" y="4703631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Найбільше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високогірне</a:t>
            </a:r>
            <a:r>
              <a:rPr lang="ru-RU" b="1" dirty="0" smtClean="0">
                <a:solidFill>
                  <a:srgbClr val="002060"/>
                </a:solidFill>
              </a:rPr>
              <a:t> озеро материка - </a:t>
            </a:r>
            <a:r>
              <a:rPr lang="ru-RU" b="1" dirty="0" err="1" smtClean="0">
                <a:solidFill>
                  <a:srgbClr val="002060"/>
                </a:solidFill>
              </a:rPr>
              <a:t>Тітікака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309153" y="5669886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7E75361-7940-9FC5-D579-C18EE776F9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495" r="1" b="23222"/>
          <a:stretch/>
        </p:blipFill>
        <p:spPr>
          <a:xfrm>
            <a:off x="5312226" y="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2642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" r="3508" b="8392"/>
          <a:stretch>
            <a:fillRect/>
          </a:stretch>
        </p:blipFill>
        <p:spPr bwMode="auto">
          <a:xfrm>
            <a:off x="1214845" y="274321"/>
            <a:ext cx="8294916" cy="492469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одзаголовок 2"/>
          <p:cNvSpPr txBox="1">
            <a:spLocks/>
          </p:cNvSpPr>
          <p:nvPr/>
        </p:nvSpPr>
        <p:spPr>
          <a:xfrm>
            <a:off x="3021874" y="5356773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4000" b="1" dirty="0" err="1" smtClean="0">
                <a:solidFill>
                  <a:srgbClr val="002060"/>
                </a:solidFill>
              </a:rPr>
              <a:t>Водоспад</a:t>
            </a:r>
            <a:r>
              <a:rPr lang="ru-RU" sz="4000" b="1" dirty="0" smtClean="0">
                <a:solidFill>
                  <a:srgbClr val="002060"/>
                </a:solidFill>
              </a:rPr>
              <a:t> </a:t>
            </a:r>
            <a:r>
              <a:rPr lang="ru-RU" sz="4000" b="1" dirty="0" err="1" smtClean="0">
                <a:solidFill>
                  <a:srgbClr val="002060"/>
                </a:solidFill>
              </a:rPr>
              <a:t>Ігуасу</a:t>
            </a:r>
            <a:r>
              <a:rPr lang="ru-RU" sz="4000" b="1" dirty="0" smtClean="0">
                <a:solidFill>
                  <a:srgbClr val="002060"/>
                </a:solidFill>
              </a:rPr>
              <a:t/>
            </a:r>
            <a:br>
              <a:rPr lang="ru-RU" sz="4000" b="1" dirty="0" smtClean="0">
                <a:solidFill>
                  <a:srgbClr val="002060"/>
                </a:solidFill>
              </a:rPr>
            </a:br>
            <a:endParaRPr lang="ru-RU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10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ображення, що містить надворі, небо, природа, гора&#10;&#10;Автоматично згенерований опис">
            <a:extLst>
              <a:ext uri="{FF2B5EF4-FFF2-40B4-BE49-F238E27FC236}">
                <a16:creationId xmlns:a16="http://schemas.microsoft.com/office/drawing/2014/main" id="{D04BCA07-2FDE-600C-6670-A6957B4E11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5" r="10768" b="-1"/>
          <a:stretch/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D52103-F1F6-6147-2058-0A47D6795594}"/>
              </a:ext>
            </a:extLst>
          </p:cNvPr>
          <p:cNvSpPr txBox="1"/>
          <p:nvPr/>
        </p:nvSpPr>
        <p:spPr>
          <a:xfrm>
            <a:off x="371094" y="2718054"/>
            <a:ext cx="3438906" cy="3207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Найприкметнішим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природним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дивом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Південної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водоспад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Анхель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найвищий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(1054 м.)</a:t>
            </a:r>
          </a:p>
        </p:txBody>
      </p:sp>
    </p:spTree>
    <p:extLst>
      <p:ext uri="{BB962C8B-B14F-4D97-AF65-F5344CB8AC3E}">
        <p14:creationId xmlns:p14="http://schemas.microsoft.com/office/powerpoint/2010/main" val="141384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2CEE164-3C78-6E53-F257-80BABD98C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0" y="0"/>
            <a:ext cx="1217509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AE976A-B476-D0C7-023B-6C9ABF066581}"/>
              </a:ext>
            </a:extLst>
          </p:cNvPr>
          <p:cNvSpPr txBox="1"/>
          <p:nvPr/>
        </p:nvSpPr>
        <p:spPr>
          <a:xfrm>
            <a:off x="301656" y="131976"/>
            <a:ext cx="11557263" cy="112371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от озер у Південній Америці мало. В Андах, серед гірських хребтів (на висоті 3812 м), у глибокій западині розташувалося судноплавне озеро Тітікака. З – поміж великих озер на Землі воно найбільш високогірне. </a:t>
            </a:r>
          </a:p>
        </p:txBody>
      </p:sp>
    </p:spTree>
    <p:extLst>
      <p:ext uri="{BB962C8B-B14F-4D97-AF65-F5344CB8AC3E}">
        <p14:creationId xmlns:p14="http://schemas.microsoft.com/office/powerpoint/2010/main" val="143634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6038" b="12438"/>
          <a:stretch/>
        </p:blipFill>
        <p:spPr>
          <a:xfrm>
            <a:off x="0" y="2"/>
            <a:ext cx="12192000" cy="6871462"/>
          </a:xfrm>
          <a:prstGeom prst="rect">
            <a:avLst/>
          </a:prstGeom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154577" y="2149038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Найбільше</a:t>
            </a:r>
            <a:r>
              <a:rPr lang="ru-RU" b="1" dirty="0" smtClean="0">
                <a:solidFill>
                  <a:srgbClr val="002060"/>
                </a:solidFill>
              </a:rPr>
              <a:t> озеро материка - Маракайбо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309153" y="3671665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Найбільше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високогірне</a:t>
            </a:r>
            <a:r>
              <a:rPr lang="ru-RU" b="1" dirty="0" smtClean="0">
                <a:solidFill>
                  <a:srgbClr val="002060"/>
                </a:solidFill>
              </a:rPr>
              <a:t> озеро материка - </a:t>
            </a:r>
            <a:r>
              <a:rPr lang="ru-RU" b="1" dirty="0" err="1" smtClean="0">
                <a:solidFill>
                  <a:srgbClr val="002060"/>
                </a:solidFill>
              </a:rPr>
              <a:t>Тітікака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309153" y="5669886"/>
            <a:ext cx="5003073" cy="1240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7E75361-7940-9FC5-D579-C18EE776F9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495" r="1" b="23222"/>
          <a:stretch/>
        </p:blipFill>
        <p:spPr>
          <a:xfrm>
            <a:off x="5312226" y="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71766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Lenovo\Desktop\Порівняння висоти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15"/>
          <a:stretch/>
        </p:blipFill>
        <p:spPr bwMode="auto">
          <a:xfrm>
            <a:off x="692330" y="697546"/>
            <a:ext cx="10345783" cy="58469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8351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Lenovo\Desktop\Порівняння довжини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5"/>
          <a:stretch/>
        </p:blipFill>
        <p:spPr bwMode="auto">
          <a:xfrm>
            <a:off x="1067572" y="699542"/>
            <a:ext cx="9709285" cy="570125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0736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6038" b="12438"/>
          <a:stretch/>
        </p:blipFill>
        <p:spPr>
          <a:xfrm>
            <a:off x="0" y="2"/>
            <a:ext cx="12192000" cy="6871462"/>
          </a:xfrm>
          <a:prstGeom prst="rect">
            <a:avLst/>
          </a:prstGeom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3278779" y="391886"/>
            <a:ext cx="5003073" cy="8360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Вправа</a:t>
            </a:r>
            <a:r>
              <a:rPr lang="ru-RU" b="1" dirty="0" smtClean="0">
                <a:solidFill>
                  <a:srgbClr val="002060"/>
                </a:solidFill>
              </a:rPr>
              <a:t> «</a:t>
            </a:r>
            <a:r>
              <a:rPr lang="ru-RU" b="1" dirty="0" err="1" smtClean="0">
                <a:solidFill>
                  <a:srgbClr val="002060"/>
                </a:solidFill>
              </a:rPr>
              <a:t>Пізнаю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світ</a:t>
            </a:r>
            <a:r>
              <a:rPr lang="ru-RU" b="1" dirty="0" smtClean="0">
                <a:solidFill>
                  <a:srgbClr val="002060"/>
                </a:solidFill>
              </a:rPr>
              <a:t>»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799" y="1247079"/>
            <a:ext cx="2926334" cy="21886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1145" y="1227909"/>
            <a:ext cx="2908044" cy="2182557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852" y="608648"/>
            <a:ext cx="1981200" cy="242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7185" y="4028511"/>
            <a:ext cx="2901948" cy="1700931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" r="3508" b="8392"/>
          <a:stretch>
            <a:fillRect/>
          </a:stretch>
        </p:blipFill>
        <p:spPr bwMode="auto">
          <a:xfrm>
            <a:off x="4581145" y="3950335"/>
            <a:ext cx="309562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782" y="3952112"/>
            <a:ext cx="2609850" cy="19526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24534" y="3410466"/>
            <a:ext cx="5003073" cy="8360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Пустеля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Атакама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3533630" y="3445900"/>
            <a:ext cx="5003073" cy="8360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</a:rPr>
              <a:t>Озеро </a:t>
            </a:r>
            <a:r>
              <a:rPr lang="ru-RU" b="1" dirty="0" err="1" smtClean="0">
                <a:solidFill>
                  <a:srgbClr val="002060"/>
                </a:solidFill>
              </a:rPr>
              <a:t>Тітікака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Подзаголовок 2"/>
          <p:cNvSpPr txBox="1">
            <a:spLocks/>
          </p:cNvSpPr>
          <p:nvPr/>
        </p:nvSpPr>
        <p:spPr>
          <a:xfrm>
            <a:off x="8043433" y="3022805"/>
            <a:ext cx="2943154" cy="8360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Найвищий</a:t>
            </a:r>
            <a:r>
              <a:rPr lang="ru-RU" b="1" dirty="0" smtClean="0">
                <a:solidFill>
                  <a:srgbClr val="002060"/>
                </a:solidFill>
              </a:rPr>
              <a:t> у </a:t>
            </a:r>
            <a:r>
              <a:rPr lang="ru-RU" b="1" dirty="0" err="1" smtClean="0">
                <a:solidFill>
                  <a:srgbClr val="002060"/>
                </a:solidFill>
              </a:rPr>
              <a:t>світі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водоспад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Анхель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124534" y="5726848"/>
            <a:ext cx="5003073" cy="8360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Найбільша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річка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Землі</a:t>
            </a:r>
            <a:r>
              <a:rPr lang="ru-RU" b="1" dirty="0" smtClean="0">
                <a:solidFill>
                  <a:srgbClr val="002060"/>
                </a:solidFill>
              </a:rPr>
              <a:t> Амазонка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3770814" y="5821618"/>
            <a:ext cx="5003073" cy="8360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rgbClr val="002060"/>
                </a:solidFill>
              </a:rPr>
              <a:t>Водоспад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Ігуасу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7013473" y="6070875"/>
            <a:ext cx="5003073" cy="8360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4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6038" b="12438"/>
          <a:stretch/>
        </p:blipFill>
        <p:spPr>
          <a:xfrm>
            <a:off x="0" y="2"/>
            <a:ext cx="12192000" cy="6871462"/>
          </a:xfrm>
          <a:prstGeom prst="rect">
            <a:avLst/>
          </a:prstGeom>
        </p:spPr>
      </p:pic>
      <p:sp>
        <p:nvSpPr>
          <p:cNvPr id="4" name="Подзаголовок 2"/>
          <p:cNvSpPr txBox="1">
            <a:spLocks/>
          </p:cNvSpPr>
          <p:nvPr/>
        </p:nvSpPr>
        <p:spPr>
          <a:xfrm>
            <a:off x="3278779" y="391886"/>
            <a:ext cx="5003073" cy="8360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4000" b="1" dirty="0" err="1" smtClean="0">
                <a:solidFill>
                  <a:srgbClr val="002060"/>
                </a:solidFill>
              </a:rPr>
              <a:t>Хвилинка</a:t>
            </a:r>
            <a:r>
              <a:rPr lang="ru-RU" sz="4000" b="1" dirty="0" smtClean="0">
                <a:solidFill>
                  <a:srgbClr val="002060"/>
                </a:solidFill>
              </a:rPr>
              <a:t> </a:t>
            </a:r>
            <a:r>
              <a:rPr lang="ru-RU" sz="4000" b="1" dirty="0" err="1" smtClean="0">
                <a:solidFill>
                  <a:srgbClr val="002060"/>
                </a:solidFill>
              </a:rPr>
              <a:t>відпочинку</a:t>
            </a:r>
            <a:r>
              <a:rPr lang="ru-RU" sz="4000" b="1" dirty="0" smtClean="0">
                <a:solidFill>
                  <a:srgbClr val="002060"/>
                </a:solidFill>
              </a:rPr>
              <a:t/>
            </a:r>
            <a:br>
              <a:rPr lang="ru-RU" sz="4000" b="1" dirty="0" smtClean="0">
                <a:solidFill>
                  <a:srgbClr val="002060"/>
                </a:solidFill>
              </a:rPr>
            </a:b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3143" y="1078534"/>
            <a:ext cx="11834947" cy="5409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"Чи знаєте ви, що таке південно-американський дощ? Ні? Тоді давайте разом послухаємо, який він.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Південній Америці піднявся вітер.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(Вчитель тре долоні)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Починає крапати дощ.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(Клацання пальцями)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Дощ посилюється.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(Плескання долонями по грудях)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Починається справжня злива.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(Плескання по стегнах)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ось град— справжня буря.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(Тупіт ногами)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Але що це? Буря стихає.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(Плескання по стегнах)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Дощ стихає.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(Плескання долонями  по грудях)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Рідкі краплі падають на землю.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(Клацання пальцями)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Тихий шелест вітру.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(Потирання долонь.)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Сонце!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(Руки догори)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80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178" y="2137886"/>
            <a:ext cx="3042045" cy="2026763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301075"/>
            <a:ext cx="11756571" cy="32918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err="1"/>
              <a:t>Населення</a:t>
            </a:r>
            <a:r>
              <a:rPr lang="ru-RU" sz="2400" dirty="0"/>
              <a:t> </a:t>
            </a:r>
            <a:r>
              <a:rPr lang="ru-RU" sz="2400" dirty="0" err="1"/>
              <a:t>Південної</a:t>
            </a:r>
            <a:r>
              <a:rPr lang="ru-RU" sz="2400" dirty="0"/>
              <a:t> Америки </a:t>
            </a:r>
            <a:r>
              <a:rPr lang="ru-RU" sz="2400" dirty="0" err="1"/>
              <a:t>складається</a:t>
            </a:r>
            <a:r>
              <a:rPr lang="ru-RU" sz="2400" dirty="0"/>
              <a:t> з </a:t>
            </a:r>
            <a:r>
              <a:rPr lang="ru-RU" sz="2400" dirty="0" err="1"/>
              <a:t>індіанців</a:t>
            </a:r>
            <a:r>
              <a:rPr lang="ru-RU" sz="2400" dirty="0"/>
              <a:t>, </a:t>
            </a:r>
            <a:r>
              <a:rPr lang="ru-RU" sz="2400" dirty="0" err="1" smtClean="0"/>
              <a:t>афри­канських</a:t>
            </a:r>
            <a:r>
              <a:rPr lang="ru-RU" sz="2400" dirty="0" smtClean="0"/>
              <a:t> </a:t>
            </a:r>
            <a:r>
              <a:rPr lang="ru-RU" sz="2400" dirty="0" err="1"/>
              <a:t>негрів</a:t>
            </a:r>
            <a:r>
              <a:rPr lang="ru-RU" sz="2400" dirty="0"/>
              <a:t> та </a:t>
            </a:r>
            <a:r>
              <a:rPr lang="ru-RU" sz="2400" dirty="0" err="1"/>
              <a:t>європейців</a:t>
            </a:r>
            <a:r>
              <a:rPr lang="ru-RU" sz="2400" dirty="0"/>
              <a:t>. </a:t>
            </a:r>
            <a:r>
              <a:rPr lang="ru-RU" sz="2400" dirty="0" err="1"/>
              <a:t>Найбільш</a:t>
            </a:r>
            <a:r>
              <a:rPr lang="ru-RU" sz="2400" dirty="0"/>
              <a:t> </a:t>
            </a:r>
            <a:r>
              <a:rPr lang="ru-RU" sz="2400" dirty="0" err="1"/>
              <a:t>заселені</a:t>
            </a:r>
            <a:r>
              <a:rPr lang="ru-RU" sz="2400" dirty="0"/>
              <a:t> </a:t>
            </a:r>
            <a:r>
              <a:rPr lang="ru-RU" sz="2400" dirty="0" err="1" smtClean="0"/>
              <a:t>узбережжя</a:t>
            </a:r>
            <a:r>
              <a:rPr lang="ru-RU" sz="2400" dirty="0" smtClean="0"/>
              <a:t> </a:t>
            </a:r>
            <a:r>
              <a:rPr lang="ru-RU" sz="2400" dirty="0" err="1"/>
              <a:t>океанів</a:t>
            </a:r>
            <a:r>
              <a:rPr lang="ru-RU" sz="2400" dirty="0"/>
              <a:t>. </a:t>
            </a:r>
            <a:r>
              <a:rPr lang="ru-RU" sz="2400" dirty="0" err="1"/>
              <a:t>Значну</a:t>
            </a:r>
            <a:r>
              <a:rPr lang="ru-RU" sz="2400" dirty="0"/>
              <a:t> </a:t>
            </a:r>
            <a:r>
              <a:rPr lang="ru-RU" sz="2400" dirty="0" err="1"/>
              <a:t>частину</a:t>
            </a:r>
            <a:r>
              <a:rPr lang="ru-RU" sz="2400" dirty="0"/>
              <a:t> </a:t>
            </a:r>
            <a:r>
              <a:rPr lang="ru-RU" sz="2400" dirty="0" err="1"/>
              <a:t>населення</a:t>
            </a:r>
            <a:r>
              <a:rPr lang="ru-RU" sz="2400" dirty="0"/>
              <a:t> залучено до </a:t>
            </a:r>
            <a:r>
              <a:rPr lang="ru-RU" sz="2400" dirty="0" err="1"/>
              <a:t>видобутку</a:t>
            </a:r>
            <a:r>
              <a:rPr lang="ru-RU" sz="2400" dirty="0"/>
              <a:t> </a:t>
            </a:r>
            <a:r>
              <a:rPr lang="ru-RU" sz="2400" dirty="0" err="1"/>
              <a:t>корисних</a:t>
            </a:r>
            <a:r>
              <a:rPr lang="ru-RU" sz="2400" dirty="0"/>
              <a:t> </a:t>
            </a:r>
            <a:r>
              <a:rPr lang="ru-RU" sz="2400" dirty="0" err="1"/>
              <a:t>копалин</a:t>
            </a:r>
            <a:r>
              <a:rPr lang="ru-RU" sz="2400" dirty="0"/>
              <a:t>. </a:t>
            </a:r>
            <a:r>
              <a:rPr lang="ru-RU" sz="2400" dirty="0" err="1"/>
              <a:t>Завдяки</a:t>
            </a:r>
            <a:r>
              <a:rPr lang="ru-RU" sz="2400" dirty="0"/>
              <a:t> </a:t>
            </a:r>
            <a:r>
              <a:rPr lang="ru-RU" sz="2400" dirty="0" err="1"/>
              <a:t>сприятливим</a:t>
            </a:r>
            <a:r>
              <a:rPr lang="ru-RU" sz="2400" dirty="0"/>
              <a:t> </a:t>
            </a:r>
            <a:r>
              <a:rPr lang="ru-RU" sz="2400" dirty="0" err="1"/>
              <a:t>природним</a:t>
            </a:r>
            <a:r>
              <a:rPr lang="ru-RU" sz="2400" dirty="0"/>
              <a:t> </a:t>
            </a:r>
            <a:r>
              <a:rPr lang="ru-RU" sz="2400" dirty="0" err="1"/>
              <a:t>умовам</a:t>
            </a:r>
            <a:r>
              <a:rPr lang="ru-RU" sz="2400" dirty="0"/>
              <a:t> тут </a:t>
            </a:r>
            <a:r>
              <a:rPr lang="ru-RU" sz="2400" dirty="0" err="1"/>
              <a:t>вирощують</a:t>
            </a:r>
            <a:r>
              <a:rPr lang="ru-RU" sz="2400" dirty="0"/>
              <a:t> </a:t>
            </a:r>
            <a:r>
              <a:rPr lang="ru-RU" sz="2400" dirty="0" err="1"/>
              <a:t>банани</a:t>
            </a:r>
            <a:r>
              <a:rPr lang="ru-RU" sz="2400" dirty="0"/>
              <a:t>, </a:t>
            </a:r>
            <a:r>
              <a:rPr lang="ru-RU" sz="2400" dirty="0" err="1"/>
              <a:t>кавові</a:t>
            </a:r>
            <a:r>
              <a:rPr lang="ru-RU" sz="2400" dirty="0"/>
              <a:t> </a:t>
            </a:r>
            <a:r>
              <a:rPr lang="ru-RU" sz="2400" dirty="0" err="1" smtClean="0"/>
              <a:t>дерева,сільськогосподарські</a:t>
            </a:r>
            <a:r>
              <a:rPr lang="ru-RU" sz="2400" dirty="0" smtClean="0"/>
              <a:t> </a:t>
            </a:r>
            <a:r>
              <a:rPr lang="ru-RU" sz="2400" dirty="0" err="1"/>
              <a:t>культури</a:t>
            </a:r>
            <a:r>
              <a:rPr lang="ru-RU" sz="2400" dirty="0"/>
              <a:t>, </a:t>
            </a:r>
            <a:r>
              <a:rPr lang="ru-RU" sz="2400" dirty="0" err="1"/>
              <a:t>зокрема</a:t>
            </a:r>
            <a:r>
              <a:rPr lang="ru-RU" sz="2400" dirty="0"/>
              <a:t> </a:t>
            </a:r>
            <a:r>
              <a:rPr lang="ru-RU" sz="2400" dirty="0" err="1"/>
              <a:t>зернові</a:t>
            </a:r>
            <a:r>
              <a:rPr lang="ru-RU" sz="2400" dirty="0"/>
              <a:t>, та </a:t>
            </a:r>
            <a:r>
              <a:rPr lang="ru-RU" sz="2400" dirty="0" err="1"/>
              <a:t>розводять</a:t>
            </a:r>
            <a:r>
              <a:rPr lang="ru-RU" sz="2400" dirty="0"/>
              <a:t> </a:t>
            </a:r>
            <a:r>
              <a:rPr lang="ru-RU" sz="2400" dirty="0" err="1" smtClean="0"/>
              <a:t>тва­рин</a:t>
            </a:r>
            <a:r>
              <a:rPr lang="ru-RU" sz="2400" dirty="0"/>
              <a:t>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261" y="1820743"/>
            <a:ext cx="3385898" cy="22572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4200" y="4323521"/>
            <a:ext cx="3298541" cy="19811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77" y="2309057"/>
            <a:ext cx="2339461" cy="184817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72761" y="4157231"/>
            <a:ext cx="190629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Індіанці</a:t>
            </a:r>
            <a:endParaRPr lang="ru-RU" sz="4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482338" y="4078008"/>
            <a:ext cx="273985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Африканські </a:t>
            </a:r>
          </a:p>
          <a:p>
            <a:pPr algn="ctr"/>
            <a:r>
              <a:rPr lang="uk-UA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негри</a:t>
            </a:r>
            <a:endParaRPr lang="ru-RU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54982" y="6211669"/>
            <a:ext cx="22204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Європейці</a:t>
            </a:r>
            <a:endParaRPr lang="ru-RU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152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D18FB7-FBDE-CA45-09FE-0B2528BF3B01}"/>
              </a:ext>
            </a:extLst>
          </p:cNvPr>
          <p:cNvSpPr txBox="1"/>
          <p:nvPr/>
        </p:nvSpPr>
        <p:spPr>
          <a:xfrm>
            <a:off x="4965431" y="2438400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схилах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дощі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виливають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стільки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ними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укрити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всю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земну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поверхню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9510DF-D4AD-D1FB-B2F0-4172F02E31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090" r="-1" b="8129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25272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246" y="3696315"/>
            <a:ext cx="4441532" cy="294945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644" y="230190"/>
            <a:ext cx="5892962" cy="30323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err="1" smtClean="0"/>
              <a:t>Південна</a:t>
            </a:r>
            <a:r>
              <a:rPr lang="ru-RU" sz="2800" dirty="0" smtClean="0"/>
              <a:t> </a:t>
            </a:r>
            <a:r>
              <a:rPr lang="ru-RU" sz="2800" dirty="0"/>
              <a:t>Америка - </a:t>
            </a:r>
            <a:r>
              <a:rPr lang="ru-RU" sz="2800" dirty="0" err="1"/>
              <a:t>найбільш</a:t>
            </a:r>
            <a:r>
              <a:rPr lang="ru-RU" sz="2800" dirty="0"/>
              <a:t> </a:t>
            </a:r>
            <a:r>
              <a:rPr lang="ru-RU" sz="2800" dirty="0" err="1" smtClean="0"/>
              <a:t>дощовий</a:t>
            </a:r>
            <a:r>
              <a:rPr lang="ru-RU" sz="2800" dirty="0" smtClean="0"/>
              <a:t> </a:t>
            </a:r>
            <a:r>
              <a:rPr lang="ru-RU" sz="2800" dirty="0"/>
              <a:t>материк, </a:t>
            </a:r>
            <a:r>
              <a:rPr lang="ru-RU" sz="2800" dirty="0" err="1"/>
              <a:t>оскільки</a:t>
            </a:r>
            <a:r>
              <a:rPr lang="ru-RU" sz="2800" dirty="0"/>
              <a:t> </a:t>
            </a:r>
            <a:r>
              <a:rPr lang="ru-RU" sz="2800" dirty="0" err="1"/>
              <a:t>значна</a:t>
            </a:r>
            <a:r>
              <a:rPr lang="ru-RU" sz="2800" dirty="0"/>
              <a:t> </a:t>
            </a:r>
            <a:r>
              <a:rPr lang="ru-RU" sz="2800" dirty="0" err="1"/>
              <a:t>його</a:t>
            </a:r>
            <a:r>
              <a:rPr lang="ru-RU" sz="2800" dirty="0"/>
              <a:t> </a:t>
            </a:r>
            <a:r>
              <a:rPr lang="ru-RU" sz="2800" dirty="0" err="1"/>
              <a:t>частина</a:t>
            </a:r>
            <a:r>
              <a:rPr lang="ru-RU" sz="2800" dirty="0"/>
              <a:t> </a:t>
            </a:r>
            <a:r>
              <a:rPr lang="ru-RU" sz="2800" dirty="0" err="1" smtClean="0"/>
              <a:t>роз­міщена</a:t>
            </a:r>
            <a:r>
              <a:rPr lang="ru-RU" sz="2800" dirty="0" smtClean="0"/>
              <a:t> </a:t>
            </a:r>
            <a:r>
              <a:rPr lang="ru-RU" sz="2800" dirty="0" err="1"/>
              <a:t>поблизу</a:t>
            </a:r>
            <a:r>
              <a:rPr lang="ru-RU" sz="2800" dirty="0"/>
              <a:t> </a:t>
            </a:r>
            <a:r>
              <a:rPr lang="ru-RU" sz="2800" dirty="0" err="1"/>
              <a:t>екватора</a:t>
            </a:r>
            <a:r>
              <a:rPr lang="ru-RU" sz="2800" dirty="0"/>
              <a:t>. Тут </a:t>
            </a:r>
            <a:r>
              <a:rPr lang="ru-RU" sz="2800" dirty="0" err="1" smtClean="0"/>
              <a:t>найвологіше</a:t>
            </a:r>
            <a:r>
              <a:rPr lang="ru-RU" sz="2800" dirty="0" smtClean="0"/>
              <a:t> </a:t>
            </a:r>
            <a:r>
              <a:rPr lang="ru-RU" sz="2800" dirty="0" err="1"/>
              <a:t>місце</a:t>
            </a:r>
            <a:r>
              <a:rPr lang="ru-RU" sz="2800" dirty="0"/>
              <a:t> на </a:t>
            </a:r>
            <a:r>
              <a:rPr lang="ru-RU" sz="2800" dirty="0" err="1"/>
              <a:t>Землі</a:t>
            </a:r>
            <a:r>
              <a:rPr lang="ru-RU" sz="2800" dirty="0"/>
              <a:t>. 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 err="1" smtClean="0"/>
              <a:t>Південну</a:t>
            </a:r>
            <a:r>
              <a:rPr lang="ru-RU" sz="2800" dirty="0" smtClean="0"/>
              <a:t> Америку </a:t>
            </a:r>
            <a:r>
              <a:rPr lang="ru-RU" sz="2800" dirty="0" err="1"/>
              <a:t>називають</a:t>
            </a:r>
            <a:r>
              <a:rPr lang="ru-RU" sz="2800" dirty="0"/>
              <a:t> материком </a:t>
            </a:r>
            <a:r>
              <a:rPr lang="ru-RU" sz="2800" dirty="0" err="1" smtClean="0"/>
              <a:t>контрастів</a:t>
            </a:r>
            <a:r>
              <a:rPr lang="ru-RU" sz="2800" dirty="0"/>
              <a:t>, </a:t>
            </a:r>
            <a:r>
              <a:rPr lang="ru-RU" sz="2800" dirty="0" err="1"/>
              <a:t>адже</a:t>
            </a:r>
            <a:r>
              <a:rPr lang="ru-RU" sz="2800" dirty="0"/>
              <a:t> на </a:t>
            </a:r>
            <a:r>
              <a:rPr lang="ru-RU" sz="2800" dirty="0" err="1"/>
              <a:t>південному</a:t>
            </a:r>
            <a:r>
              <a:rPr lang="ru-RU" sz="2800" dirty="0"/>
              <a:t> </a:t>
            </a:r>
            <a:r>
              <a:rPr lang="ru-RU" sz="2800" dirty="0" err="1"/>
              <a:t>заході</a:t>
            </a:r>
            <a:r>
              <a:rPr lang="ru-RU" sz="2800" dirty="0"/>
              <a:t> </a:t>
            </a:r>
            <a:r>
              <a:rPr lang="ru-RU" sz="2800" dirty="0" err="1"/>
              <a:t>знаходиться</a:t>
            </a:r>
            <a:r>
              <a:rPr lang="ru-RU" sz="2800" dirty="0"/>
              <a:t> </a:t>
            </a:r>
            <a:r>
              <a:rPr lang="ru-RU" sz="2800" dirty="0" err="1"/>
              <a:t>також</a:t>
            </a:r>
            <a:r>
              <a:rPr lang="ru-RU" sz="2800" dirty="0"/>
              <a:t> </a:t>
            </a:r>
            <a:r>
              <a:rPr lang="ru-RU" sz="2800" dirty="0" err="1"/>
              <a:t>пустеля</a:t>
            </a:r>
            <a:r>
              <a:rPr lang="ru-RU" sz="2800" dirty="0"/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Атакама</a:t>
            </a:r>
            <a:r>
              <a:rPr lang="ru-RU" sz="2800" i="1" dirty="0">
                <a:solidFill>
                  <a:srgbClr val="C00000"/>
                </a:solidFill>
              </a:rPr>
              <a:t>.</a:t>
            </a:r>
            <a:r>
              <a:rPr lang="ru-RU" sz="2800" i="1" dirty="0"/>
              <a:t>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одне</a:t>
            </a:r>
            <a:r>
              <a:rPr lang="ru-RU" sz="2800" dirty="0"/>
              <a:t> з </a:t>
            </a:r>
            <a:r>
              <a:rPr lang="ru-RU" sz="2800" dirty="0" err="1" smtClean="0"/>
              <a:t>найпосушливіших</a:t>
            </a:r>
            <a:r>
              <a:rPr lang="ru-RU" sz="2800" dirty="0" smtClean="0"/>
              <a:t> </a:t>
            </a:r>
            <a:r>
              <a:rPr lang="ru-RU" sz="2800" dirty="0" err="1"/>
              <a:t>місць</a:t>
            </a:r>
            <a:r>
              <a:rPr lang="ru-RU" sz="2800" dirty="0"/>
              <a:t> на </a:t>
            </a:r>
            <a:r>
              <a:rPr lang="ru-RU" sz="2800" dirty="0" err="1"/>
              <a:t>Землі</a:t>
            </a:r>
            <a:r>
              <a:rPr lang="ru-RU" sz="2800" dirty="0"/>
              <a:t>, </a:t>
            </a:r>
            <a:r>
              <a:rPr lang="ru-RU" sz="2800" dirty="0" err="1"/>
              <a:t>оскільки</a:t>
            </a:r>
            <a:r>
              <a:rPr lang="ru-RU" sz="2800" dirty="0"/>
              <a:t> роками тут </a:t>
            </a:r>
            <a:r>
              <a:rPr lang="ru-RU" sz="2800" dirty="0" err="1" smtClean="0"/>
              <a:t>може</a:t>
            </a:r>
            <a:r>
              <a:rPr lang="ru-RU" sz="2800" dirty="0" smtClean="0"/>
              <a:t> </a:t>
            </a:r>
            <a:r>
              <a:rPr lang="ru-RU" sz="2800" dirty="0"/>
              <a:t>не </a:t>
            </a:r>
            <a:r>
              <a:rPr lang="ru-RU" sz="2800" dirty="0" err="1"/>
              <a:t>випадати</a:t>
            </a:r>
            <a:r>
              <a:rPr lang="ru-RU" sz="2800" dirty="0"/>
              <a:t> </a:t>
            </a:r>
            <a:r>
              <a:rPr lang="ru-RU" sz="2800" dirty="0" err="1" smtClean="0"/>
              <a:t>жодної</a:t>
            </a:r>
            <a:r>
              <a:rPr lang="ru-RU" sz="2800" dirty="0" smtClean="0"/>
              <a:t> </a:t>
            </a:r>
            <a:r>
              <a:rPr lang="ru-RU" sz="2800" dirty="0" err="1"/>
              <a:t>краплі</a:t>
            </a:r>
            <a:r>
              <a:rPr lang="ru-RU" sz="2800" dirty="0"/>
              <a:t> </a:t>
            </a:r>
            <a:r>
              <a:rPr lang="ru-RU" sz="2800" dirty="0" err="1" smtClean="0"/>
              <a:t>дощу</a:t>
            </a:r>
            <a:r>
              <a:rPr lang="ru-RU" sz="2800" dirty="0"/>
              <a:t>.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4392" y="290278"/>
            <a:ext cx="3932465" cy="2972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9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16143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err="1"/>
              <a:t>Площа</a:t>
            </a:r>
            <a:r>
              <a:rPr lang="ru-RU" sz="2800" dirty="0"/>
              <a:t> </a:t>
            </a:r>
            <a:r>
              <a:rPr lang="ru-RU" sz="2800" dirty="0" err="1"/>
              <a:t>лісів</a:t>
            </a:r>
            <a:r>
              <a:rPr lang="ru-RU" sz="2800" dirty="0"/>
              <a:t> і </a:t>
            </a:r>
            <a:r>
              <a:rPr lang="ru-RU" sz="2800" dirty="0" err="1"/>
              <a:t>різноманітність</a:t>
            </a:r>
            <a:r>
              <a:rPr lang="ru-RU" sz="2800" dirty="0"/>
              <a:t> </a:t>
            </a:r>
            <a:r>
              <a:rPr lang="ru-RU" sz="2800" dirty="0" err="1"/>
              <a:t>їх</a:t>
            </a:r>
            <a:r>
              <a:rPr lang="ru-RU" sz="2800" dirty="0"/>
              <a:t> </a:t>
            </a:r>
            <a:r>
              <a:rPr lang="ru-RU" sz="2800" dirty="0" err="1"/>
              <a:t>порід</a:t>
            </a:r>
            <a:r>
              <a:rPr lang="ru-RU" sz="2800" dirty="0"/>
              <a:t> </a:t>
            </a:r>
            <a:r>
              <a:rPr lang="ru-RU" sz="2800" dirty="0" err="1"/>
              <a:t>дають</a:t>
            </a:r>
            <a:r>
              <a:rPr lang="ru-RU" sz="2800" dirty="0"/>
              <a:t> </a:t>
            </a:r>
            <a:r>
              <a:rPr lang="ru-RU" sz="2800" dirty="0" err="1" smtClean="0"/>
              <a:t>підста­ву</a:t>
            </a:r>
            <a:r>
              <a:rPr lang="ru-RU" sz="2800" dirty="0" smtClean="0"/>
              <a:t> </a:t>
            </a:r>
            <a:r>
              <a:rPr lang="ru-RU" sz="2800" dirty="0" err="1"/>
              <a:t>називати</a:t>
            </a:r>
            <a:r>
              <a:rPr lang="ru-RU" sz="2800" dirty="0"/>
              <a:t> </a:t>
            </a:r>
            <a:r>
              <a:rPr lang="ru-RU" sz="2800" dirty="0" err="1"/>
              <a:t>Південну</a:t>
            </a:r>
            <a:r>
              <a:rPr lang="ru-RU" sz="2800" dirty="0"/>
              <a:t> </a:t>
            </a:r>
            <a:r>
              <a:rPr lang="ru-RU" sz="2800" dirty="0" smtClean="0"/>
              <a:t>Америку </a:t>
            </a:r>
            <a:r>
              <a:rPr lang="ru-RU" sz="2800" dirty="0"/>
              <a:t>«</a:t>
            </a:r>
            <a:r>
              <a:rPr lang="ru-RU" sz="2800" dirty="0" err="1"/>
              <a:t>легенями</a:t>
            </a:r>
            <a:r>
              <a:rPr lang="ru-RU" sz="2800" dirty="0"/>
              <a:t> </a:t>
            </a:r>
            <a:r>
              <a:rPr lang="ru-RU" sz="2800" dirty="0" err="1"/>
              <a:t>світу</a:t>
            </a:r>
            <a:r>
              <a:rPr lang="ru-RU" sz="2800" dirty="0"/>
              <a:t>».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60" y="934145"/>
            <a:ext cx="5637550" cy="24567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984" y="3390876"/>
            <a:ext cx="4445726" cy="3082802"/>
          </a:xfrm>
          <a:prstGeom prst="rect">
            <a:avLst/>
          </a:prstGeom>
        </p:spPr>
      </p:pic>
      <p:pic>
        <p:nvPicPr>
          <p:cNvPr id="6" name="Рисунок 5" descr="Презентація &quot;Органи дихання&quot; до уроку природознавства для 3 класу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3" y="1015088"/>
            <a:ext cx="4327369" cy="24687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255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6038" b="12438"/>
          <a:stretch/>
        </p:blipFill>
        <p:spPr>
          <a:xfrm>
            <a:off x="0" y="0"/>
            <a:ext cx="12192000" cy="687146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41955" y="838089"/>
            <a:ext cx="8708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</a:t>
            </a:r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Легені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планети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» </a:t>
            </a:r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зникають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!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0286" y="2327463"/>
            <a:ext cx="38598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Вирубки</a:t>
            </a:r>
          </a:p>
          <a:p>
            <a:pPr algn="ctr"/>
            <a:r>
              <a:rPr lang="uk-UA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Посухи</a:t>
            </a:r>
          </a:p>
          <a:p>
            <a:pPr algn="ctr"/>
            <a:r>
              <a:rPr lang="uk-UA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Штучні пожежі</a:t>
            </a:r>
          </a:p>
          <a:p>
            <a:pPr algn="ctr"/>
            <a:r>
              <a:rPr lang="uk-UA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Спека</a:t>
            </a:r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b="26985"/>
          <a:stretch/>
        </p:blipFill>
        <p:spPr>
          <a:xfrm>
            <a:off x="4380410" y="2749268"/>
            <a:ext cx="7297783" cy="284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96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742" y="1642223"/>
            <a:ext cx="9062412" cy="521577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41955" y="838089"/>
            <a:ext cx="8708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</a:t>
            </a:r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Легені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планети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» </a:t>
            </a:r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зникають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!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98028" y="4078999"/>
            <a:ext cx="178446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посуха</a:t>
            </a:r>
            <a:endParaRPr lang="ru-RU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82491" y="3155548"/>
            <a:ext cx="17945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волога</a:t>
            </a:r>
            <a:endParaRPr lang="ru-RU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84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5516" y="2597527"/>
            <a:ext cx="1855724" cy="185572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27027" y="0"/>
            <a:ext cx="51379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Закінчи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речення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7339" y="1061249"/>
            <a:ext cx="73197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Материк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Південна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Америка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розташований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у….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49840" y="1092025"/>
            <a:ext cx="25347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Західній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півкулі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44848" y="1778780"/>
            <a:ext cx="36946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Його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омивають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води….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239450" y="1795858"/>
            <a:ext cx="48458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Атлантичного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та Тихого океану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2514564"/>
            <a:ext cx="51019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півночі материк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перетинає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00895" y="2496311"/>
            <a:ext cx="13850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екватор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59658" y="3320432"/>
            <a:ext cx="478259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Південну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Америку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називають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материком 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47699" y="3797485"/>
            <a:ext cx="17729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контрастів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4390584"/>
            <a:ext cx="22559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Тут є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високі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909534" y="4390096"/>
            <a:ext cx="8763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гори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897303" y="4390096"/>
            <a:ext cx="3219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dirty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</a:t>
            </a:r>
            <a:r>
              <a:rPr lang="uk-UA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 широкі рівнинні..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007825" y="4390096"/>
            <a:ext cx="17002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dirty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</a:t>
            </a:r>
            <a:r>
              <a:rPr lang="uk-UA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ростори,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85645" y="5041993"/>
            <a:ext cx="22261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err="1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ісця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дуже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316517" y="5041993"/>
            <a:ext cx="12055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err="1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ологі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639096" y="5061526"/>
            <a:ext cx="15801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й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дуже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01909" y="5022851"/>
            <a:ext cx="8274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err="1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ухі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63302" y="4869709"/>
            <a:ext cx="656231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території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Південної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Америки</a:t>
            </a:r>
          </a:p>
          <a:p>
            <a:pPr algn="ctr"/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протікає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найдовша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річка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Землі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230955" y="5719868"/>
            <a:ext cx="508186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Амазонка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94154" y="2701011"/>
            <a:ext cx="35766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Материк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багатий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на….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9004847" y="3315521"/>
            <a:ext cx="289964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err="1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орисні</a:t>
            </a:r>
            <a:r>
              <a:rPr lang="ru-RU" sz="2800" dirty="0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err="1" smtClean="0">
                <a:ln w="0">
                  <a:solidFill>
                    <a:srgbClr val="00206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копалини</a:t>
            </a:r>
            <a:endParaRPr lang="ru-RU" sz="2800" dirty="0">
              <a:ln w="0">
                <a:solidFill>
                  <a:srgbClr val="00206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1010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801</TotalTime>
  <Words>639</Words>
  <Application>Microsoft Office PowerPoint</Application>
  <PresentationFormat>Широкоэкранный</PresentationFormat>
  <Paragraphs>87</Paragraphs>
  <Slides>31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34</cp:revision>
  <dcterms:created xsi:type="dcterms:W3CDTF">2023-02-02T00:30:55Z</dcterms:created>
  <dcterms:modified xsi:type="dcterms:W3CDTF">2023-11-30T08:34:53Z</dcterms:modified>
</cp:coreProperties>
</file>