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  <p:sldMasterId id="2147483699" r:id="rId5"/>
    <p:sldMasterId id="2147483712" r:id="rId6"/>
    <p:sldMasterId id="2147483725" r:id="rId7"/>
    <p:sldMasterId id="2147483738" r:id="rId8"/>
  </p:sldMasterIdLst>
  <p:notesMasterIdLst>
    <p:notesMasterId r:id="rId29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3" r:id="rId15"/>
    <p:sldId id="264" r:id="rId16"/>
    <p:sldId id="266" r:id="rId17"/>
    <p:sldId id="268" r:id="rId18"/>
    <p:sldId id="278" r:id="rId19"/>
    <p:sldId id="267" r:id="rId20"/>
    <p:sldId id="276" r:id="rId21"/>
    <p:sldId id="271" r:id="rId22"/>
    <p:sldId id="277" r:id="rId23"/>
    <p:sldId id="270" r:id="rId24"/>
    <p:sldId id="272" r:id="rId25"/>
    <p:sldId id="269" r:id="rId26"/>
    <p:sldId id="279" r:id="rId27"/>
    <p:sldId id="27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2C749-D9A1-4576-8C39-7DE64EC7EB3A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ED059-9743-4641-BD13-82D95FB448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572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0ED059-9743-4641-BD13-82D95FB448B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939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352665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374730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606598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570992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487274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22476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919860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714302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377350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043544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408974"/>
      </p:ext>
    </p:extLst>
  </p:cSld>
  <p:clrMapOvr>
    <a:masterClrMapping/>
  </p:clrMapOvr>
  <p:transition spd="slow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767092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689933"/>
      </p:ext>
    </p:extLst>
  </p:cSld>
  <p:clrMapOvr>
    <a:masterClrMapping/>
  </p:clrMapOvr>
  <p:transition spd="slow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385458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227870"/>
      </p:ext>
    </p:extLst>
  </p:cSld>
  <p:clrMapOvr>
    <a:masterClrMapping/>
  </p:clrMapOvr>
  <p:transition spd="slow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342982"/>
      </p:ext>
    </p:extLst>
  </p:cSld>
  <p:clrMapOvr>
    <a:masterClrMapping/>
  </p:clrMapOvr>
  <p:transition spd="slow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307844"/>
      </p:ext>
    </p:extLst>
  </p:cSld>
  <p:clrMapOvr>
    <a:masterClrMapping/>
  </p:clrMapOvr>
  <p:transition spd="slow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263466"/>
      </p:ext>
    </p:extLst>
  </p:cSld>
  <p:clrMapOvr>
    <a:masterClrMapping/>
  </p:clrMapOvr>
  <p:transition spd="slow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480962"/>
      </p:ext>
    </p:extLst>
  </p:cSld>
  <p:clrMapOvr>
    <a:masterClrMapping/>
  </p:clrMapOvr>
  <p:transition spd="slow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708447"/>
      </p:ext>
    </p:extLst>
  </p:cSld>
  <p:clrMapOvr>
    <a:masterClrMapping/>
  </p:clrMapOvr>
  <p:transition spd="slow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06315"/>
      </p:ext>
    </p:extLst>
  </p:cSld>
  <p:clrMapOvr>
    <a:masterClrMapping/>
  </p:clrMapOvr>
  <p:transition spd="slow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376879"/>
      </p:ext>
    </p:extLst>
  </p:cSld>
  <p:clrMapOvr>
    <a:masterClrMapping/>
  </p:clrMapOvr>
  <p:transition spd="slow"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37066"/>
      </p:ext>
    </p:extLst>
  </p:cSld>
  <p:clrMapOvr>
    <a:masterClrMapping/>
  </p:clrMapOvr>
  <p:transition spd="slow"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146840"/>
      </p:ext>
    </p:extLst>
  </p:cSld>
  <p:clrMapOvr>
    <a:masterClrMapping/>
  </p:clrMapOvr>
  <p:transition spd="slow"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169772"/>
      </p:ext>
    </p:extLst>
  </p:cSld>
  <p:clrMapOvr>
    <a:masterClrMapping/>
  </p:clrMapOvr>
  <p:transition spd="slow"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736130"/>
      </p:ext>
    </p:extLst>
  </p:cSld>
  <p:clrMapOvr>
    <a:masterClrMapping/>
  </p:clrMapOvr>
  <p:transition spd="slow"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880075"/>
      </p:ext>
    </p:extLst>
  </p:cSld>
  <p:clrMapOvr>
    <a:masterClrMapping/>
  </p:clrMapOvr>
  <p:transition spd="slow"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367238"/>
      </p:ext>
    </p:extLst>
  </p:cSld>
  <p:clrMapOvr>
    <a:masterClrMapping/>
  </p:clrMapOvr>
  <p:transition spd="slow"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969671"/>
      </p:ext>
    </p:extLst>
  </p:cSld>
  <p:clrMapOvr>
    <a:masterClrMapping/>
  </p:clrMapOvr>
  <p:transition spd="slow"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959371"/>
      </p:ext>
    </p:extLst>
  </p:cSld>
  <p:clrMapOvr>
    <a:masterClrMapping/>
  </p:clrMapOvr>
  <p:transition spd="slow"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195880"/>
      </p:ext>
    </p:extLst>
  </p:cSld>
  <p:clrMapOvr>
    <a:masterClrMapping/>
  </p:clrMapOvr>
  <p:transition spd="slow"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059587"/>
      </p:ext>
    </p:extLst>
  </p:cSld>
  <p:clrMapOvr>
    <a:masterClrMapping/>
  </p:clrMapOvr>
  <p:transition spd="slow"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227092"/>
      </p:ext>
    </p:extLst>
  </p:cSld>
  <p:clrMapOvr>
    <a:masterClrMapping/>
  </p:clrMapOvr>
  <p:transition spd="slow"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084486"/>
      </p:ext>
    </p:extLst>
  </p:cSld>
  <p:clrMapOvr>
    <a:masterClrMapping/>
  </p:clrMapOvr>
  <p:transition spd="slow">
    <p:push dir="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188963"/>
      </p:ext>
    </p:extLst>
  </p:cSld>
  <p:clrMapOvr>
    <a:masterClrMapping/>
  </p:clrMapOvr>
  <p:transition spd="slow">
    <p:push dir="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159035"/>
      </p:ext>
    </p:extLst>
  </p:cSld>
  <p:clrMapOvr>
    <a:masterClrMapping/>
  </p:clrMapOvr>
  <p:transition spd="slow">
    <p:push dir="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96250"/>
      </p:ext>
    </p:extLst>
  </p:cSld>
  <p:clrMapOvr>
    <a:masterClrMapping/>
  </p:clrMapOvr>
  <p:transition spd="slow">
    <p:push dir="u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110375"/>
      </p:ext>
    </p:extLst>
  </p:cSld>
  <p:clrMapOvr>
    <a:masterClrMapping/>
  </p:clrMapOvr>
  <p:transition spd="slow">
    <p:push dir="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843812"/>
      </p:ext>
    </p:extLst>
  </p:cSld>
  <p:clrMapOvr>
    <a:masterClrMapping/>
  </p:clrMapOvr>
  <p:transition spd="slow">
    <p:push dir="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918330"/>
      </p:ext>
    </p:extLst>
  </p:cSld>
  <p:clrMapOvr>
    <a:masterClrMapping/>
  </p:clrMapOvr>
  <p:transition spd="slow">
    <p:push dir="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124507"/>
      </p:ext>
    </p:extLst>
  </p:cSld>
  <p:clrMapOvr>
    <a:masterClrMapping/>
  </p:clrMapOvr>
  <p:transition spd="slow">
    <p:push dir="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18708"/>
      </p:ext>
    </p:extLst>
  </p:cSld>
  <p:clrMapOvr>
    <a:masterClrMapping/>
  </p:clrMapOvr>
  <p:transition spd="slow">
    <p:push dir="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19824"/>
      </p:ext>
    </p:extLst>
  </p:cSld>
  <p:clrMapOvr>
    <a:masterClrMapping/>
  </p:clrMapOvr>
  <p:transition spd="slow">
    <p:push dir="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479281"/>
      </p:ext>
    </p:extLst>
  </p:cSld>
  <p:clrMapOvr>
    <a:masterClrMapping/>
  </p:clrMapOvr>
  <p:transition spd="slow">
    <p:push dir="u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336535"/>
      </p:ext>
    </p:extLst>
  </p:cSld>
  <p:clrMapOvr>
    <a:masterClrMapping/>
  </p:clrMapOvr>
  <p:transition spd="slow">
    <p:push dir="u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524056"/>
      </p:ext>
    </p:extLst>
  </p:cSld>
  <p:clrMapOvr>
    <a:masterClrMapping/>
  </p:clrMapOvr>
  <p:transition spd="slow">
    <p:push dir="u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444548"/>
      </p:ext>
    </p:extLst>
  </p:cSld>
  <p:clrMapOvr>
    <a:masterClrMapping/>
  </p:clrMapOvr>
  <p:transition spd="slow">
    <p:push dir="u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029434"/>
      </p:ext>
    </p:extLst>
  </p:cSld>
  <p:clrMapOvr>
    <a:masterClrMapping/>
  </p:clrMapOvr>
  <p:transition spd="slow">
    <p:push dir="u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540979"/>
      </p:ext>
    </p:extLst>
  </p:cSld>
  <p:clrMapOvr>
    <a:masterClrMapping/>
  </p:clrMapOvr>
  <p:transition spd="slow">
    <p:push dir="u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76746"/>
      </p:ext>
    </p:extLst>
  </p:cSld>
  <p:clrMapOvr>
    <a:masterClrMapping/>
  </p:clrMapOvr>
  <p:transition spd="slow">
    <p:push dir="u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252786"/>
      </p:ext>
    </p:extLst>
  </p:cSld>
  <p:clrMapOvr>
    <a:masterClrMapping/>
  </p:clrMapOvr>
  <p:transition spd="slow">
    <p:push dir="u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149037"/>
      </p:ext>
    </p:extLst>
  </p:cSld>
  <p:clrMapOvr>
    <a:masterClrMapping/>
  </p:clrMapOvr>
  <p:transition spd="slow">
    <p:push dir="u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893726"/>
      </p:ext>
    </p:extLst>
  </p:cSld>
  <p:clrMapOvr>
    <a:masterClrMapping/>
  </p:clrMapOvr>
  <p:transition spd="slow">
    <p:push dir="u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908903"/>
      </p:ext>
    </p:extLst>
  </p:cSld>
  <p:clrMapOvr>
    <a:masterClrMapping/>
  </p:clrMapOvr>
  <p:transition spd="slow">
    <p:push dir="u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63156"/>
      </p:ext>
    </p:extLst>
  </p:cSld>
  <p:clrMapOvr>
    <a:masterClrMapping/>
  </p:clrMapOvr>
  <p:transition spd="slow">
    <p:push dir="u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800099"/>
      </p:ext>
    </p:extLst>
  </p:cSld>
  <p:clrMapOvr>
    <a:masterClrMapping/>
  </p:clrMapOvr>
  <p:transition spd="slow">
    <p:push dir="u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402150"/>
      </p:ext>
    </p:extLst>
  </p:cSld>
  <p:clrMapOvr>
    <a:masterClrMapping/>
  </p:clrMapOvr>
  <p:transition spd="slow">
    <p:push dir="u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997739"/>
      </p:ext>
    </p:extLst>
  </p:cSld>
  <p:clrMapOvr>
    <a:masterClrMapping/>
  </p:clrMapOvr>
  <p:transition spd="slow">
    <p:push dir="u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880493"/>
      </p:ext>
    </p:extLst>
  </p:cSld>
  <p:clrMapOvr>
    <a:masterClrMapping/>
  </p:clrMapOvr>
  <p:transition spd="slow">
    <p:push dir="u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732619"/>
      </p:ext>
    </p:extLst>
  </p:cSld>
  <p:clrMapOvr>
    <a:masterClrMapping/>
  </p:clrMapOvr>
  <p:transition spd="slow">
    <p:push dir="u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387373"/>
      </p:ext>
    </p:extLst>
  </p:cSld>
  <p:clrMapOvr>
    <a:masterClrMapping/>
  </p:clrMapOvr>
  <p:transition spd="slow">
    <p:push dir="u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764280"/>
      </p:ext>
    </p:extLst>
  </p:cSld>
  <p:clrMapOvr>
    <a:masterClrMapping/>
  </p:clrMapOvr>
  <p:transition spd="slow">
    <p:push dir="u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635839"/>
      </p:ext>
    </p:extLst>
  </p:cSld>
  <p:clrMapOvr>
    <a:masterClrMapping/>
  </p:clrMapOvr>
  <p:transition spd="slow">
    <p:push dir="u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510493"/>
      </p:ext>
    </p:extLst>
  </p:cSld>
  <p:clrMapOvr>
    <a:masterClrMapping/>
  </p:clrMapOvr>
  <p:transition spd="slow">
    <p:push dir="u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698623"/>
      </p:ext>
    </p:extLst>
  </p:cSld>
  <p:clrMapOvr>
    <a:masterClrMapping/>
  </p:clrMapOvr>
  <p:transition spd="slow">
    <p:push dir="u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616545"/>
      </p:ext>
    </p:extLst>
  </p:cSld>
  <p:clrMapOvr>
    <a:masterClrMapping/>
  </p:clrMapOvr>
  <p:transition spd="slow">
    <p:push dir="u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760522"/>
      </p:ext>
    </p:extLst>
  </p:cSld>
  <p:clrMapOvr>
    <a:masterClrMapping/>
  </p:clrMapOvr>
  <p:transition spd="slow">
    <p:push dir="u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036488"/>
      </p:ext>
    </p:extLst>
  </p:cSld>
  <p:clrMapOvr>
    <a:masterClrMapping/>
  </p:clrMapOvr>
  <p:transition spd="slow">
    <p:push dir="u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683315"/>
      </p:ext>
    </p:extLst>
  </p:cSld>
  <p:clrMapOvr>
    <a:masterClrMapping/>
  </p:clrMapOvr>
  <p:transition spd="slow">
    <p:push dir="u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60932"/>
      </p:ext>
    </p:extLst>
  </p:cSld>
  <p:clrMapOvr>
    <a:masterClrMapping/>
  </p:clrMapOvr>
  <p:transition spd="slow">
    <p:push dir="u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90944"/>
      </p:ext>
    </p:extLst>
  </p:cSld>
  <p:clrMapOvr>
    <a:masterClrMapping/>
  </p:clrMapOvr>
  <p:transition spd="slow">
    <p:push dir="u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47753"/>
      </p:ext>
    </p:extLst>
  </p:cSld>
  <p:clrMapOvr>
    <a:masterClrMapping/>
  </p:clrMapOvr>
  <p:transition spd="slow">
    <p:push dir="u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BB9EF-B2BE-4687-AE94-D16EBF1CC5B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195999"/>
      </p:ext>
    </p:extLst>
  </p:cSld>
  <p:clrMapOvr>
    <a:masterClrMapping/>
  </p:clrMapOvr>
  <p:transition spd="slow">
    <p:push dir="u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273AE5-A4E9-4048-B6D4-20FD7FCB4D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621804"/>
      </p:ext>
    </p:extLst>
  </p:cSld>
  <p:clrMapOvr>
    <a:masterClrMapping/>
  </p:clrMapOvr>
  <p:transition spd="slow">
    <p:push dir="u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E3527-1986-4B19-B130-A0D4A4539B6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706650"/>
      </p:ext>
    </p:extLst>
  </p:cSld>
  <p:clrMapOvr>
    <a:masterClrMapping/>
  </p:clrMapOvr>
  <p:transition spd="slow">
    <p:push dir="u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12C24-7F14-4760-BC1C-519FF0E7A0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770126"/>
      </p:ext>
    </p:extLst>
  </p:cSld>
  <p:clrMapOvr>
    <a:masterClrMapping/>
  </p:clrMapOvr>
  <p:transition spd="slow">
    <p:push dir="u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A51E3-F8AB-4429-94C3-65BA6D20551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873283"/>
      </p:ext>
    </p:extLst>
  </p:cSld>
  <p:clrMapOvr>
    <a:masterClrMapping/>
  </p:clrMapOvr>
  <p:transition spd="slow">
    <p:push dir="u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35962-003C-4205-9CBC-62F7B9375FF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088856"/>
      </p:ext>
    </p:extLst>
  </p:cSld>
  <p:clrMapOvr>
    <a:masterClrMapping/>
  </p:clrMapOvr>
  <p:transition spd="slow">
    <p:push dir="u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248E-C0C4-43FF-8C7F-2A4CF661656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049296"/>
      </p:ext>
    </p:extLst>
  </p:cSld>
  <p:clrMapOvr>
    <a:masterClrMapping/>
  </p:clrMapOvr>
  <p:transition spd="slow">
    <p:push dir="u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78D680-AFB5-4317-AA88-3F41251940B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548877"/>
      </p:ext>
    </p:extLst>
  </p:cSld>
  <p:clrMapOvr>
    <a:masterClrMapping/>
  </p:clrMapOvr>
  <p:transition spd="slow">
    <p:push dir="u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F9D75-CF1D-469A-905F-DCE8DBE4ABA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703439"/>
      </p:ext>
    </p:extLst>
  </p:cSld>
  <p:clrMapOvr>
    <a:masterClrMapping/>
  </p:clrMapOvr>
  <p:transition spd="slow">
    <p:push dir="u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EF9A2-57B0-4BD9-AA78-91469DD4307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249755"/>
      </p:ext>
    </p:extLst>
  </p:cSld>
  <p:clrMapOvr>
    <a:masterClrMapping/>
  </p:clrMapOvr>
  <p:transition spd="slow">
    <p:push dir="u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1A91B-B982-433A-8E87-8A1C9B5CD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679240"/>
      </p:ext>
    </p:extLst>
  </p:cSld>
  <p:clrMapOvr>
    <a:masterClrMapping/>
  </p:clrMapOvr>
  <p:transition spd="slow">
    <p:push dir="u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CE70536-CCAC-4AE6-8FA6-8934D518BC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6534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592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038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44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471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97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159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429D92-4CCC-4945-B312-58048EF7A9E3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379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3.xml"/><Relationship Id="rId1" Type="http://schemas.openxmlformats.org/officeDocument/2006/relationships/audio" Target="file:///E:\oldc\&#1052;&#1086;&#1080;%20&#1076;&#1086;&#1082;&#1091;&#1084;&#1077;&#1085;&#1090;&#1099;\&#1048;&#1088;&#1072;\&#1052;&#1091;&#1079;&#1099;&#1082;&#1072;\&#1058;&#1072;&#1085;&#1077;&#1094;%20&#1084;&#1072;&#1083;&#1077;&#1085;&#1100;&#1082;&#1080;&#1093;%20&#1091;&#1090;&#1103;&#1090;.mp3" TargetMode="Externa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3.xml"/><Relationship Id="rId1" Type="http://schemas.openxmlformats.org/officeDocument/2006/relationships/audio" Target="file:///E:\oldc\&#1052;&#1086;&#1080;%20&#1076;&#1086;&#1082;&#1091;&#1084;&#1077;&#1085;&#1090;&#1099;\&#1048;&#1088;&#1072;\&#1052;&#1091;&#1079;&#1099;&#1082;&#1072;\&#1058;&#1072;&#1085;&#1077;&#1094;%20&#1084;&#1072;&#1083;&#1077;&#1085;&#1100;&#1082;&#1080;&#1093;%20&#1091;&#1090;&#1103;&#1090;.mp3" TargetMode="Externa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49.xml"/><Relationship Id="rId1" Type="http://schemas.openxmlformats.org/officeDocument/2006/relationships/audio" Target="file:///E:\oldc\&#1052;&#1086;&#1080;%20&#1076;&#1086;&#1082;&#1091;&#1084;&#1077;&#1085;&#1090;&#1099;\&#1048;&#1088;&#1072;\&#1052;&#1091;&#1079;&#1099;&#1082;&#1072;\Enya%20-%20fairytale.wma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/>
          <a:lstStyle/>
          <a:p>
            <a:r>
              <a:rPr lang="ru-RU" dirty="0"/>
              <a:t>Звуки [ к ], [к' ], </a:t>
            </a:r>
            <a:r>
              <a:rPr lang="ru-RU" dirty="0" err="1"/>
              <a:t>позначення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буквами </a:t>
            </a:r>
            <a:r>
              <a:rPr lang="ru-RU" dirty="0" err="1"/>
              <a:t>К,к</a:t>
            </a:r>
            <a:r>
              <a:rPr lang="ru-RU" dirty="0"/>
              <a:t> «ка».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>
                <a:solidFill>
                  <a:schemeClr val="tx1"/>
                </a:solidFill>
              </a:rPr>
              <a:t>навчання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грамоти</a:t>
            </a:r>
            <a:r>
              <a:rPr lang="ru-RU" dirty="0" smtClean="0">
                <a:solidFill>
                  <a:schemeClr val="tx1"/>
                </a:solidFill>
              </a:rPr>
              <a:t> в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1-В</a:t>
            </a:r>
          </a:p>
          <a:p>
            <a:r>
              <a:rPr lang="ru-RU" dirty="0" err="1" smtClean="0">
                <a:solidFill>
                  <a:schemeClr val="tx1"/>
                </a:solidFill>
              </a:rPr>
              <a:t>інклюзивному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класі</a:t>
            </a: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451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2521" cy="6939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86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956" y="980728"/>
            <a:ext cx="840553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/>
              <a:t>У – УВАГА</a:t>
            </a:r>
          </a:p>
          <a:p>
            <a:r>
              <a:rPr lang="ru-RU" sz="6000" dirty="0"/>
              <a:t>Р - РОЗУМ</a:t>
            </a:r>
          </a:p>
          <a:p>
            <a:r>
              <a:rPr lang="ru-RU" sz="6000" dirty="0"/>
              <a:t>О – ОХАЙНІСТЬ</a:t>
            </a:r>
          </a:p>
          <a:p>
            <a:r>
              <a:rPr lang="ru-RU" sz="6000" dirty="0"/>
              <a:t>К - КМІТЛИВІСТЬ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819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x1x\inx960x64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37520"/>
            <a:ext cx="4104456" cy="2592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D:\x1x\i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73017"/>
            <a:ext cx="3821426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 rot="10800000" flipV="1">
            <a:off x="508449" y="1281223"/>
            <a:ext cx="813690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err="1"/>
              <a:t>Котив</a:t>
            </a:r>
            <a:r>
              <a:rPr lang="ru-RU" sz="5400" b="1" dirty="0"/>
              <a:t> </a:t>
            </a:r>
            <a:r>
              <a:rPr lang="ru-RU" sz="5400" b="1" dirty="0" err="1"/>
              <a:t>коток</a:t>
            </a:r>
            <a:r>
              <a:rPr lang="ru-RU" sz="5400" b="1" dirty="0"/>
              <a:t> </a:t>
            </a:r>
            <a:r>
              <a:rPr lang="ru-RU" sz="5400" b="1" dirty="0" err="1"/>
              <a:t>коток</a:t>
            </a:r>
            <a:r>
              <a:rPr lang="ru-RU" sz="5400" b="1" dirty="0"/>
              <a:t> по току                                        </a:t>
            </a:r>
          </a:p>
          <a:p>
            <a:r>
              <a:rPr lang="ru-RU" sz="5400" b="1" dirty="0"/>
              <a:t>Попав </a:t>
            </a:r>
            <a:r>
              <a:rPr lang="ru-RU" sz="5400" b="1" dirty="0" err="1"/>
              <a:t>коток</a:t>
            </a:r>
            <a:r>
              <a:rPr lang="ru-RU" sz="5400" b="1" dirty="0"/>
              <a:t> на лапу коту </a:t>
            </a:r>
          </a:p>
        </p:txBody>
      </p:sp>
    </p:spTree>
    <p:extLst>
      <p:ext uri="{BB962C8B-B14F-4D97-AF65-F5344CB8AC3E}">
        <p14:creationId xmlns:p14="http://schemas.microsoft.com/office/powerpoint/2010/main" val="363475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x1x\s120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60649"/>
            <a:ext cx="3672407" cy="3168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D:\x1x\s120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9"/>
            <a:ext cx="3384376" cy="24482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D:\x1x\i.22222jp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861048"/>
            <a:ext cx="5011499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95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98579"/>
            <a:ext cx="4896544" cy="65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088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r>
              <a:rPr lang="uk-UA" altLang="ru-RU" b="1">
                <a:latin typeface="Century Schoolbook" pitchFamily="18" charset="0"/>
              </a:rPr>
              <a:t>Фізкультхвилинка</a:t>
            </a:r>
            <a:endParaRPr lang="ru-RU" altLang="ru-RU" b="1">
              <a:latin typeface="Century Schoolbook" pitchFamily="18" charset="0"/>
            </a:endParaRPr>
          </a:p>
        </p:txBody>
      </p:sp>
      <p:pic>
        <p:nvPicPr>
          <p:cNvPr id="17413" name="Танец маленьких утят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7066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056" fill="hold"/>
                                        <p:tgtEl>
                                          <p:spTgt spid="174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x1x\mc-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7159"/>
            <a:ext cx="3317037" cy="2166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D:\x1x\inx960x64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1" y="197159"/>
            <a:ext cx="4266357" cy="27729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D:\x1x\depositphotos_13209068-stock-photo-beautiful-brown-horse-running-trot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1" y="4077072"/>
            <a:ext cx="3762301" cy="2622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D:\x1x\kulka-chervona-1230sm-pastel-1-sht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363516"/>
            <a:ext cx="2796401" cy="2749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D:\x1x\8626331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75159"/>
            <a:ext cx="3710350" cy="27248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41375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10908704" y="1556792"/>
            <a:ext cx="72008" cy="45719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243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3733800" cy="2209800"/>
          </a:xfrm>
        </p:spPr>
        <p:txBody>
          <a:bodyPr/>
          <a:lstStyle/>
          <a:p>
            <a: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Зошит свій я відкриваю,</a:t>
            </a:r>
            <a:b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</a:br>
            <a: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Навскоси його кладу.</a:t>
            </a:r>
            <a:b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</a:br>
            <a: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Ручку я ось так тримаю.</a:t>
            </a:r>
            <a:b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</a:br>
            <a: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Сяду рівно не зігнусь.</a:t>
            </a:r>
            <a:b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</a:br>
            <a: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Буду я писати вправно -</a:t>
            </a:r>
            <a:b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</a:br>
            <a:r>
              <a:rPr lang="uk-UA" altLang="ru-RU" sz="2000" b="1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Schoolbook" pitchFamily="18" charset="0"/>
              </a:rPr>
              <a:t>До роботи я берусь.</a:t>
            </a:r>
            <a:endParaRPr lang="ru-RU" altLang="ru-RU" sz="2000" b="1">
              <a:solidFill>
                <a:srgbClr val="FF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Schoolboo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237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x1x\alphabet_letters_ukr_ua_15_i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5832647" cy="6480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8509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755973"/>
              </p:ext>
            </p:extLst>
          </p:nvPr>
        </p:nvGraphicFramePr>
        <p:xfrm>
          <a:off x="755576" y="764704"/>
          <a:ext cx="7632847" cy="54726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6831"/>
                <a:gridCol w="1542434"/>
                <a:gridCol w="1542434"/>
                <a:gridCol w="1718714"/>
                <a:gridCol w="1542434"/>
              </a:tblGrid>
              <a:tr h="922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</a:rPr>
                        <a:t>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</a:rPr>
                        <a:t>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</a:rPr>
                        <a:t>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</a:rPr>
                        <a:t>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2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</a:t>
                      </a:r>
                      <a:r>
                        <a:rPr lang="uk-UA" sz="1400" dirty="0" err="1" smtClean="0">
                          <a:effectLst/>
                        </a:rPr>
                        <a:t>Са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</a:t>
                      </a:r>
                      <a:r>
                        <a:rPr lang="uk-UA" sz="1400" dirty="0" err="1" smtClean="0">
                          <a:effectLst/>
                        </a:rPr>
                        <a:t>Ма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2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Ко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</a:t>
                      </a:r>
                      <a:r>
                        <a:rPr lang="uk-UA" sz="1400" dirty="0" err="1" smtClean="0">
                          <a:effectLst/>
                        </a:rPr>
                        <a:t>Со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Во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2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Ку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Му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</a:t>
                      </a:r>
                      <a:r>
                        <a:rPr lang="uk-UA" sz="1400" dirty="0" err="1" smtClean="0">
                          <a:effectLst/>
                        </a:rPr>
                        <a:t>Ву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62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</a:rPr>
                        <a:t>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</a:t>
                      </a:r>
                      <a:r>
                        <a:rPr lang="uk-UA" sz="1400" dirty="0" err="1" smtClean="0">
                          <a:effectLst/>
                        </a:rPr>
                        <a:t>Кі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Сі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 Мі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20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>
                          <a:effectLst/>
                        </a:rPr>
                        <a:t>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</a:t>
                      </a:r>
                      <a:r>
                        <a:rPr lang="uk-UA" sz="1400" dirty="0" err="1" smtClean="0">
                          <a:effectLst/>
                        </a:rPr>
                        <a:t>Ке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 </a:t>
                      </a:r>
                      <a:r>
                        <a:rPr lang="uk-UA" sz="1400" dirty="0" err="1" smtClean="0">
                          <a:effectLst/>
                        </a:rPr>
                        <a:t>Ме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4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        </a:t>
                      </a:r>
                      <a:r>
                        <a:rPr lang="uk-UA" sz="1400" dirty="0" err="1" smtClean="0">
                          <a:effectLst/>
                        </a:rPr>
                        <a:t>Ве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4968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/>
          <a:lstStyle/>
          <a:p>
            <a:r>
              <a:rPr lang="uk-UA" altLang="ru-RU" b="1">
                <a:latin typeface="Century Schoolbook" pitchFamily="18" charset="0"/>
              </a:rPr>
              <a:t>Фізкультхвилинка</a:t>
            </a:r>
            <a:endParaRPr lang="ru-RU" altLang="ru-RU" b="1">
              <a:latin typeface="Century Schoolbook" pitchFamily="18" charset="0"/>
            </a:endParaRPr>
          </a:p>
        </p:txBody>
      </p:sp>
      <p:pic>
        <p:nvPicPr>
          <p:cNvPr id="17413" name="Танец маленьких утят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7974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056" fill="hold"/>
                                        <p:tgtEl>
                                          <p:spTgt spid="174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8096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Склади слова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525963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uk-UA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                      </a:t>
            </a:r>
            <a:r>
              <a:rPr lang="uk-U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ка                    </a:t>
            </a:r>
            <a:r>
              <a:rPr lang="uk-UA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сок</a:t>
            </a:r>
            <a:endPara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</a:t>
            </a:r>
            <a:r>
              <a:rPr lang="uk-U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              </a:t>
            </a:r>
            <a:r>
              <a:rPr lang="uk-UA" sz="3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Ки</a:t>
            </a:r>
            <a:r>
              <a:rPr lang="uk-UA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          лина       коло          </a:t>
            </a:r>
            <a:endPara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</a:t>
            </a:r>
            <a:r>
              <a:rPr lang="uk-U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                                   </a:t>
            </a:r>
            <a:r>
              <a:rPr lang="uk-UA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</a:t>
            </a:r>
            <a:endPara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                      </a:t>
            </a:r>
            <a:r>
              <a:rPr lang="uk-UA" sz="3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ма</a:t>
            </a:r>
            <a:r>
              <a:rPr lang="uk-U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                    </a:t>
            </a:r>
            <a:r>
              <a:rPr lang="uk-UA" sz="36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ски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45398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50000">
              <a:srgbClr val="99FF66"/>
            </a:gs>
            <a:gs pos="100000">
              <a:srgbClr val="FF66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lide0003_image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76064"/>
            <a:ext cx="2613002" cy="2581936"/>
          </a:xfrm>
          <a:prstGeom prst="ellipse">
            <a:avLst/>
          </a:prstGeom>
        </p:spPr>
      </p:pic>
      <p:pic>
        <p:nvPicPr>
          <p:cNvPr id="6" name="Рисунок 5" descr="Безымящгрищнный.JPG"/>
          <p:cNvPicPr>
            <a:picLocks noChangeAspect="1"/>
          </p:cNvPicPr>
          <p:nvPr/>
        </p:nvPicPr>
        <p:blipFill>
          <a:blip r:embed="rId4">
            <a:lum bright="-4000" contrast="37000"/>
          </a:blip>
          <a:stretch>
            <a:fillRect/>
          </a:stretch>
        </p:blipFill>
        <p:spPr>
          <a:xfrm>
            <a:off x="3000364" y="2285992"/>
            <a:ext cx="2381251" cy="2578844"/>
          </a:xfrm>
          <a:prstGeom prst="ellipse">
            <a:avLst/>
          </a:prstGeom>
        </p:spPr>
      </p:pic>
      <p:pic>
        <p:nvPicPr>
          <p:cNvPr id="8" name="Рисунок 7" descr="кногел8ан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500042"/>
            <a:ext cx="2319345" cy="2361210"/>
          </a:xfrm>
          <a:prstGeom prst="ellipse">
            <a:avLst/>
          </a:prstGeom>
        </p:spPr>
      </p:pic>
      <p:sp>
        <p:nvSpPr>
          <p:cNvPr id="16392" name="AutoShape 8"/>
          <p:cNvSpPr>
            <a:spLocks noChangeArrowheads="1"/>
          </p:cNvSpPr>
          <p:nvPr/>
        </p:nvSpPr>
        <p:spPr bwMode="auto">
          <a:xfrm rot="-1808845">
            <a:off x="-152400" y="2438400"/>
            <a:ext cx="3657600" cy="838200"/>
          </a:xfrm>
          <a:prstGeom prst="curvedDownArrow">
            <a:avLst>
              <a:gd name="adj1" fmla="val 87273"/>
              <a:gd name="adj2" fmla="val 174545"/>
              <a:gd name="adj3" fmla="val 33333"/>
            </a:avLst>
          </a:prstGeom>
          <a:gradFill rotWithShape="1">
            <a:gsLst>
              <a:gs pos="0">
                <a:schemeClr val="bg1"/>
              </a:gs>
              <a:gs pos="100000">
                <a:schemeClr val="accent2">
                  <a:alpha val="73000"/>
                </a:schemeClr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400" b="1" smtClean="0">
              <a:solidFill>
                <a:srgbClr val="000000"/>
              </a:solidFill>
              <a:latin typeface="Century Schoolbook" pitchFamily="18" charset="0"/>
            </a:endParaRPr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 rot="-1808845">
            <a:off x="3048000" y="533400"/>
            <a:ext cx="3657600" cy="838200"/>
          </a:xfrm>
          <a:prstGeom prst="curvedDownArrow">
            <a:avLst>
              <a:gd name="adj1" fmla="val 87273"/>
              <a:gd name="adj2" fmla="val 174545"/>
              <a:gd name="adj3" fmla="val 33333"/>
            </a:avLst>
          </a:prstGeom>
          <a:gradFill rotWithShape="1">
            <a:gsLst>
              <a:gs pos="0">
                <a:schemeClr val="bg1"/>
              </a:gs>
              <a:gs pos="100000">
                <a:schemeClr val="accent2">
                  <a:alpha val="73000"/>
                </a:schemeClr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400" b="1" smtClean="0">
              <a:solidFill>
                <a:srgbClr val="000000"/>
              </a:solidFill>
              <a:latin typeface="Century Schoolbook" pitchFamily="18" charset="0"/>
            </a:endParaRPr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 rot="8847455">
            <a:off x="4800600" y="3581400"/>
            <a:ext cx="4073525" cy="838200"/>
          </a:xfrm>
          <a:prstGeom prst="curvedDownArrow">
            <a:avLst>
              <a:gd name="adj1" fmla="val 97197"/>
              <a:gd name="adj2" fmla="val 194394"/>
              <a:gd name="adj3" fmla="val 33333"/>
            </a:avLst>
          </a:prstGeom>
          <a:gradFill rotWithShape="1">
            <a:gsLst>
              <a:gs pos="0">
                <a:schemeClr val="bg1"/>
              </a:gs>
              <a:gs pos="100000">
                <a:schemeClr val="accent2">
                  <a:alpha val="73000"/>
                </a:schemeClr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400" b="1" smtClean="0">
              <a:solidFill>
                <a:srgbClr val="000000"/>
              </a:solidFill>
              <a:latin typeface="Century Schoolbook" pitchFamily="18" charset="0"/>
            </a:endParaRP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 rot="8847455">
            <a:off x="1981200" y="5562600"/>
            <a:ext cx="3463925" cy="838200"/>
          </a:xfrm>
          <a:prstGeom prst="curvedDownArrow">
            <a:avLst>
              <a:gd name="adj1" fmla="val 82652"/>
              <a:gd name="adj2" fmla="val 165303"/>
              <a:gd name="adj3" fmla="val 33333"/>
            </a:avLst>
          </a:prstGeom>
          <a:gradFill rotWithShape="1">
            <a:gsLst>
              <a:gs pos="0">
                <a:schemeClr val="bg1"/>
              </a:gs>
              <a:gs pos="100000">
                <a:schemeClr val="accent2">
                  <a:alpha val="73000"/>
                </a:schemeClr>
              </a:gs>
            </a:gsLst>
            <a:lin ang="27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400" b="1" smtClean="0">
              <a:solidFill>
                <a:srgbClr val="000000"/>
              </a:solidFill>
              <a:latin typeface="Century Schoolbook" pitchFamily="18" charset="0"/>
            </a:endParaRPr>
          </a:p>
        </p:txBody>
      </p:sp>
      <p:pic>
        <p:nvPicPr>
          <p:cNvPr id="16397" name="Enya - fairytale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287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969" fill="hold"/>
                                        <p:tgtEl>
                                          <p:spTgt spid="16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9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29914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:\x1x\1421273370_6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-5" r="-1311" b="50507"/>
          <a:stretch/>
        </p:blipFill>
        <p:spPr bwMode="auto">
          <a:xfrm>
            <a:off x="1043608" y="620688"/>
            <a:ext cx="7344816" cy="5040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91494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480720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КА          АК                     КО          ОК</a:t>
            </a:r>
          </a:p>
          <a:p>
            <a:pPr marL="0" indent="0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КУ          УК</a:t>
            </a:r>
          </a:p>
          <a:p>
            <a:pPr marL="0" indent="0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КИ          ИК                   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             ІК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3925961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CCCCFF"/>
            </a:gs>
            <a:gs pos="9000">
              <a:srgbClr val="99CCFF"/>
            </a:gs>
            <a:gs pos="18000">
              <a:srgbClr val="9966FF"/>
            </a:gs>
            <a:gs pos="30500">
              <a:srgbClr val="CC99FF"/>
            </a:gs>
            <a:gs pos="41001">
              <a:srgbClr val="99CCFF"/>
            </a:gs>
            <a:gs pos="50000">
              <a:srgbClr val="CCCCFF"/>
            </a:gs>
            <a:gs pos="59000">
              <a:srgbClr val="99CCFF"/>
            </a:gs>
            <a:gs pos="69500">
              <a:srgbClr val="CC99FF"/>
            </a:gs>
            <a:gs pos="82000">
              <a:srgbClr val="9966FF"/>
            </a:gs>
            <a:gs pos="91001">
              <a:srgbClr val="99CCFF"/>
            </a:gs>
            <a:gs pos="100000">
              <a:srgbClr val="CCC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14" y="3168"/>
            <a:ext cx="1454571" cy="1400168"/>
          </a:xfrm>
          <a:prstGeom prst="ellipse">
            <a:avLst/>
          </a:prstGeom>
        </p:spPr>
      </p:pic>
      <p:pic>
        <p:nvPicPr>
          <p:cNvPr id="2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6160" y="4345864"/>
            <a:ext cx="1132206" cy="1089195"/>
          </a:xfrm>
          <a:prstGeom prst="ellipse">
            <a:avLst/>
          </a:prstGeom>
        </p:spPr>
      </p:pic>
      <p:pic>
        <p:nvPicPr>
          <p:cNvPr id="3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6160" y="1145464"/>
            <a:ext cx="1132206" cy="1089195"/>
          </a:xfrm>
          <a:prstGeom prst="ellipse">
            <a:avLst/>
          </a:prstGeom>
        </p:spPr>
      </p:pic>
      <p:pic>
        <p:nvPicPr>
          <p:cNvPr id="4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14" y="5453056"/>
            <a:ext cx="1454571" cy="1400167"/>
          </a:xfrm>
          <a:prstGeom prst="ellipse">
            <a:avLst/>
          </a:prstGeom>
        </p:spPr>
      </p:pic>
      <p:pic>
        <p:nvPicPr>
          <p:cNvPr id="5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83477" y="3168"/>
            <a:ext cx="1454570" cy="1400168"/>
          </a:xfrm>
          <a:prstGeom prst="ellipse">
            <a:avLst/>
          </a:prstGeom>
        </p:spPr>
      </p:pic>
      <p:pic>
        <p:nvPicPr>
          <p:cNvPr id="7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83477" y="5453056"/>
            <a:ext cx="1454570" cy="1400167"/>
          </a:xfrm>
          <a:prstGeom prst="ellipse">
            <a:avLst/>
          </a:prstGeom>
        </p:spPr>
      </p:pic>
      <p:pic>
        <p:nvPicPr>
          <p:cNvPr id="8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3907" y="230243"/>
            <a:ext cx="754804" cy="726130"/>
          </a:xfrm>
          <a:prstGeom prst="ellipse">
            <a:avLst/>
          </a:prstGeom>
        </p:spPr>
      </p:pic>
      <p:pic>
        <p:nvPicPr>
          <p:cNvPr id="9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71507" y="230243"/>
            <a:ext cx="754804" cy="726130"/>
          </a:xfrm>
          <a:prstGeom prst="ellipse">
            <a:avLst/>
          </a:prstGeom>
        </p:spPr>
      </p:pic>
      <p:pic>
        <p:nvPicPr>
          <p:cNvPr id="10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2907" y="6021443"/>
            <a:ext cx="754804" cy="726130"/>
          </a:xfrm>
          <a:prstGeom prst="ellipse">
            <a:avLst/>
          </a:prstGeom>
        </p:spPr>
      </p:pic>
      <p:pic>
        <p:nvPicPr>
          <p:cNvPr id="11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6307" y="6021443"/>
            <a:ext cx="754804" cy="726130"/>
          </a:xfrm>
          <a:prstGeom prst="ellipse">
            <a:avLst/>
          </a:prstGeom>
        </p:spPr>
      </p:pic>
      <p:pic>
        <p:nvPicPr>
          <p:cNvPr id="12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653" y="1372421"/>
            <a:ext cx="377402" cy="363065"/>
          </a:xfrm>
          <a:prstGeom prst="ellipse">
            <a:avLst/>
          </a:prstGeom>
        </p:spPr>
      </p:pic>
      <p:pic>
        <p:nvPicPr>
          <p:cNvPr id="13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07653" y="1296221"/>
            <a:ext cx="377402" cy="363065"/>
          </a:xfrm>
          <a:prstGeom prst="ellipse">
            <a:avLst/>
          </a:prstGeom>
        </p:spPr>
      </p:pic>
      <p:pic>
        <p:nvPicPr>
          <p:cNvPr id="14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0453" y="4953821"/>
            <a:ext cx="377402" cy="363065"/>
          </a:xfrm>
          <a:prstGeom prst="ellipse">
            <a:avLst/>
          </a:prstGeom>
        </p:spPr>
      </p:pic>
      <p:pic>
        <p:nvPicPr>
          <p:cNvPr id="15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7653" y="3734621"/>
            <a:ext cx="377402" cy="363065"/>
          </a:xfrm>
          <a:prstGeom prst="ellipse">
            <a:avLst/>
          </a:prstGeom>
        </p:spPr>
      </p:pic>
      <p:pic>
        <p:nvPicPr>
          <p:cNvPr id="16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853" y="1905821"/>
            <a:ext cx="377402" cy="363065"/>
          </a:xfrm>
          <a:prstGeom prst="ellipse">
            <a:avLst/>
          </a:prstGeom>
        </p:spPr>
      </p:pic>
      <p:pic>
        <p:nvPicPr>
          <p:cNvPr id="17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07853" y="1829621"/>
            <a:ext cx="377402" cy="363065"/>
          </a:xfrm>
          <a:prstGeom prst="ellipse">
            <a:avLst/>
          </a:prstGeom>
        </p:spPr>
      </p:pic>
      <p:pic>
        <p:nvPicPr>
          <p:cNvPr id="18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07853" y="4420421"/>
            <a:ext cx="377402" cy="363065"/>
          </a:xfrm>
          <a:prstGeom prst="ellipse">
            <a:avLst/>
          </a:prstGeom>
        </p:spPr>
      </p:pic>
      <p:pic>
        <p:nvPicPr>
          <p:cNvPr id="19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853" y="4268021"/>
            <a:ext cx="377402" cy="363065"/>
          </a:xfrm>
          <a:prstGeom prst="ellipse">
            <a:avLst/>
          </a:prstGeom>
        </p:spPr>
      </p:pic>
      <p:pic>
        <p:nvPicPr>
          <p:cNvPr id="20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6853" y="458021"/>
            <a:ext cx="377402" cy="363065"/>
          </a:xfrm>
          <a:prstGeom prst="ellipse">
            <a:avLst/>
          </a:prstGeom>
        </p:spPr>
      </p:pic>
      <p:pic>
        <p:nvPicPr>
          <p:cNvPr id="21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69253" y="5792021"/>
            <a:ext cx="377402" cy="363065"/>
          </a:xfrm>
          <a:prstGeom prst="ellipse">
            <a:avLst/>
          </a:prstGeom>
        </p:spPr>
      </p:pic>
      <p:pic>
        <p:nvPicPr>
          <p:cNvPr id="22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9053" y="1753421"/>
            <a:ext cx="377402" cy="363065"/>
          </a:xfrm>
          <a:prstGeom prst="ellipse">
            <a:avLst/>
          </a:prstGeom>
        </p:spPr>
      </p:pic>
      <p:pic>
        <p:nvPicPr>
          <p:cNvPr id="23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8453" y="1753421"/>
            <a:ext cx="377402" cy="363065"/>
          </a:xfrm>
          <a:prstGeom prst="ellipse">
            <a:avLst/>
          </a:prstGeom>
        </p:spPr>
      </p:pic>
      <p:pic>
        <p:nvPicPr>
          <p:cNvPr id="24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6053" y="3658421"/>
            <a:ext cx="377402" cy="363065"/>
          </a:xfrm>
          <a:prstGeom prst="ellipse">
            <a:avLst/>
          </a:prstGeom>
        </p:spPr>
      </p:pic>
      <p:pic>
        <p:nvPicPr>
          <p:cNvPr id="25" name="Рисунок 5" descr="Смайл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1853" y="4953821"/>
            <a:ext cx="377402" cy="363065"/>
          </a:xfrm>
          <a:prstGeom prst="ellipse">
            <a:avLst/>
          </a:prstGeom>
        </p:spPr>
      </p:pic>
      <p:sp>
        <p:nvSpPr>
          <p:cNvPr id="97319" name="WordArt 39"/>
          <p:cNvSpPr>
            <a:spLocks noChangeArrowheads="1" noChangeShapeType="1" noTextEdit="1"/>
          </p:cNvSpPr>
          <p:nvPr/>
        </p:nvSpPr>
        <p:spPr bwMode="auto">
          <a:xfrm>
            <a:off x="263465" y="1829621"/>
            <a:ext cx="8763000" cy="981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kern="10" dirty="0" smtClean="0">
                <a:ln w="476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FF"/>
                    </a:gs>
                    <a:gs pos="6500">
                      <a:srgbClr val="000082"/>
                    </a:gs>
                    <a:gs pos="14000">
                      <a:srgbClr val="0047FF"/>
                    </a:gs>
                    <a:gs pos="21000">
                      <a:srgbClr val="000082"/>
                    </a:gs>
                    <a:gs pos="28501">
                      <a:srgbClr val="0047FF"/>
                    </a:gs>
                    <a:gs pos="36000">
                      <a:srgbClr val="000082"/>
                    </a:gs>
                    <a:gs pos="43500">
                      <a:srgbClr val="0047FF"/>
                    </a:gs>
                    <a:gs pos="50000">
                      <a:srgbClr val="000082"/>
                    </a:gs>
                    <a:gs pos="56500">
                      <a:srgbClr val="0047FF"/>
                    </a:gs>
                    <a:gs pos="64000">
                      <a:srgbClr val="000082"/>
                    </a:gs>
                    <a:gs pos="71500">
                      <a:srgbClr val="0047FF"/>
                    </a:gs>
                    <a:gs pos="79000">
                      <a:srgbClr val="000082"/>
                    </a:gs>
                    <a:gs pos="86000">
                      <a:srgbClr val="0047FF"/>
                    </a:gs>
                    <a:gs pos="93500">
                      <a:srgbClr val="000082"/>
                    </a:gs>
                    <a:gs pos="100000">
                      <a:srgbClr val="0047FF"/>
                    </a:gs>
                  </a:gsLst>
                  <a:lin ang="18900000" scaled="1"/>
                </a:gradFill>
                <a:latin typeface="Century Schoolbook"/>
              </a:rPr>
              <a:t>Працювали всі старанно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kern="10" dirty="0" smtClean="0">
                <a:ln w="476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FF"/>
                    </a:gs>
                    <a:gs pos="6500">
                      <a:srgbClr val="000082"/>
                    </a:gs>
                    <a:gs pos="14000">
                      <a:srgbClr val="0047FF"/>
                    </a:gs>
                    <a:gs pos="21000">
                      <a:srgbClr val="000082"/>
                    </a:gs>
                    <a:gs pos="28501">
                      <a:srgbClr val="0047FF"/>
                    </a:gs>
                    <a:gs pos="36000">
                      <a:srgbClr val="000082"/>
                    </a:gs>
                    <a:gs pos="43500">
                      <a:srgbClr val="0047FF"/>
                    </a:gs>
                    <a:gs pos="50000">
                      <a:srgbClr val="000082"/>
                    </a:gs>
                    <a:gs pos="56500">
                      <a:srgbClr val="0047FF"/>
                    </a:gs>
                    <a:gs pos="64000">
                      <a:srgbClr val="000082"/>
                    </a:gs>
                    <a:gs pos="71500">
                      <a:srgbClr val="0047FF"/>
                    </a:gs>
                    <a:gs pos="79000">
                      <a:srgbClr val="000082"/>
                    </a:gs>
                    <a:gs pos="86000">
                      <a:srgbClr val="0047FF"/>
                    </a:gs>
                    <a:gs pos="93500">
                      <a:srgbClr val="000082"/>
                    </a:gs>
                    <a:gs pos="100000">
                      <a:srgbClr val="0047FF"/>
                    </a:gs>
                  </a:gsLst>
                  <a:lin ang="18900000" scaled="1"/>
                </a:gradFill>
                <a:latin typeface="Century Schoolbook"/>
              </a:rPr>
              <a:t>І почули у кінці</a:t>
            </a:r>
            <a:r>
              <a:rPr lang="ru-RU" sz="4800" b="1" kern="10" dirty="0" smtClean="0">
                <a:ln w="476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FF"/>
                    </a:gs>
                    <a:gs pos="6500">
                      <a:srgbClr val="000082"/>
                    </a:gs>
                    <a:gs pos="14000">
                      <a:srgbClr val="0047FF"/>
                    </a:gs>
                    <a:gs pos="21000">
                      <a:srgbClr val="000082"/>
                    </a:gs>
                    <a:gs pos="28501">
                      <a:srgbClr val="0047FF"/>
                    </a:gs>
                    <a:gs pos="36000">
                      <a:srgbClr val="000082"/>
                    </a:gs>
                    <a:gs pos="43500">
                      <a:srgbClr val="0047FF"/>
                    </a:gs>
                    <a:gs pos="50000">
                      <a:srgbClr val="000082"/>
                    </a:gs>
                    <a:gs pos="56500">
                      <a:srgbClr val="0047FF"/>
                    </a:gs>
                    <a:gs pos="64000">
                      <a:srgbClr val="000082"/>
                    </a:gs>
                    <a:gs pos="71500">
                      <a:srgbClr val="0047FF"/>
                    </a:gs>
                    <a:gs pos="79000">
                      <a:srgbClr val="000082"/>
                    </a:gs>
                    <a:gs pos="86000">
                      <a:srgbClr val="0047FF"/>
                    </a:gs>
                    <a:gs pos="93500">
                      <a:srgbClr val="000082"/>
                    </a:gs>
                    <a:gs pos="100000">
                      <a:srgbClr val="0047FF"/>
                    </a:gs>
                  </a:gsLst>
                  <a:lin ang="18900000" scaled="1"/>
                </a:gradFill>
                <a:latin typeface="Century Schoolbook"/>
              </a:rPr>
              <a:t>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kern="10" dirty="0" smtClean="0">
                <a:ln w="476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FF"/>
                    </a:gs>
                    <a:gs pos="6500">
                      <a:srgbClr val="000082"/>
                    </a:gs>
                    <a:gs pos="14000">
                      <a:srgbClr val="0047FF"/>
                    </a:gs>
                    <a:gs pos="21000">
                      <a:srgbClr val="000082"/>
                    </a:gs>
                    <a:gs pos="28501">
                      <a:srgbClr val="0047FF"/>
                    </a:gs>
                    <a:gs pos="36000">
                      <a:srgbClr val="000082"/>
                    </a:gs>
                    <a:gs pos="43500">
                      <a:srgbClr val="0047FF"/>
                    </a:gs>
                    <a:gs pos="50000">
                      <a:srgbClr val="000082"/>
                    </a:gs>
                    <a:gs pos="56500">
                      <a:srgbClr val="0047FF"/>
                    </a:gs>
                    <a:gs pos="64000">
                      <a:srgbClr val="000082"/>
                    </a:gs>
                    <a:gs pos="71500">
                      <a:srgbClr val="0047FF"/>
                    </a:gs>
                    <a:gs pos="79000">
                      <a:srgbClr val="000082"/>
                    </a:gs>
                    <a:gs pos="86000">
                      <a:srgbClr val="0047FF"/>
                    </a:gs>
                    <a:gs pos="93500">
                      <a:srgbClr val="000082"/>
                    </a:gs>
                    <a:gs pos="100000">
                      <a:srgbClr val="0047FF"/>
                    </a:gs>
                  </a:gsLst>
                  <a:lin ang="18900000" scaled="1"/>
                </a:gradFill>
                <a:latin typeface="Century Schoolbook"/>
              </a:rPr>
              <a:t>Що у нашім першім класі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800" b="1" kern="10" dirty="0" smtClean="0">
                <a:ln w="476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FF"/>
                    </a:gs>
                    <a:gs pos="6500">
                      <a:srgbClr val="000082"/>
                    </a:gs>
                    <a:gs pos="14000">
                      <a:srgbClr val="0047FF"/>
                    </a:gs>
                    <a:gs pos="21000">
                      <a:srgbClr val="000082"/>
                    </a:gs>
                    <a:gs pos="28501">
                      <a:srgbClr val="0047FF"/>
                    </a:gs>
                    <a:gs pos="36000">
                      <a:srgbClr val="000082"/>
                    </a:gs>
                    <a:gs pos="43500">
                      <a:srgbClr val="0047FF"/>
                    </a:gs>
                    <a:gs pos="50000">
                      <a:srgbClr val="000082"/>
                    </a:gs>
                    <a:gs pos="56500">
                      <a:srgbClr val="0047FF"/>
                    </a:gs>
                    <a:gs pos="64000">
                      <a:srgbClr val="000082"/>
                    </a:gs>
                    <a:gs pos="71500">
                      <a:srgbClr val="0047FF"/>
                    </a:gs>
                    <a:gs pos="79000">
                      <a:srgbClr val="000082"/>
                    </a:gs>
                    <a:gs pos="86000">
                      <a:srgbClr val="0047FF"/>
                    </a:gs>
                    <a:gs pos="93500">
                      <a:srgbClr val="000082"/>
                    </a:gs>
                    <a:gs pos="100000">
                      <a:srgbClr val="0047FF"/>
                    </a:gs>
                  </a:gsLst>
                  <a:lin ang="18900000" scaled="1"/>
                </a:gradFill>
                <a:latin typeface="Century Schoolbook"/>
              </a:rPr>
              <a:t>Діти – просто молодці!</a:t>
            </a:r>
          </a:p>
        </p:txBody>
      </p:sp>
    </p:spTree>
    <p:extLst>
      <p:ext uri="{BB962C8B-B14F-4D97-AF65-F5344CB8AC3E}">
        <p14:creationId xmlns:p14="http://schemas.microsoft.com/office/powerpoint/2010/main" val="235543577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entury Schoolbook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137</Words>
  <Application>Microsoft Office PowerPoint</Application>
  <PresentationFormat>Экран (4:3)</PresentationFormat>
  <Paragraphs>78</Paragraphs>
  <Slides>20</Slides>
  <Notes>1</Notes>
  <HiddenSlides>0</HiddenSlides>
  <MMClips>3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Тема Office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Звуки [ к ], [к' ], позначення їх буквами К,к «ка».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Фізкультхвилинка</vt:lpstr>
      <vt:lpstr>Презентация PowerPoint</vt:lpstr>
      <vt:lpstr>Презентация PowerPoint</vt:lpstr>
      <vt:lpstr>Зошит свій я відкриваю, Навскоси його кладу. Ручку я ось так тримаю. Сяду рівно не зігнусь. Буду я писати вправно - До роботи я берусь.</vt:lpstr>
      <vt:lpstr>Презентация PowerPoint</vt:lpstr>
      <vt:lpstr>Презентация PowerPoint</vt:lpstr>
      <vt:lpstr>Фізкультхвилинка</vt:lpstr>
      <vt:lpstr>Презентация PowerPoint</vt:lpstr>
      <vt:lpstr>Склади слова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Звуки [ к ], [к' ], позначення їх буквами К,к «ка». </dc:title>
  <dc:creator>User</dc:creator>
  <cp:lastModifiedBy>User</cp:lastModifiedBy>
  <cp:revision>19</cp:revision>
  <dcterms:created xsi:type="dcterms:W3CDTF">2019-02-03T08:43:46Z</dcterms:created>
  <dcterms:modified xsi:type="dcterms:W3CDTF">2019-02-03T16:48:22Z</dcterms:modified>
</cp:coreProperties>
</file>