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2" r:id="rId9"/>
    <p:sldId id="263" r:id="rId10"/>
    <p:sldId id="264" r:id="rId11"/>
    <p:sldId id="267" r:id="rId12"/>
    <p:sldId id="266" r:id="rId13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003300"/>
    <a:srgbClr val="660066"/>
    <a:srgbClr val="0000CC"/>
    <a:srgbClr val="D21510"/>
    <a:srgbClr val="0E7C11"/>
    <a:srgbClr val="00CC00"/>
    <a:srgbClr val="FF0066"/>
    <a:srgbClr val="EC44B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 smtClean="0"/>
              <a:t>Клацніть, щоб редагувати стиль зразка підзаголовка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C6A4D-3D84-4761-86ED-B809882764B0}" type="datetimeFigureOut">
              <a:rPr lang="uk-UA" smtClean="0"/>
              <a:t>21.02.2024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9F7BC-0645-4238-8C3B-EF62F064F23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0822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C6A4D-3D84-4761-86ED-B809882764B0}" type="datetimeFigureOut">
              <a:rPr lang="uk-UA" smtClean="0"/>
              <a:t>21.02.2024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9F7BC-0645-4238-8C3B-EF62F064F23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7739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C6A4D-3D84-4761-86ED-B809882764B0}" type="datetimeFigureOut">
              <a:rPr lang="uk-UA" smtClean="0"/>
              <a:t>21.02.2024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9F7BC-0645-4238-8C3B-EF62F064F23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91379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C6A4D-3D84-4761-86ED-B809882764B0}" type="datetimeFigureOut">
              <a:rPr lang="uk-UA" smtClean="0"/>
              <a:t>21.02.2024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9F7BC-0645-4238-8C3B-EF62F064F23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270483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C6A4D-3D84-4761-86ED-B809882764B0}" type="datetimeFigureOut">
              <a:rPr lang="uk-UA" smtClean="0"/>
              <a:t>21.02.2024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9F7BC-0645-4238-8C3B-EF62F064F23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432797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C6A4D-3D84-4761-86ED-B809882764B0}" type="datetimeFigureOut">
              <a:rPr lang="uk-UA" smtClean="0"/>
              <a:t>21.02.2024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9F7BC-0645-4238-8C3B-EF62F064F23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27993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C6A4D-3D84-4761-86ED-B809882764B0}" type="datetimeFigureOut">
              <a:rPr lang="uk-UA" smtClean="0"/>
              <a:t>21.02.2024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9F7BC-0645-4238-8C3B-EF62F064F23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918753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C6A4D-3D84-4761-86ED-B809882764B0}" type="datetimeFigureOut">
              <a:rPr lang="uk-UA" smtClean="0"/>
              <a:t>21.02.2024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9F7BC-0645-4238-8C3B-EF62F064F23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78810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C6A4D-3D84-4761-86ED-B809882764B0}" type="datetimeFigureOut">
              <a:rPr lang="uk-UA" smtClean="0"/>
              <a:t>21.02.2024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9F7BC-0645-4238-8C3B-EF62F064F23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286932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C6A4D-3D84-4761-86ED-B809882764B0}" type="datetimeFigureOut">
              <a:rPr lang="uk-UA" smtClean="0"/>
              <a:t>21.02.2024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9F7BC-0645-4238-8C3B-EF62F064F23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4816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C6A4D-3D84-4761-86ED-B809882764B0}" type="datetimeFigureOut">
              <a:rPr lang="uk-UA" smtClean="0"/>
              <a:t>21.02.2024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9F7BC-0645-4238-8C3B-EF62F064F23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90806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0C6A4D-3D84-4761-86ED-B809882764B0}" type="datetimeFigureOut">
              <a:rPr lang="uk-UA" smtClean="0"/>
              <a:t>21.02.2024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B9F7BC-0645-4238-8C3B-EF62F064F23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41543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29.png"/><Relationship Id="rId7" Type="http://schemas.openxmlformats.org/officeDocument/2006/relationships/image" Target="../media/image37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10" Type="http://schemas.openxmlformats.org/officeDocument/2006/relationships/image" Target="../media/image40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4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2983" cy="6863081"/>
          </a:xfrm>
          <a:prstGeom prst="rect">
            <a:avLst/>
          </a:prstGeom>
        </p:spPr>
      </p:pic>
      <p:sp>
        <p:nvSpPr>
          <p:cNvPr id="5" name="Прямокутник 4"/>
          <p:cNvSpPr/>
          <p:nvPr/>
        </p:nvSpPr>
        <p:spPr>
          <a:xfrm>
            <a:off x="1282889" y="1854859"/>
            <a:ext cx="9153467" cy="658578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reflection blurRad="6350" stA="50000" endA="300" endPos="90000" dist="50800" dir="5400000" sy="-100000" algn="bl" rotWithShape="0"/>
          </a:effectLst>
          <a:scene3d>
            <a:camera prst="isometricOffAxis1Right"/>
            <a:lightRig rig="threePt" dir="t"/>
          </a:scene3d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3600" b="1" dirty="0" smtClean="0">
                <a:solidFill>
                  <a:srgbClr val="0000CC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Bookman Old Style" panose="02050604050505020204" pitchFamily="18" charset="0"/>
              </a:rPr>
              <a:t>Сприймання людиною інформації</a:t>
            </a:r>
            <a:endParaRPr lang="uk-UA" sz="3600" dirty="0">
              <a:solidFill>
                <a:srgbClr val="0000CC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23581" y="450376"/>
            <a:ext cx="5349923" cy="954107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  <p:txBody>
          <a:bodyPr wrap="square" rtlCol="0">
            <a:spAutoFit/>
          </a:bodyPr>
          <a:lstStyle/>
          <a:p>
            <a:r>
              <a:rPr lang="uk-UA" sz="28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ІНФОРМАТИКА </a:t>
            </a:r>
          </a:p>
          <a:p>
            <a:r>
              <a:rPr lang="uk-UA" sz="28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2КЛАС</a:t>
            </a:r>
            <a:endParaRPr lang="uk-UA" sz="28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6913" y="3887244"/>
            <a:ext cx="605409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/>
              <a:t>Виконав:</a:t>
            </a:r>
          </a:p>
          <a:p>
            <a:r>
              <a:rPr lang="uk-UA" sz="2400" b="1" dirty="0"/>
              <a:t>в</a:t>
            </a:r>
            <a:r>
              <a:rPr lang="uk-UA" sz="2400" b="1" dirty="0" smtClean="0"/>
              <a:t>читель інформатики Вишнівецького </a:t>
            </a:r>
            <a:r>
              <a:rPr lang="uk-UA" sz="2400" b="1" dirty="0" smtClean="0"/>
              <a:t>ліцею</a:t>
            </a:r>
          </a:p>
          <a:p>
            <a:r>
              <a:rPr lang="uk-UA" sz="2400" b="1" dirty="0" smtClean="0"/>
              <a:t>Вишнівецької селищної ради</a:t>
            </a:r>
          </a:p>
          <a:p>
            <a:r>
              <a:rPr lang="uk-UA" sz="2400" b="1" dirty="0" smtClean="0"/>
              <a:t>Кременецького району</a:t>
            </a:r>
          </a:p>
          <a:p>
            <a:r>
              <a:rPr lang="uk-UA" sz="2400" b="1" dirty="0" smtClean="0"/>
              <a:t>Тернопільської області </a:t>
            </a:r>
            <a:r>
              <a:rPr lang="uk-UA" sz="2400" b="1" dirty="0" smtClean="0"/>
              <a:t> </a:t>
            </a:r>
            <a:endParaRPr lang="uk-UA" sz="2400" b="1" dirty="0" smtClean="0"/>
          </a:p>
          <a:p>
            <a:r>
              <a:rPr lang="uk-UA" sz="2400" b="1" dirty="0" smtClean="0"/>
              <a:t>Ткач Валентин Віталійович</a:t>
            </a:r>
            <a:endParaRPr lang="uk-UA" sz="2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729367" y="6150360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b="1" dirty="0" smtClean="0"/>
              <a:t>2024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1397595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0" y="-3348"/>
            <a:ext cx="12186960" cy="6864691"/>
          </a:xfrm>
          <a:prstGeom prst="rect">
            <a:avLst/>
          </a:prstGeom>
        </p:spPr>
      </p:pic>
      <p:sp>
        <p:nvSpPr>
          <p:cNvPr id="9" name="Прямокутник 8"/>
          <p:cNvSpPr/>
          <p:nvPr/>
        </p:nvSpPr>
        <p:spPr>
          <a:xfrm>
            <a:off x="1486146" y="1604786"/>
            <a:ext cx="833883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96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' </a:t>
            </a:r>
            <a:endParaRPr lang="uk-UA" sz="9600" dirty="0"/>
          </a:p>
        </p:txBody>
      </p:sp>
      <p:pic>
        <p:nvPicPr>
          <p:cNvPr id="12" name="Рисунок 11" descr="як намалювати коня - Ravlyk"/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20667" r="64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012" r="37120"/>
          <a:stretch/>
        </p:blipFill>
        <p:spPr bwMode="auto">
          <a:xfrm>
            <a:off x="1980414" y="1604786"/>
            <a:ext cx="2245127" cy="212894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Прямокутник 9"/>
          <p:cNvSpPr/>
          <p:nvPr/>
        </p:nvSpPr>
        <p:spPr>
          <a:xfrm>
            <a:off x="4271928" y="1604786"/>
            <a:ext cx="526106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96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'</a:t>
            </a:r>
            <a:endParaRPr lang="uk-UA" sz="9600" dirty="0"/>
          </a:p>
        </p:txBody>
      </p:sp>
      <p:pic>
        <p:nvPicPr>
          <p:cNvPr id="14" name="Рисунок 13" descr="Шкільна форма для 11 класу — ціна 700 грн у каталозі Інші речі ✓ Купити  жіночі речі за доступною ціною на Шафі | Україна #9991222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3003" y="1651594"/>
            <a:ext cx="2177031" cy="230743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Поле 6"/>
          <p:cNvSpPr txBox="1"/>
          <p:nvPr/>
        </p:nvSpPr>
        <p:spPr>
          <a:xfrm>
            <a:off x="8728987" y="1824823"/>
            <a:ext cx="2475825" cy="1673087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sysClr val="windowText" lastClr="000000">
                      <a:alpha val="40000"/>
                    </a:sysClr>
                  </a:outerShdw>
                </a:effectLst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ЦІЯ</a:t>
            </a:r>
            <a:endParaRPr kumimoji="0" lang="uk-UA" sz="9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41450" y="365985"/>
            <a:ext cx="225734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i="1" dirty="0" smtClean="0">
                <a:solidFill>
                  <a:srgbClr val="0000CC"/>
                </a:solidFill>
                <a:latin typeface="Arial Black" panose="020B0A04020102020204" pitchFamily="34" charset="0"/>
              </a:rPr>
              <a:t>РЕБУС</a:t>
            </a:r>
            <a:endParaRPr lang="uk-UA" sz="4400" i="1" dirty="0">
              <a:solidFill>
                <a:srgbClr val="0000CC"/>
              </a:solidFill>
              <a:latin typeface="Arial Black" panose="020B0A040201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098799" y="5177180"/>
            <a:ext cx="67146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i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ІНФОРМАЦІЯ</a:t>
            </a:r>
            <a:endParaRPr lang="uk-UA" sz="4400" i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48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5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86149"/>
          </a:xfrm>
          <a:prstGeom prst="rect">
            <a:avLst/>
          </a:prstGeom>
        </p:spPr>
      </p:pic>
      <p:sp>
        <p:nvSpPr>
          <p:cNvPr id="5" name="Прямокутник 4"/>
          <p:cNvSpPr/>
          <p:nvPr/>
        </p:nvSpPr>
        <p:spPr>
          <a:xfrm>
            <a:off x="518766" y="340844"/>
            <a:ext cx="657807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i="1" dirty="0" smtClean="0">
                <a:solidFill>
                  <a:srgbClr val="0000CC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Вправа «Експеримент»</a:t>
            </a:r>
            <a:endParaRPr lang="uk-UA" sz="3600" dirty="0">
              <a:solidFill>
                <a:srgbClr val="0000CC"/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b="16552"/>
          <a:stretch/>
        </p:blipFill>
        <p:spPr>
          <a:xfrm>
            <a:off x="448834" y="995071"/>
            <a:ext cx="2317370" cy="253969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66204" y="3834281"/>
            <a:ext cx="2638466" cy="263846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/>
          <a:srcRect l="2909" t="-2298" r="4742" b="2359"/>
          <a:stretch/>
        </p:blipFill>
        <p:spPr>
          <a:xfrm>
            <a:off x="5688956" y="987175"/>
            <a:ext cx="2988861" cy="323452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92639" y="3629934"/>
            <a:ext cx="3047160" cy="3047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56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12" y="33031"/>
            <a:ext cx="12186960" cy="686469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/>
          <a:srcRect l="13871" r="10686"/>
          <a:stretch/>
        </p:blipFill>
        <p:spPr>
          <a:xfrm>
            <a:off x="9580729" y="290652"/>
            <a:ext cx="1850946" cy="179271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53714" y="3620412"/>
            <a:ext cx="2144474" cy="1297023"/>
          </a:xfrm>
          <a:prstGeom prst="rect">
            <a:avLst/>
          </a:prstGeom>
        </p:spPr>
      </p:pic>
      <p:sp>
        <p:nvSpPr>
          <p:cNvPr id="10" name="Прямокутник 9"/>
          <p:cNvSpPr/>
          <p:nvPr/>
        </p:nvSpPr>
        <p:spPr>
          <a:xfrm>
            <a:off x="463788" y="4917435"/>
            <a:ext cx="2834185" cy="7362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000" dirty="0" smtClean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 ВІДЧУЛИ НА СМАК.</a:t>
            </a:r>
            <a:endParaRPr lang="uk-UA" sz="2000" dirty="0">
              <a:solidFill>
                <a:srgbClr val="FF0000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Прямокутник 10"/>
          <p:cNvSpPr/>
          <p:nvPr/>
        </p:nvSpPr>
        <p:spPr>
          <a:xfrm>
            <a:off x="502458" y="1107997"/>
            <a:ext cx="2234907" cy="4216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uk-UA" sz="20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ПОБАЧИЛИ</a:t>
            </a:r>
            <a:r>
              <a:rPr lang="uk-UA" sz="14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1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Прямокутник 11"/>
          <p:cNvSpPr/>
          <p:nvPr/>
        </p:nvSpPr>
        <p:spPr>
          <a:xfrm>
            <a:off x="400012" y="2265864"/>
            <a:ext cx="3554178" cy="4216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uk-UA" sz="20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2.ВІДЧУЛИ ПО ЗАПАХУ</a:t>
            </a:r>
            <a:r>
              <a:rPr lang="uk-UA" sz="14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1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Прямокутник 12"/>
          <p:cNvSpPr/>
          <p:nvPr/>
        </p:nvSpPr>
        <p:spPr>
          <a:xfrm>
            <a:off x="416843" y="2975246"/>
            <a:ext cx="3520516" cy="4069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uk-UA" sz="2000" dirty="0" smtClean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ВІДЧУЛИ НА ДОТИК.</a:t>
            </a:r>
            <a:endParaRPr lang="uk-UA" sz="2000" dirty="0">
              <a:solidFill>
                <a:srgbClr val="FF00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Прямокутник 13"/>
          <p:cNvSpPr/>
          <p:nvPr/>
        </p:nvSpPr>
        <p:spPr>
          <a:xfrm>
            <a:off x="544458" y="3979277"/>
            <a:ext cx="1797287" cy="4216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uk-UA" sz="20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 ПОЧУЛИ</a:t>
            </a:r>
            <a:r>
              <a:rPr lang="uk-UA" sz="14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1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Прямокутник 14"/>
          <p:cNvSpPr/>
          <p:nvPr/>
        </p:nvSpPr>
        <p:spPr>
          <a:xfrm>
            <a:off x="597356" y="187271"/>
            <a:ext cx="65149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i="1" dirty="0" smtClean="0">
                <a:solidFill>
                  <a:srgbClr val="0000CC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Встанови  відповідність </a:t>
            </a:r>
            <a:endParaRPr lang="uk-UA" sz="3600" b="1" i="1" dirty="0">
              <a:solidFill>
                <a:srgbClr val="0000CC"/>
              </a:solidFill>
              <a:latin typeface="Arial Black" panose="020B0A04020102020204" pitchFamily="34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5"/>
          <a:srcRect l="21791" t="1870" r="15515" b="43874"/>
          <a:stretch/>
        </p:blipFill>
        <p:spPr>
          <a:xfrm>
            <a:off x="9285449" y="4917435"/>
            <a:ext cx="1617245" cy="1800190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6"/>
          <a:srcRect l="51737"/>
          <a:stretch/>
        </p:blipFill>
        <p:spPr>
          <a:xfrm>
            <a:off x="9290823" y="2447029"/>
            <a:ext cx="1480031" cy="1743075"/>
          </a:xfrm>
          <a:prstGeom prst="rect">
            <a:avLst/>
          </a:prstGeom>
        </p:spPr>
      </p:pic>
      <p:sp>
        <p:nvSpPr>
          <p:cNvPr id="32" name="Стрілка вправо 31"/>
          <p:cNvSpPr/>
          <p:nvPr/>
        </p:nvSpPr>
        <p:spPr>
          <a:xfrm rot="1978309">
            <a:off x="2320161" y="2433029"/>
            <a:ext cx="4786934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4" name="Стрілка вправо 33"/>
          <p:cNvSpPr/>
          <p:nvPr/>
        </p:nvSpPr>
        <p:spPr>
          <a:xfrm rot="1978309">
            <a:off x="3435713" y="4675119"/>
            <a:ext cx="5991424" cy="484632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3" name="Стрілка вправо 32"/>
          <p:cNvSpPr/>
          <p:nvPr/>
        </p:nvSpPr>
        <p:spPr>
          <a:xfrm rot="591293">
            <a:off x="3689314" y="2773195"/>
            <a:ext cx="5644074" cy="484632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6" name="Стрілка вправо 35"/>
          <p:cNvSpPr/>
          <p:nvPr/>
        </p:nvSpPr>
        <p:spPr>
          <a:xfrm rot="20371104">
            <a:off x="2224087" y="2476327"/>
            <a:ext cx="7678163" cy="484632"/>
          </a:xfrm>
          <a:prstGeom prst="rightArrow">
            <a:avLst/>
          </a:prstGeom>
          <a:solidFill>
            <a:srgbClr val="EC44B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30301" y="751076"/>
            <a:ext cx="1556072" cy="1488415"/>
          </a:xfrm>
          <a:prstGeom prst="rect">
            <a:avLst/>
          </a:prstGeom>
        </p:spPr>
      </p:pic>
      <p:sp>
        <p:nvSpPr>
          <p:cNvPr id="35" name="Стрілка вправо 34"/>
          <p:cNvSpPr/>
          <p:nvPr/>
        </p:nvSpPr>
        <p:spPr>
          <a:xfrm rot="18617806">
            <a:off x="2181008" y="3433541"/>
            <a:ext cx="4196260" cy="484632"/>
          </a:xfrm>
          <a:prstGeom prst="rightArrow">
            <a:avLst>
              <a:gd name="adj1" fmla="val 57307"/>
              <a:gd name="adj2" fmla="val 50000"/>
            </a:avLst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14667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4" grpId="0" animBg="1"/>
      <p:bldP spid="33" grpId="0" animBg="1"/>
      <p:bldP spid="36" grpId="0" animBg="1"/>
      <p:bldP spid="3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 smtClean="0"/>
          </a:p>
          <a:p>
            <a:endParaRPr lang="uk-UA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0" y="-3346"/>
            <a:ext cx="12186960" cy="686469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313899" y="387920"/>
            <a:ext cx="69124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solidFill>
                  <a:srgbClr val="0000CC"/>
                </a:solidFill>
                <a:latin typeface="Arial Black" panose="020B0A04020102020204" pitchFamily="34" charset="0"/>
              </a:rPr>
              <a:t>ІНФОРМАЦІЯ  ПОДІЛЯЄТЬСЯ НА:</a:t>
            </a:r>
            <a:endParaRPr lang="uk-UA" sz="2800" i="1" dirty="0">
              <a:solidFill>
                <a:srgbClr val="0000CC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73958" y="155584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8" name="TextBox 7"/>
          <p:cNvSpPr txBox="1"/>
          <p:nvPr/>
        </p:nvSpPr>
        <p:spPr>
          <a:xfrm>
            <a:off x="777485" y="1234533"/>
            <a:ext cx="15776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n>
                  <a:solidFill>
                    <a:srgbClr val="000066"/>
                  </a:solidFill>
                </a:ln>
                <a:solidFill>
                  <a:srgbClr val="D21510"/>
                </a:solidFill>
                <a:latin typeface="Arial Black" panose="020B0A04020102020204" pitchFamily="34" charset="0"/>
              </a:rPr>
              <a:t>ЗОРОВУ</a:t>
            </a:r>
            <a:endParaRPr lang="uk-UA" sz="2400" dirty="0">
              <a:ln>
                <a:solidFill>
                  <a:srgbClr val="000066"/>
                </a:solidFill>
              </a:ln>
              <a:solidFill>
                <a:srgbClr val="D21510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527319" y="1168327"/>
            <a:ext cx="15472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dirty="0" smtClean="0">
                <a:ln>
                  <a:solidFill>
                    <a:srgbClr val="000066"/>
                  </a:solidFill>
                </a:ln>
                <a:solidFill>
                  <a:srgbClr val="FF0066"/>
                </a:solidFill>
                <a:latin typeface="Arial Black" panose="020B0A04020102020204" pitchFamily="34" charset="0"/>
              </a:rPr>
              <a:t>СЛУХОВУ</a:t>
            </a:r>
            <a:endParaRPr lang="uk-UA" sz="2000" dirty="0">
              <a:ln>
                <a:solidFill>
                  <a:srgbClr val="000066"/>
                </a:solidFill>
              </a:ln>
              <a:solidFill>
                <a:srgbClr val="FF0066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630770" y="941188"/>
            <a:ext cx="14782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dirty="0" smtClean="0">
                <a:ln>
                  <a:solidFill>
                    <a:srgbClr val="000066"/>
                  </a:solidFill>
                </a:ln>
                <a:solidFill>
                  <a:srgbClr val="660066"/>
                </a:solidFill>
                <a:latin typeface="Arial Black" panose="020B0A04020102020204" pitchFamily="34" charset="0"/>
              </a:rPr>
              <a:t>НЮХОВУ</a:t>
            </a:r>
            <a:endParaRPr lang="uk-UA" sz="2000" dirty="0">
              <a:ln>
                <a:solidFill>
                  <a:srgbClr val="000066"/>
                </a:solidFill>
              </a:ln>
              <a:solidFill>
                <a:srgbClr val="660066"/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9072" y="4949475"/>
            <a:ext cx="15969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dirty="0" smtClean="0">
                <a:ln>
                  <a:solidFill>
                    <a:srgbClr val="000066"/>
                  </a:solidFill>
                </a:ln>
                <a:solidFill>
                  <a:srgbClr val="0000CC"/>
                </a:solidFill>
                <a:latin typeface="Arial Black" panose="020B0A04020102020204" pitchFamily="34" charset="0"/>
              </a:rPr>
              <a:t>СМАКОВУ</a:t>
            </a:r>
            <a:endParaRPr lang="uk-UA" sz="2000" dirty="0">
              <a:ln>
                <a:solidFill>
                  <a:srgbClr val="000066"/>
                </a:solidFill>
              </a:ln>
              <a:solidFill>
                <a:srgbClr val="0000CC"/>
              </a:solidFill>
              <a:latin typeface="Arial Black" panose="020B0A040201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142303" y="4859642"/>
            <a:ext cx="27286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dirty="0" smtClean="0">
                <a:ln>
                  <a:solidFill>
                    <a:srgbClr val="000066"/>
                  </a:solidFill>
                </a:ln>
                <a:solidFill>
                  <a:srgbClr val="0E7C11"/>
                </a:solidFill>
                <a:latin typeface="Arial Black" panose="020B0A04020102020204" pitchFamily="34" charset="0"/>
              </a:rPr>
              <a:t>ДОТИКОВУ</a:t>
            </a:r>
            <a:r>
              <a:rPr lang="uk-UA" sz="2000" dirty="0" smtClean="0">
                <a:solidFill>
                  <a:srgbClr val="0E7C11"/>
                </a:solidFill>
                <a:latin typeface="Arial Black" panose="020B0A04020102020204" pitchFamily="34" charset="0"/>
              </a:rPr>
              <a:t> </a:t>
            </a:r>
          </a:p>
          <a:p>
            <a:r>
              <a:rPr lang="uk-UA" sz="2000" dirty="0" smtClean="0">
                <a:ln>
                  <a:solidFill>
                    <a:srgbClr val="000066"/>
                  </a:solidFill>
                </a:ln>
                <a:solidFill>
                  <a:srgbClr val="0E7C11"/>
                </a:solidFill>
                <a:latin typeface="Arial Black" panose="020B0A04020102020204" pitchFamily="34" charset="0"/>
              </a:rPr>
              <a:t>АБО  ТАКТИЛЬНУ</a:t>
            </a:r>
            <a:endParaRPr lang="uk-UA" sz="2000" dirty="0">
              <a:ln>
                <a:solidFill>
                  <a:srgbClr val="000066"/>
                </a:solidFill>
              </a:ln>
              <a:solidFill>
                <a:srgbClr val="0E7C11"/>
              </a:solidFill>
              <a:latin typeface="Arial Black" panose="020B0A04020102020204" pitchFamily="34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6540" y="1407487"/>
            <a:ext cx="2705100" cy="207865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360" y="1696198"/>
            <a:ext cx="2857500" cy="204524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5"/>
          <a:srcRect l="5460" t="2702" r="7617" b="28712"/>
          <a:stretch/>
        </p:blipFill>
        <p:spPr>
          <a:xfrm>
            <a:off x="4912007" y="1623182"/>
            <a:ext cx="2777842" cy="211825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6"/>
          <a:srcRect l="10406" t="12711" r="18200" b="4535"/>
          <a:stretch/>
        </p:blipFill>
        <p:spPr>
          <a:xfrm>
            <a:off x="1685984" y="4096940"/>
            <a:ext cx="3084395" cy="219728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04648" y="3989743"/>
            <a:ext cx="2843442" cy="244768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26018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0" y="-3346"/>
            <a:ext cx="12186960" cy="686469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8264" y="410926"/>
            <a:ext cx="111171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 smtClean="0">
                <a:solidFill>
                  <a:srgbClr val="0000CC"/>
                </a:solidFill>
                <a:latin typeface="Arial Black" panose="020B0A04020102020204" pitchFamily="34" charset="0"/>
              </a:rPr>
              <a:t>ЗА СПОСОБОМ ПОДАННЯ ПОВІДОМЛЕННЯ ПОДІЛЯЮТЬСЯ НА:</a:t>
            </a:r>
            <a:endParaRPr lang="uk-UA" sz="2400" i="1" dirty="0">
              <a:solidFill>
                <a:srgbClr val="0000CC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43063" y="1371600"/>
            <a:ext cx="20361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latin typeface="Arial Black" panose="020B0A04020102020204" pitchFamily="34" charset="0"/>
              </a:rPr>
              <a:t>Текстові </a:t>
            </a:r>
            <a:endParaRPr lang="uk-UA" sz="2800" dirty="0">
              <a:latin typeface="Arial Black" panose="020B0A040201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338" y="2081211"/>
            <a:ext cx="3128962" cy="237704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38198" y="1447561"/>
            <a:ext cx="4320277" cy="224930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54627" y="4023391"/>
            <a:ext cx="3767141" cy="251142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95801589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6394"/>
            <a:ext cx="12193057" cy="6870787"/>
          </a:xfrm>
          <a:prstGeom prst="rect">
            <a:avLst/>
          </a:prstGeom>
        </p:spPr>
      </p:pic>
      <p:sp>
        <p:nvSpPr>
          <p:cNvPr id="4" name="Прямокутник 3"/>
          <p:cNvSpPr/>
          <p:nvPr/>
        </p:nvSpPr>
        <p:spPr>
          <a:xfrm>
            <a:off x="4190670" y="1009271"/>
            <a:ext cx="221727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Числові </a:t>
            </a:r>
            <a:r>
              <a:rPr lang="uk-UA" sz="1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uk-UA" dirty="0"/>
          </a:p>
        </p:txBody>
      </p:sp>
      <p:sp>
        <p:nvSpPr>
          <p:cNvPr id="6" name="Прямокутник 5"/>
          <p:cNvSpPr/>
          <p:nvPr/>
        </p:nvSpPr>
        <p:spPr>
          <a:xfrm>
            <a:off x="500063" y="270606"/>
            <a:ext cx="1181576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2400" i="1" dirty="0">
                <a:solidFill>
                  <a:srgbClr val="0000CC"/>
                </a:solidFill>
                <a:latin typeface="Arial Black" panose="020B0A04020102020204" pitchFamily="34" charset="0"/>
              </a:rPr>
              <a:t>ЗА СПОСОБОМ ПОДАННЯ ПОВІДОМЛЕННЯ ПОДІЛЯЮТЬСЯ НА: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/>
          <a:srcRect l="19996" t="38753" r="20670" b="21893"/>
          <a:stretch/>
        </p:blipFill>
        <p:spPr>
          <a:xfrm>
            <a:off x="2267784" y="1717496"/>
            <a:ext cx="3374874" cy="164729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5892" y="1506064"/>
            <a:ext cx="2070158" cy="207015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35725" y="1175849"/>
            <a:ext cx="1326836" cy="466986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/>
          <a:srcRect l="5914" r="11827" b="19661"/>
          <a:stretch/>
        </p:blipFill>
        <p:spPr>
          <a:xfrm>
            <a:off x="126820" y="3975173"/>
            <a:ext cx="2924176" cy="233758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10751" y="3798332"/>
            <a:ext cx="5994385" cy="281371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637739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6394"/>
            <a:ext cx="12193057" cy="687078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838734" y="887104"/>
            <a:ext cx="23134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dirty="0" smtClean="0">
                <a:latin typeface="Arial Black" panose="020B0A04020102020204" pitchFamily="34" charset="0"/>
              </a:rPr>
              <a:t>Графічні</a:t>
            </a:r>
            <a:r>
              <a:rPr lang="uk-UA" dirty="0" smtClean="0"/>
              <a:t> </a:t>
            </a:r>
            <a:endParaRPr lang="uk-UA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337" y="246969"/>
            <a:ext cx="11199323" cy="64013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5869" y="1456406"/>
            <a:ext cx="16466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Малюнки </a:t>
            </a:r>
            <a:endParaRPr lang="uk-UA" sz="20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5869" y="3739538"/>
            <a:ext cx="14430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Картини</a:t>
            </a:r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9" name="TextBox 8"/>
          <p:cNvSpPr txBox="1"/>
          <p:nvPr/>
        </p:nvSpPr>
        <p:spPr>
          <a:xfrm>
            <a:off x="10972021" y="4800933"/>
            <a:ext cx="9476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Фото</a:t>
            </a:r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0" name="TextBox 9"/>
          <p:cNvSpPr txBox="1"/>
          <p:nvPr/>
        </p:nvSpPr>
        <p:spPr>
          <a:xfrm>
            <a:off x="10986447" y="1548036"/>
            <a:ext cx="9332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Ноти</a:t>
            </a:r>
            <a:r>
              <a:rPr lang="uk-UA" dirty="0" smtClean="0"/>
              <a:t> </a:t>
            </a:r>
            <a:endParaRPr lang="uk-UA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62188" y="1456406"/>
            <a:ext cx="2033273" cy="222991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5"/>
          <a:srcRect t="10507"/>
          <a:stretch/>
        </p:blipFill>
        <p:spPr>
          <a:xfrm>
            <a:off x="1658892" y="3922827"/>
            <a:ext cx="2230719" cy="282502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83992" y="3739538"/>
            <a:ext cx="3676468" cy="285016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83992" y="1548036"/>
            <a:ext cx="3406406" cy="170320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0327673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31" y="0"/>
            <a:ext cx="12193057" cy="68707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337" y="338437"/>
            <a:ext cx="11199323" cy="64013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146425" y="1031015"/>
            <a:ext cx="194957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dirty="0" smtClean="0">
                <a:latin typeface="Arial Black" panose="020B0A04020102020204" pitchFamily="34" charset="0"/>
              </a:rPr>
              <a:t>Звукові</a:t>
            </a:r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7" name="TextBox 6"/>
          <p:cNvSpPr txBox="1"/>
          <p:nvPr/>
        </p:nvSpPr>
        <p:spPr>
          <a:xfrm>
            <a:off x="844920" y="1189401"/>
            <a:ext cx="14991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Сигнали</a:t>
            </a:r>
            <a:r>
              <a:rPr lang="uk-UA" sz="2000" dirty="0" smtClean="0">
                <a:latin typeface="Arial Black" panose="020B0A04020102020204" pitchFamily="34" charset="0"/>
              </a:rPr>
              <a:t> </a:t>
            </a:r>
            <a:endParaRPr lang="uk-UA" sz="2000" dirty="0">
              <a:latin typeface="Arial Black" panose="020B0A040201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673723" y="1175217"/>
            <a:ext cx="12410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Звуки</a:t>
            </a:r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9" name="TextBox 8"/>
          <p:cNvSpPr txBox="1"/>
          <p:nvPr/>
        </p:nvSpPr>
        <p:spPr>
          <a:xfrm>
            <a:off x="4903696" y="5793161"/>
            <a:ext cx="15440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Музика</a:t>
            </a:r>
            <a:r>
              <a:rPr lang="uk-UA" dirty="0" smtClean="0"/>
              <a:t> </a:t>
            </a:r>
            <a:endParaRPr lang="uk-UA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/>
          <a:srcRect l="24680"/>
          <a:stretch/>
        </p:blipFill>
        <p:spPr>
          <a:xfrm>
            <a:off x="248145" y="1542656"/>
            <a:ext cx="2320555" cy="173234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47708" y="4809392"/>
            <a:ext cx="3005888" cy="196753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73311" y="1615790"/>
            <a:ext cx="4577314" cy="265798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50625" y="4796540"/>
            <a:ext cx="2741375" cy="198039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8"/>
          <a:srcRect l="11000" t="12156" b="8621"/>
          <a:stretch/>
        </p:blipFill>
        <p:spPr>
          <a:xfrm rot="21027203">
            <a:off x="1705578" y="2882532"/>
            <a:ext cx="2627210" cy="155906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50625" y="991424"/>
            <a:ext cx="2627742" cy="325109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0"/>
          <a:srcRect r="7183"/>
          <a:stretch/>
        </p:blipFill>
        <p:spPr>
          <a:xfrm>
            <a:off x="123029" y="4357879"/>
            <a:ext cx="4023396" cy="241597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19812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57" y="-12787"/>
            <a:ext cx="12193057" cy="68707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337" y="461267"/>
            <a:ext cx="11199323" cy="64013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36277" y="1171859"/>
            <a:ext cx="27350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latin typeface="Arial Black" panose="020B0A04020102020204" pitchFamily="34" charset="0"/>
              </a:rPr>
              <a:t>Комбіновані</a:t>
            </a:r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7" name="TextBox 6"/>
          <p:cNvSpPr txBox="1"/>
          <p:nvPr/>
        </p:nvSpPr>
        <p:spPr>
          <a:xfrm>
            <a:off x="3647302" y="1389234"/>
            <a:ext cx="65966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Відео + звук + текст + малюнок</a:t>
            </a:r>
            <a:endParaRPr lang="uk-UA" sz="28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/>
          <a:srcRect l="16806" r="21259"/>
          <a:stretch/>
        </p:blipFill>
        <p:spPr>
          <a:xfrm>
            <a:off x="236277" y="2023981"/>
            <a:ext cx="3657601" cy="310038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5"/>
          <a:srcRect t="5223" b="7091"/>
          <a:stretch/>
        </p:blipFill>
        <p:spPr>
          <a:xfrm>
            <a:off x="3647302" y="3422606"/>
            <a:ext cx="2552700" cy="335756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63675" y="2023981"/>
            <a:ext cx="3884673" cy="291350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54461" y="3927444"/>
            <a:ext cx="3987799" cy="267338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178318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84" y="-20300"/>
            <a:ext cx="12193057" cy="6870787"/>
          </a:xfrm>
          <a:prstGeom prst="rect">
            <a:avLst/>
          </a:prstGeom>
        </p:spPr>
      </p:pic>
      <p:sp>
        <p:nvSpPr>
          <p:cNvPr id="4" name="Прямокутник 3"/>
          <p:cNvSpPr/>
          <p:nvPr/>
        </p:nvSpPr>
        <p:spPr>
          <a:xfrm>
            <a:off x="153227" y="4793134"/>
            <a:ext cx="7055893" cy="864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uk-UA" sz="2400" dirty="0" smtClean="0"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Повідомлення для людини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uk-UA" sz="2400" dirty="0" smtClean="0"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бувають…</a:t>
            </a:r>
            <a:endParaRPr lang="uk-UA" sz="2400" dirty="0"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кутник 5"/>
          <p:cNvSpPr/>
          <p:nvPr/>
        </p:nvSpPr>
        <p:spPr>
          <a:xfrm>
            <a:off x="2954478" y="865072"/>
            <a:ext cx="3302507" cy="4698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07000"/>
              </a:lnSpc>
            </a:pPr>
            <a:r>
              <a:rPr lang="uk-UA" sz="2400" dirty="0">
                <a:solidFill>
                  <a:prstClr val="black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Інформація – це…</a:t>
            </a:r>
            <a:endParaRPr lang="uk-UA" sz="2400" dirty="0">
              <a:solidFill>
                <a:prstClr val="black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кутник 6"/>
          <p:cNvSpPr/>
          <p:nvPr/>
        </p:nvSpPr>
        <p:spPr>
          <a:xfrm>
            <a:off x="501884" y="2077575"/>
            <a:ext cx="8207696" cy="4698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07000"/>
              </a:lnSpc>
            </a:pPr>
            <a:r>
              <a:rPr lang="uk-UA" sz="2400" dirty="0">
                <a:solidFill>
                  <a:prstClr val="black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Інформація надходить до людини у вигляді …</a:t>
            </a:r>
            <a:endParaRPr lang="uk-UA" sz="2400" dirty="0">
              <a:solidFill>
                <a:prstClr val="black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кутник 7"/>
          <p:cNvSpPr/>
          <p:nvPr/>
        </p:nvSpPr>
        <p:spPr>
          <a:xfrm>
            <a:off x="153227" y="3121309"/>
            <a:ext cx="8212505" cy="8649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07000"/>
              </a:lnSpc>
            </a:pPr>
            <a:r>
              <a:rPr lang="uk-UA" sz="2400" dirty="0">
                <a:solidFill>
                  <a:prstClr val="black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Повідомлення з навколишнього світу </a:t>
            </a:r>
            <a:r>
              <a:rPr lang="uk-UA" sz="2400" dirty="0" smtClean="0">
                <a:solidFill>
                  <a:prstClr val="black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людина</a:t>
            </a:r>
          </a:p>
          <a:p>
            <a:pPr lvl="0">
              <a:lnSpc>
                <a:spcPct val="107000"/>
              </a:lnSpc>
            </a:pPr>
            <a:r>
              <a:rPr lang="uk-UA" sz="2400" dirty="0" smtClean="0">
                <a:solidFill>
                  <a:prstClr val="black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>
                <a:solidFill>
                  <a:prstClr val="black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сприймає за допомогою…</a:t>
            </a:r>
            <a:endParaRPr lang="uk-UA" sz="2400" dirty="0">
              <a:solidFill>
                <a:prstClr val="black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38195" y="256194"/>
            <a:ext cx="27911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i="1" dirty="0" smtClean="0">
                <a:solidFill>
                  <a:srgbClr val="0000CC"/>
                </a:solidFill>
                <a:latin typeface="Arial Black" panose="020B0A04020102020204" pitchFamily="34" charset="0"/>
              </a:rPr>
              <a:t>ПІДСУМОК </a:t>
            </a:r>
            <a:endParaRPr lang="uk-UA" sz="3200" i="1" dirty="0">
              <a:solidFill>
                <a:srgbClr val="0000CC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456834" y="869145"/>
            <a:ext cx="5391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НОВІ ЗНАННЯ ТА ВІДОМОСТІ.</a:t>
            </a:r>
            <a:endParaRPr lang="uk-UA" sz="24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816454" y="2127319"/>
            <a:ext cx="29290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660066"/>
                </a:solidFill>
                <a:latin typeface="Arial Black" panose="020B0A04020102020204" pitchFamily="34" charset="0"/>
              </a:rPr>
              <a:t>ПОВІДОМЛЕНЬ.</a:t>
            </a:r>
            <a:endParaRPr lang="uk-UA" sz="2400" dirty="0">
              <a:solidFill>
                <a:srgbClr val="660066"/>
              </a:solidFill>
              <a:latin typeface="Arial Black" panose="020B0A040201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396741" y="3611150"/>
            <a:ext cx="30684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003300"/>
                </a:solidFill>
                <a:latin typeface="Arial Black" panose="020B0A04020102020204" pitchFamily="34" charset="0"/>
              </a:rPr>
              <a:t>ОРГАНІВ ЧУТТЯ.</a:t>
            </a:r>
            <a:endParaRPr lang="uk-UA" sz="2400" dirty="0">
              <a:solidFill>
                <a:srgbClr val="003300"/>
              </a:solidFill>
              <a:latin typeface="Arial Black" panose="020B0A040201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43068" y="5250087"/>
            <a:ext cx="101489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000066"/>
                </a:solidFill>
                <a:latin typeface="Arial Black" panose="020B0A04020102020204" pitchFamily="34" charset="0"/>
              </a:rPr>
              <a:t>ТЕКСТОВІ, ЧИСЛОВІ, ГРАФІЧНІ, ЗВУКОВІ, КОМБІНОВАНІ.</a:t>
            </a:r>
            <a:endParaRPr lang="uk-UA" sz="2400" dirty="0">
              <a:solidFill>
                <a:srgbClr val="000066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4791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10" grpId="0"/>
      <p:bldP spid="11" grpId="0"/>
      <p:bldP spid="12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6394"/>
            <a:ext cx="12193057" cy="6870787"/>
          </a:xfrm>
          <a:prstGeom prst="rect">
            <a:avLst/>
          </a:prstGeom>
        </p:spPr>
      </p:pic>
      <p:sp>
        <p:nvSpPr>
          <p:cNvPr id="4" name="Прямокутник 3"/>
          <p:cNvSpPr/>
          <p:nvPr/>
        </p:nvSpPr>
        <p:spPr>
          <a:xfrm>
            <a:off x="959893" y="771473"/>
            <a:ext cx="6096000" cy="225908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20000"/>
              </a:spcBef>
              <a:spcAft>
                <a:spcPct val="0"/>
              </a:spcAft>
            </a:pPr>
            <a:r>
              <a:rPr lang="ru-RU" sz="3200" i="1" dirty="0" smtClean="0">
                <a:solidFill>
                  <a:srgbClr val="0000CC"/>
                </a:solidFill>
                <a:latin typeface="Arial Black" panose="020B0A04020102020204" pitchFamily="34" charset="0"/>
              </a:rPr>
              <a:t>При </a:t>
            </a:r>
            <a:r>
              <a:rPr lang="ru-RU" sz="3200" i="1" dirty="0" err="1" smtClean="0">
                <a:solidFill>
                  <a:srgbClr val="0000CC"/>
                </a:solidFill>
                <a:latin typeface="Arial Black" panose="020B0A04020102020204" pitchFamily="34" charset="0"/>
              </a:rPr>
              <a:t>створенн</a:t>
            </a:r>
            <a:r>
              <a:rPr lang="uk-UA" sz="3200" i="1" dirty="0" smtClean="0">
                <a:solidFill>
                  <a:srgbClr val="0000CC"/>
                </a:solidFill>
                <a:latin typeface="Arial Black" panose="020B0A04020102020204" pitchFamily="34" charset="0"/>
              </a:rPr>
              <a:t>і</a:t>
            </a:r>
            <a:r>
              <a:rPr lang="ru-RU" sz="3200" i="1" dirty="0" smtClean="0">
                <a:solidFill>
                  <a:srgbClr val="0000CC"/>
                </a:solidFill>
                <a:latin typeface="Arial Black" panose="020B0A04020102020204" pitchFamily="34" charset="0"/>
              </a:rPr>
              <a:t> </a:t>
            </a:r>
            <a:r>
              <a:rPr lang="ru-RU" sz="3200" i="1" dirty="0" err="1" smtClean="0">
                <a:solidFill>
                  <a:srgbClr val="0000CC"/>
                </a:solidFill>
                <a:latin typeface="Arial Black" panose="020B0A04020102020204" pitchFamily="34" charset="0"/>
              </a:rPr>
              <a:t>презентації</a:t>
            </a:r>
            <a:endParaRPr lang="ru-RU" sz="3200" i="1" dirty="0" smtClean="0">
              <a:solidFill>
                <a:srgbClr val="0000CC"/>
              </a:solidFill>
              <a:latin typeface="Arial Black" panose="020B0A04020102020204" pitchFamily="34" charset="0"/>
            </a:endParaRPr>
          </a:p>
          <a:p>
            <a:pPr lvl="0" algn="ctr" fontAlgn="base">
              <a:spcBef>
                <a:spcPct val="20000"/>
              </a:spcBef>
              <a:spcAft>
                <a:spcPct val="0"/>
              </a:spcAft>
            </a:pPr>
            <a:r>
              <a:rPr lang="ru-RU" sz="3200" i="1" dirty="0" err="1" smtClean="0">
                <a:solidFill>
                  <a:srgbClr val="0000CC"/>
                </a:solidFill>
                <a:latin typeface="Arial Black" panose="020B0A04020102020204" pitchFamily="34" charset="0"/>
              </a:rPr>
              <a:t>використано</a:t>
            </a:r>
            <a:r>
              <a:rPr lang="ru-RU" sz="3200" i="1" dirty="0" smtClean="0">
                <a:solidFill>
                  <a:srgbClr val="0000CC"/>
                </a:solidFill>
                <a:latin typeface="Arial Black" panose="020B0A04020102020204" pitchFamily="34" charset="0"/>
              </a:rPr>
              <a:t> </a:t>
            </a:r>
            <a:r>
              <a:rPr lang="ru-RU" sz="3200" i="1" dirty="0" err="1" smtClean="0">
                <a:solidFill>
                  <a:srgbClr val="0000CC"/>
                </a:solidFill>
                <a:latin typeface="Arial Black" panose="020B0A04020102020204" pitchFamily="34" charset="0"/>
              </a:rPr>
              <a:t>матеріали</a:t>
            </a:r>
            <a:r>
              <a:rPr lang="ru-RU" sz="3200" i="1" dirty="0" smtClean="0">
                <a:solidFill>
                  <a:srgbClr val="0000CC"/>
                </a:solidFill>
                <a:latin typeface="Arial Black" panose="020B0A04020102020204" pitchFamily="34" charset="0"/>
              </a:rPr>
              <a:t>  </a:t>
            </a:r>
          </a:p>
          <a:p>
            <a:pPr lvl="0" algn="ctr" fontAlgn="base">
              <a:spcBef>
                <a:spcPct val="20000"/>
              </a:spcBef>
              <a:spcAft>
                <a:spcPct val="0"/>
              </a:spcAft>
            </a:pPr>
            <a:r>
              <a:rPr lang="ru-RU" sz="3200" i="1" dirty="0" err="1" smtClean="0">
                <a:solidFill>
                  <a:srgbClr val="0000CC"/>
                </a:solidFill>
                <a:latin typeface="Arial Black" panose="020B0A04020102020204" pitchFamily="34" charset="0"/>
              </a:rPr>
              <a:t>Інтернет</a:t>
            </a:r>
            <a:r>
              <a:rPr lang="ru-RU" sz="3200" i="1" dirty="0" smtClean="0">
                <a:solidFill>
                  <a:srgbClr val="0000CC"/>
                </a:solidFill>
                <a:latin typeface="Arial Black" panose="020B0A04020102020204" pitchFamily="34" charset="0"/>
              </a:rPr>
              <a:t> -</a:t>
            </a:r>
            <a:r>
              <a:rPr lang="ru-RU" sz="3200" i="1" dirty="0" err="1" smtClean="0">
                <a:solidFill>
                  <a:srgbClr val="0000CC"/>
                </a:solidFill>
                <a:latin typeface="Arial Black" panose="020B0A04020102020204" pitchFamily="34" charset="0"/>
              </a:rPr>
              <a:t>ресурсів</a:t>
            </a:r>
            <a:endParaRPr lang="ru-RU" sz="3200" i="1" dirty="0">
              <a:solidFill>
                <a:srgbClr val="0000CC"/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8346" y="2913867"/>
            <a:ext cx="5715000" cy="3705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9648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358</TotalTime>
  <Words>158</Words>
  <Application>Microsoft Office PowerPoint</Application>
  <PresentationFormat>Широкоэкранный</PresentationFormat>
  <Paragraphs>58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Arial</vt:lpstr>
      <vt:lpstr>Arial Black</vt:lpstr>
      <vt:lpstr>Bookman Old Style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5</dc:creator>
  <cp:lastModifiedBy>Користувач</cp:lastModifiedBy>
  <cp:revision>32</cp:revision>
  <dcterms:created xsi:type="dcterms:W3CDTF">2024-02-06T10:15:36Z</dcterms:created>
  <dcterms:modified xsi:type="dcterms:W3CDTF">2024-02-20T22:16:28Z</dcterms:modified>
</cp:coreProperties>
</file>