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7" r:id="rId4"/>
    <p:sldId id="259" r:id="rId5"/>
    <p:sldId id="260" r:id="rId6"/>
    <p:sldId id="261" r:id="rId7"/>
    <p:sldId id="268" r:id="rId8"/>
    <p:sldId id="262" r:id="rId9"/>
    <p:sldId id="263" r:id="rId10"/>
    <p:sldId id="264" r:id="rId11"/>
    <p:sldId id="265" r:id="rId12"/>
    <p:sldId id="269" r:id="rId13"/>
    <p:sldId id="266" r:id="rId14"/>
    <p:sldId id="270" r:id="rId15"/>
    <p:sldId id="271" r:id="rId16"/>
    <p:sldId id="272" r:id="rId17"/>
    <p:sldId id="273" r:id="rId18"/>
    <p:sldId id="274" r:id="rId19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4DAFC"/>
    <a:srgbClr val="7B9B2E"/>
    <a:srgbClr val="558935"/>
    <a:srgbClr val="7CAD2D"/>
    <a:srgbClr val="9CC247"/>
    <a:srgbClr val="567811"/>
    <a:srgbClr val="B5CF4B"/>
    <a:srgbClr val="8BA22E"/>
    <a:srgbClr val="81962A"/>
    <a:srgbClr val="8CC63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B845637-DD0C-4559-A766-DBF4C00ED0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F08F999D-B95B-4FFE-90A7-23AD5CFB972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81F31541-3738-4903-8ECA-4D2D446403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AF8CC-C574-4D05-9CF6-ABCDF32FECFA}" type="datetimeFigureOut">
              <a:rPr lang="uk-UA" smtClean="0"/>
              <a:t>02.04.2025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E222FC14-C0A8-4203-9134-8FA10451BF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F3B62345-B38B-422F-A513-47A7CC7F73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037F7-6DB4-405A-8962-7F10C89FDCA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54430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0AF8DEE-44B8-4E5B-B06C-0CE33B9A89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A3FF986F-9EA6-4E57-9784-599873FCEB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95562762-FD3E-4989-B042-D8DB95EF38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AF8CC-C574-4D05-9CF6-ABCDF32FECFA}" type="datetimeFigureOut">
              <a:rPr lang="uk-UA" smtClean="0"/>
              <a:t>02.04.2025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11EFF688-7DB7-49A4-A439-83873D4FD0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A428CE7A-F593-43E1-BE60-10778CA57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037F7-6DB4-405A-8962-7F10C89FDCA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145395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F5DC5AC-C45B-4C9D-99BE-9970984082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E082130D-1F9B-4DA8-9E39-A2BEBC6943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93AC5E70-7C8A-40AB-BDC4-3D15AEDB23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AF8CC-C574-4D05-9CF6-ABCDF32FECFA}" type="datetimeFigureOut">
              <a:rPr lang="uk-UA" smtClean="0"/>
              <a:t>02.04.2025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C9331BD8-C692-41E2-8698-A89A978804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669FA966-725B-4E56-A769-4DA80CDB67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037F7-6DB4-405A-8962-7F10C89FDCA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870199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1F85524-F0D4-4D2B-B6DD-D78511BFB4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5E27CA51-6352-4CEB-AB0A-6118B2D8F53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492CA44E-E4DF-47D4-984D-3D2B39D5AC1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103BA360-1737-47DC-AD86-F75DC5F342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AF8CC-C574-4D05-9CF6-ABCDF32FECFA}" type="datetimeFigureOut">
              <a:rPr lang="uk-UA" smtClean="0"/>
              <a:t>02.04.2025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D586DAE7-4442-497F-8444-B1058E88CB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D64F7CE7-992D-4E9A-A935-EEA14C2D67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037F7-6DB4-405A-8962-7F10C89FDCA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477277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28260E3-299A-4F09-B8AD-170A4B5F20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F1B9CB4E-8D05-40F6-80B4-2D7A8C4565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771B1FE8-DBBB-4247-9D8F-B610C3B359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27698254-0115-40D2-A817-C9105AE384F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0755FE46-5EBD-42B5-8C16-F75B8625304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2D88034D-8943-4A57-9B6C-B82F7BF8F7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AF8CC-C574-4D05-9CF6-ABCDF32FECFA}" type="datetimeFigureOut">
              <a:rPr lang="uk-UA" smtClean="0"/>
              <a:t>02.04.2025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C9F2F90D-70A4-4E4B-BC3A-1F5B3B5AC6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F5DD898D-0C24-43FD-904C-362F096DE7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037F7-6DB4-405A-8962-7F10C89FDCA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604547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E896837-A9ED-4D3D-8F7E-16AB6A3C38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151971FF-8BED-48FB-A5F4-227ACDFCFC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AF8CC-C574-4D05-9CF6-ABCDF32FECFA}" type="datetimeFigureOut">
              <a:rPr lang="uk-UA" smtClean="0"/>
              <a:t>02.04.2025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3D33C151-214D-4558-ABEE-C6BA4A0F43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04630985-6325-4D8B-859D-0874B95B56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037F7-6DB4-405A-8962-7F10C89FDCA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648133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3020237B-C5C1-471C-9E7B-C01D8498B4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AF8CC-C574-4D05-9CF6-ABCDF32FECFA}" type="datetimeFigureOut">
              <a:rPr lang="uk-UA" smtClean="0"/>
              <a:t>02.04.2025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CDCE7561-D2BD-498A-B568-8E2E028DF9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2241A083-1FD2-44FE-8380-4DFCD3C8C1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037F7-6DB4-405A-8962-7F10C89FDCA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798558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2EA3087-DEA2-43AC-992C-B1DD111FBF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A862D8A-CD4C-45E1-BC0F-CE90A45413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B1549DD3-8C07-4BA5-95DE-E1336CD5F1D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D2AA485D-768F-438C-B208-C896E0F8C9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AF8CC-C574-4D05-9CF6-ABCDF32FECFA}" type="datetimeFigureOut">
              <a:rPr lang="uk-UA" smtClean="0"/>
              <a:t>02.04.2025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2B161689-9056-4FE1-8F98-2801C021ED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CFE38CD0-16FA-46CF-9A03-F7AB6DC28E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037F7-6DB4-405A-8962-7F10C89FDCA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411295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9ACA776-2B0C-4B39-B992-DA1A3A0BDF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AA33BE31-45DE-4CE0-93DA-FAC18D70D74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675F90C-FBF5-4F50-9055-6E27DD642C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EE77B8F3-0531-45D0-B6D6-F74EC076EC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AF8CC-C574-4D05-9CF6-ABCDF32FECFA}" type="datetimeFigureOut">
              <a:rPr lang="uk-UA" smtClean="0"/>
              <a:t>02.04.2025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251E1EF2-2D76-45D1-87BF-1BECFFC06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B7D117D9-BE5A-448C-A79F-05684205E1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037F7-6DB4-405A-8962-7F10C89FDCA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975033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0F558D-B1E6-46B5-95D6-FDDA82A652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FD8C8859-E4CC-4B9C-A764-7ECA342C97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67979C7-EFFD-4219-BCFC-7044470341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AF8CC-C574-4D05-9CF6-ABCDF32FECFA}" type="datetimeFigureOut">
              <a:rPr lang="uk-UA" smtClean="0"/>
              <a:t>02.04.2025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7668301B-29D3-4821-B595-F63CA74C51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F16F9609-66EA-4505-A932-47CDEEC19D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037F7-6DB4-405A-8962-7F10C89FDCA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781802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306FA28E-E9AD-4A33-AC34-66971EF8B79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39D3F643-60DB-4372-9FED-00F84C0444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793E192B-45B1-4FD2-9945-463110E457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AF8CC-C574-4D05-9CF6-ABCDF32FECFA}" type="datetimeFigureOut">
              <a:rPr lang="uk-UA" smtClean="0"/>
              <a:t>02.04.2025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82754209-09C6-4357-B2D7-8F9741991B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E4279383-7F59-4C95-89C1-717CA15026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037F7-6DB4-405A-8962-7F10C89FDCA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963230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17E44113-DBE5-425B-8C42-4E524E2F33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2077B495-E802-422D-9166-3DE71F36D0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02663B45-D358-4ED4-B933-36FDF1F232F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3AF8CC-C574-4D05-9CF6-ABCDF32FECFA}" type="datetimeFigureOut">
              <a:rPr lang="uk-UA" smtClean="0"/>
              <a:t>02.04.2025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F452E260-D37E-41CC-A93F-759B34654BA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DD10498F-01E4-4F55-BABC-6F13293645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6037F7-6DB4-405A-8962-7F10C89FDCA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989532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microsoft.com/office/2007/relationships/hdphoto" Target="../media/hdphoto4.wdp"/><Relationship Id="rId5" Type="http://schemas.openxmlformats.org/officeDocument/2006/relationships/image" Target="../media/image5.png"/><Relationship Id="rId4" Type="http://schemas.microsoft.com/office/2007/relationships/hdphoto" Target="../media/hdphoto3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microsoft.com/office/2007/relationships/hdphoto" Target="../media/hdphoto4.wdp"/><Relationship Id="rId5" Type="http://schemas.openxmlformats.org/officeDocument/2006/relationships/image" Target="../media/image5.png"/><Relationship Id="rId4" Type="http://schemas.microsoft.com/office/2007/relationships/hdphoto" Target="../media/hdphoto3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6.wdp"/><Relationship Id="rId13" Type="http://schemas.microsoft.com/office/2007/relationships/hdphoto" Target="../media/hdphoto7.wdp"/><Relationship Id="rId3" Type="http://schemas.openxmlformats.org/officeDocument/2006/relationships/image" Target="../media/image7.png"/><Relationship Id="rId7" Type="http://schemas.openxmlformats.org/officeDocument/2006/relationships/image" Target="../media/image10.png"/><Relationship Id="rId12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11" Type="http://schemas.openxmlformats.org/officeDocument/2006/relationships/image" Target="../media/image11.png"/><Relationship Id="rId5" Type="http://schemas.openxmlformats.org/officeDocument/2006/relationships/image" Target="../media/image8.png"/><Relationship Id="rId15" Type="http://schemas.microsoft.com/office/2007/relationships/hdphoto" Target="../media/hdphoto8.wdp"/><Relationship Id="rId10" Type="http://schemas.microsoft.com/office/2007/relationships/hdphoto" Target="../media/hdphoto4.wdp"/><Relationship Id="rId4" Type="http://schemas.microsoft.com/office/2007/relationships/hdphoto" Target="../media/hdphoto5.wdp"/><Relationship Id="rId9" Type="http://schemas.openxmlformats.org/officeDocument/2006/relationships/image" Target="../media/image5.png"/><Relationship Id="rId1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microsoft.com/office/2007/relationships/hdphoto" Target="../media/hdphoto4.wdp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4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microsoft.com/office/2007/relationships/hdphoto" Target="../media/hdphoto10.wdp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hdphoto" Target="../media/hdphoto11.wdp"/><Relationship Id="rId3" Type="http://schemas.microsoft.com/office/2007/relationships/hdphoto" Target="../media/hdphoto3.wdp"/><Relationship Id="rId7" Type="http://schemas.openxmlformats.org/officeDocument/2006/relationships/image" Target="../media/image1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10" Type="http://schemas.microsoft.com/office/2007/relationships/hdphoto" Target="../media/hdphoto12.wdp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microsoft.com/office/2007/relationships/hdphoto" Target="../media/hdphoto3.wdp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microsoft.com/office/2007/relationships/hdphoto" Target="../media/hdphoto3.wdp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microsoft.com/office/2007/relationships/hdphoto" Target="../media/hdphoto3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microsoft.com/office/2007/relationships/hdphoto" Target="../media/hdphoto3.wdp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microsoft.com/office/2007/relationships/hdphoto" Target="../media/hdphoto13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15.png"/><Relationship Id="rId4" Type="http://schemas.microsoft.com/office/2007/relationships/hdphoto" Target="../media/hdphoto3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microsoft.com/office/2007/relationships/hdphoto" Target="../media/hdphoto3.wdp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microsoft.com/office/2007/relationships/hdphoto" Target="../media/hdphoto3.wdp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png"/><Relationship Id="rId4" Type="http://schemas.microsoft.com/office/2007/relationships/hdphoto" Target="../media/hdphoto14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000">
              <a:srgbClr val="A4DAFC">
                <a:shade val="30000"/>
                <a:satMod val="115000"/>
              </a:srgbClr>
            </a:gs>
            <a:gs pos="17000">
              <a:srgbClr val="88BDDE">
                <a:alpha val="27000"/>
                <a:lumMod val="83000"/>
                <a:lumOff val="17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вал 5">
            <a:extLst>
              <a:ext uri="{FF2B5EF4-FFF2-40B4-BE49-F238E27FC236}">
                <a16:creationId xmlns:a16="http://schemas.microsoft.com/office/drawing/2014/main" id="{39188CBB-88E0-4D55-9FB5-D5D971415AD2}"/>
              </a:ext>
            </a:extLst>
          </p:cNvPr>
          <p:cNvSpPr/>
          <p:nvPr/>
        </p:nvSpPr>
        <p:spPr>
          <a:xfrm>
            <a:off x="8243660" y="5336238"/>
            <a:ext cx="3669783" cy="1521762"/>
          </a:xfrm>
          <a:custGeom>
            <a:avLst/>
            <a:gdLst>
              <a:gd name="connsiteX0" fmla="*/ 0 w 2741070"/>
              <a:gd name="connsiteY0" fmla="*/ 457200 h 914400"/>
              <a:gd name="connsiteX1" fmla="*/ 1370535 w 2741070"/>
              <a:gd name="connsiteY1" fmla="*/ 0 h 914400"/>
              <a:gd name="connsiteX2" fmla="*/ 2741070 w 2741070"/>
              <a:gd name="connsiteY2" fmla="*/ 457200 h 914400"/>
              <a:gd name="connsiteX3" fmla="*/ 1370535 w 2741070"/>
              <a:gd name="connsiteY3" fmla="*/ 914400 h 914400"/>
              <a:gd name="connsiteX4" fmla="*/ 0 w 2741070"/>
              <a:gd name="connsiteY4" fmla="*/ 457200 h 914400"/>
              <a:gd name="connsiteX0" fmla="*/ 12020 w 2753090"/>
              <a:gd name="connsiteY0" fmla="*/ 457200 h 1209822"/>
              <a:gd name="connsiteX1" fmla="*/ 1382555 w 2753090"/>
              <a:gd name="connsiteY1" fmla="*/ 0 h 1209822"/>
              <a:gd name="connsiteX2" fmla="*/ 2753090 w 2753090"/>
              <a:gd name="connsiteY2" fmla="*/ 457200 h 1209822"/>
              <a:gd name="connsiteX3" fmla="*/ 946456 w 2753090"/>
              <a:gd name="connsiteY3" fmla="*/ 1209822 h 1209822"/>
              <a:gd name="connsiteX4" fmla="*/ 12020 w 2753090"/>
              <a:gd name="connsiteY4" fmla="*/ 457200 h 1209822"/>
              <a:gd name="connsiteX0" fmla="*/ 6787 w 2902602"/>
              <a:gd name="connsiteY0" fmla="*/ 459773 h 1214627"/>
              <a:gd name="connsiteX1" fmla="*/ 1377322 w 2902602"/>
              <a:gd name="connsiteY1" fmla="*/ 2573 h 1214627"/>
              <a:gd name="connsiteX2" fmla="*/ 2902602 w 2902602"/>
              <a:gd name="connsiteY2" fmla="*/ 656721 h 1214627"/>
              <a:gd name="connsiteX3" fmla="*/ 941223 w 2902602"/>
              <a:gd name="connsiteY3" fmla="*/ 1212395 h 1214627"/>
              <a:gd name="connsiteX4" fmla="*/ 6787 w 2902602"/>
              <a:gd name="connsiteY4" fmla="*/ 459773 h 1214627"/>
              <a:gd name="connsiteX0" fmla="*/ 6787 w 2910274"/>
              <a:gd name="connsiteY0" fmla="*/ 459773 h 1214627"/>
              <a:gd name="connsiteX1" fmla="*/ 1377322 w 2910274"/>
              <a:gd name="connsiteY1" fmla="*/ 2573 h 1214627"/>
              <a:gd name="connsiteX2" fmla="*/ 2902602 w 2910274"/>
              <a:gd name="connsiteY2" fmla="*/ 656721 h 1214627"/>
              <a:gd name="connsiteX3" fmla="*/ 941223 w 2910274"/>
              <a:gd name="connsiteY3" fmla="*/ 1212395 h 1214627"/>
              <a:gd name="connsiteX4" fmla="*/ 6787 w 2910274"/>
              <a:gd name="connsiteY4" fmla="*/ 459773 h 1214627"/>
              <a:gd name="connsiteX0" fmla="*/ 6787 w 2910274"/>
              <a:gd name="connsiteY0" fmla="*/ 459773 h 1230319"/>
              <a:gd name="connsiteX1" fmla="*/ 1377322 w 2910274"/>
              <a:gd name="connsiteY1" fmla="*/ 2573 h 1230319"/>
              <a:gd name="connsiteX2" fmla="*/ 2902602 w 2910274"/>
              <a:gd name="connsiteY2" fmla="*/ 656721 h 1230319"/>
              <a:gd name="connsiteX3" fmla="*/ 941223 w 2910274"/>
              <a:gd name="connsiteY3" fmla="*/ 1212395 h 1230319"/>
              <a:gd name="connsiteX4" fmla="*/ 6787 w 2910274"/>
              <a:gd name="connsiteY4" fmla="*/ 459773 h 1230319"/>
              <a:gd name="connsiteX0" fmla="*/ 10614 w 2914101"/>
              <a:gd name="connsiteY0" fmla="*/ 459773 h 1224240"/>
              <a:gd name="connsiteX1" fmla="*/ 1381149 w 2914101"/>
              <a:gd name="connsiteY1" fmla="*/ 2573 h 1224240"/>
              <a:gd name="connsiteX2" fmla="*/ 2906429 w 2914101"/>
              <a:gd name="connsiteY2" fmla="*/ 656721 h 1224240"/>
              <a:gd name="connsiteX3" fmla="*/ 945050 w 2914101"/>
              <a:gd name="connsiteY3" fmla="*/ 1212395 h 1224240"/>
              <a:gd name="connsiteX4" fmla="*/ 10614 w 2914101"/>
              <a:gd name="connsiteY4" fmla="*/ 459773 h 1224240"/>
              <a:gd name="connsiteX0" fmla="*/ 10614 w 2914101"/>
              <a:gd name="connsiteY0" fmla="*/ 459773 h 1224240"/>
              <a:gd name="connsiteX1" fmla="*/ 1381149 w 2914101"/>
              <a:gd name="connsiteY1" fmla="*/ 2573 h 1224240"/>
              <a:gd name="connsiteX2" fmla="*/ 2906429 w 2914101"/>
              <a:gd name="connsiteY2" fmla="*/ 656721 h 1224240"/>
              <a:gd name="connsiteX3" fmla="*/ 945050 w 2914101"/>
              <a:gd name="connsiteY3" fmla="*/ 1212395 h 1224240"/>
              <a:gd name="connsiteX4" fmla="*/ 10614 w 2914101"/>
              <a:gd name="connsiteY4" fmla="*/ 459773 h 1224240"/>
              <a:gd name="connsiteX0" fmla="*/ 11801 w 2915288"/>
              <a:gd name="connsiteY0" fmla="*/ 459773 h 1248331"/>
              <a:gd name="connsiteX1" fmla="*/ 1382336 w 2915288"/>
              <a:gd name="connsiteY1" fmla="*/ 2573 h 1248331"/>
              <a:gd name="connsiteX2" fmla="*/ 2907616 w 2915288"/>
              <a:gd name="connsiteY2" fmla="*/ 656721 h 1248331"/>
              <a:gd name="connsiteX3" fmla="*/ 946237 w 2915288"/>
              <a:gd name="connsiteY3" fmla="*/ 1212395 h 1248331"/>
              <a:gd name="connsiteX4" fmla="*/ 11801 w 2915288"/>
              <a:gd name="connsiteY4" fmla="*/ 459773 h 1248331"/>
              <a:gd name="connsiteX0" fmla="*/ 12249 w 2915736"/>
              <a:gd name="connsiteY0" fmla="*/ 459773 h 1224429"/>
              <a:gd name="connsiteX1" fmla="*/ 1382784 w 2915736"/>
              <a:gd name="connsiteY1" fmla="*/ 2573 h 1224429"/>
              <a:gd name="connsiteX2" fmla="*/ 2908064 w 2915736"/>
              <a:gd name="connsiteY2" fmla="*/ 656721 h 1224429"/>
              <a:gd name="connsiteX3" fmla="*/ 946685 w 2915736"/>
              <a:gd name="connsiteY3" fmla="*/ 1212395 h 1224429"/>
              <a:gd name="connsiteX4" fmla="*/ 12249 w 2915736"/>
              <a:gd name="connsiteY4" fmla="*/ 459773 h 1224429"/>
              <a:gd name="connsiteX0" fmla="*/ 58474 w 2961961"/>
              <a:gd name="connsiteY0" fmla="*/ 464603 h 1229259"/>
              <a:gd name="connsiteX1" fmla="*/ 1429009 w 2961961"/>
              <a:gd name="connsiteY1" fmla="*/ 7403 h 1229259"/>
              <a:gd name="connsiteX2" fmla="*/ 2954289 w 2961961"/>
              <a:gd name="connsiteY2" fmla="*/ 661551 h 1229259"/>
              <a:gd name="connsiteX3" fmla="*/ 992910 w 2961961"/>
              <a:gd name="connsiteY3" fmla="*/ 1217225 h 1229259"/>
              <a:gd name="connsiteX4" fmla="*/ 58474 w 2961961"/>
              <a:gd name="connsiteY4" fmla="*/ 464603 h 1229259"/>
              <a:gd name="connsiteX0" fmla="*/ 25962 w 2929449"/>
              <a:gd name="connsiteY0" fmla="*/ 459879 h 1293736"/>
              <a:gd name="connsiteX1" fmla="*/ 1396497 w 2929449"/>
              <a:gd name="connsiteY1" fmla="*/ 2679 h 1293736"/>
              <a:gd name="connsiteX2" fmla="*/ 2921777 w 2929449"/>
              <a:gd name="connsiteY2" fmla="*/ 656827 h 1293736"/>
              <a:gd name="connsiteX3" fmla="*/ 833079 w 2929449"/>
              <a:gd name="connsiteY3" fmla="*/ 1288921 h 1293736"/>
              <a:gd name="connsiteX4" fmla="*/ 25962 w 2929449"/>
              <a:gd name="connsiteY4" fmla="*/ 459879 h 1293736"/>
              <a:gd name="connsiteX0" fmla="*/ 25962 w 2929449"/>
              <a:gd name="connsiteY0" fmla="*/ 308933 h 1142790"/>
              <a:gd name="connsiteX1" fmla="*/ 1396497 w 2929449"/>
              <a:gd name="connsiteY1" fmla="*/ 4573 h 1142790"/>
              <a:gd name="connsiteX2" fmla="*/ 2921777 w 2929449"/>
              <a:gd name="connsiteY2" fmla="*/ 505881 h 1142790"/>
              <a:gd name="connsiteX3" fmla="*/ 833079 w 2929449"/>
              <a:gd name="connsiteY3" fmla="*/ 1137975 h 1142790"/>
              <a:gd name="connsiteX4" fmla="*/ 25962 w 2929449"/>
              <a:gd name="connsiteY4" fmla="*/ 308933 h 1142790"/>
              <a:gd name="connsiteX0" fmla="*/ 13277 w 2916764"/>
              <a:gd name="connsiteY0" fmla="*/ 308933 h 1147440"/>
              <a:gd name="connsiteX1" fmla="*/ 1383812 w 2916764"/>
              <a:gd name="connsiteY1" fmla="*/ 4573 h 1147440"/>
              <a:gd name="connsiteX2" fmla="*/ 2909092 w 2916764"/>
              <a:gd name="connsiteY2" fmla="*/ 505881 h 1147440"/>
              <a:gd name="connsiteX3" fmla="*/ 820394 w 2916764"/>
              <a:gd name="connsiteY3" fmla="*/ 1137975 h 1147440"/>
              <a:gd name="connsiteX4" fmla="*/ 13277 w 2916764"/>
              <a:gd name="connsiteY4" fmla="*/ 308933 h 1147440"/>
              <a:gd name="connsiteX0" fmla="*/ 13277 w 2950375"/>
              <a:gd name="connsiteY0" fmla="*/ 308933 h 1183635"/>
              <a:gd name="connsiteX1" fmla="*/ 1383812 w 2950375"/>
              <a:gd name="connsiteY1" fmla="*/ 4573 h 1183635"/>
              <a:gd name="connsiteX2" fmla="*/ 2909092 w 2950375"/>
              <a:gd name="connsiteY2" fmla="*/ 505881 h 1183635"/>
              <a:gd name="connsiteX3" fmla="*/ 820394 w 2950375"/>
              <a:gd name="connsiteY3" fmla="*/ 1137975 h 1183635"/>
              <a:gd name="connsiteX4" fmla="*/ 13277 w 2950375"/>
              <a:gd name="connsiteY4" fmla="*/ 308933 h 1183635"/>
              <a:gd name="connsiteX0" fmla="*/ 13277 w 2985592"/>
              <a:gd name="connsiteY0" fmla="*/ 306257 h 1180959"/>
              <a:gd name="connsiteX1" fmla="*/ 1383812 w 2985592"/>
              <a:gd name="connsiteY1" fmla="*/ 1897 h 1180959"/>
              <a:gd name="connsiteX2" fmla="*/ 2449220 w 2985592"/>
              <a:gd name="connsiteY2" fmla="*/ 192953 h 1180959"/>
              <a:gd name="connsiteX3" fmla="*/ 2909092 w 2985592"/>
              <a:gd name="connsiteY3" fmla="*/ 503205 h 1180959"/>
              <a:gd name="connsiteX4" fmla="*/ 820394 w 2985592"/>
              <a:gd name="connsiteY4" fmla="*/ 1135299 h 1180959"/>
              <a:gd name="connsiteX5" fmla="*/ 13277 w 2985592"/>
              <a:gd name="connsiteY5" fmla="*/ 306257 h 11809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85592" h="1180959">
                <a:moveTo>
                  <a:pt x="13277" y="306257"/>
                </a:moveTo>
                <a:cubicBezTo>
                  <a:pt x="107180" y="117357"/>
                  <a:pt x="977822" y="20781"/>
                  <a:pt x="1383812" y="1897"/>
                </a:cubicBezTo>
                <a:cubicBezTo>
                  <a:pt x="1789802" y="-16987"/>
                  <a:pt x="2195007" y="109402"/>
                  <a:pt x="2449220" y="192953"/>
                </a:cubicBezTo>
                <a:cubicBezTo>
                  <a:pt x="2703433" y="276504"/>
                  <a:pt x="3169118" y="313396"/>
                  <a:pt x="2909092" y="503205"/>
                </a:cubicBezTo>
                <a:cubicBezTo>
                  <a:pt x="3257217" y="1378866"/>
                  <a:pt x="1303030" y="1168124"/>
                  <a:pt x="820394" y="1135299"/>
                </a:cubicBezTo>
                <a:cubicBezTo>
                  <a:pt x="337758" y="1102474"/>
                  <a:pt x="-80626" y="495157"/>
                  <a:pt x="13277" y="306257"/>
                </a:cubicBezTo>
                <a:close/>
              </a:path>
            </a:pathLst>
          </a:custGeom>
          <a:gradFill flip="none" rotWithShape="1">
            <a:gsLst>
              <a:gs pos="8000">
                <a:srgbClr val="8CC63E">
                  <a:shade val="30000"/>
                  <a:satMod val="115000"/>
                </a:srgbClr>
              </a:gs>
              <a:gs pos="38000">
                <a:srgbClr val="8CC63E">
                  <a:shade val="67500"/>
                  <a:satMod val="115000"/>
                </a:srgbClr>
              </a:gs>
              <a:gs pos="51000">
                <a:srgbClr val="8CC63E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F7D5321-67F4-471E-8E09-8A69DBC3A5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foregroundMark x1="65495" y1="84100" x2="65495" y2="84100"/>
                        <a14:foregroundMark x1="68371" y1="84100" x2="68371" y2="84100"/>
                        <a14:foregroundMark x1="62939" y1="84674" x2="62939" y2="84674"/>
                        <a14:foregroundMark x1="66613" y1="83716" x2="66613" y2="83716"/>
                        <a14:foregroundMark x1="66933" y1="83525" x2="66933" y2="83525"/>
                        <a14:foregroundMark x1="66613" y1="83525" x2="66613" y2="83525"/>
                        <a14:foregroundMark x1="66454" y1="83142" x2="66454" y2="83142"/>
                        <a14:foregroundMark x1="67093" y1="83142" x2="67093" y2="83142"/>
                        <a14:foregroundMark x1="66933" y1="83525" x2="66933" y2="83525"/>
                        <a14:foregroundMark x1="66613" y1="83525" x2="66613" y2="83525"/>
                        <a14:foregroundMark x1="66613" y1="83525" x2="66613" y2="83525"/>
                        <a14:foregroundMark x1="66134" y1="83525" x2="66134" y2="83525"/>
                        <a14:foregroundMark x1="58147" y1="81418" x2="58147" y2="81418"/>
                        <a14:foregroundMark x1="15176" y1="82567" x2="15176" y2="82567"/>
                        <a14:backgroundMark x1="67093" y1="83716" x2="67093" y2="83716"/>
                        <a14:backgroundMark x1="66454" y1="83525" x2="66454" y2="83525"/>
                        <a14:backgroundMark x1="58147" y1="81226" x2="58147" y2="81226"/>
                        <a14:backgroundMark x1="33387" y1="19540" x2="33387" y2="19540"/>
                      </a14:backgroundRemoval>
                    </a14:imgEffect>
                    <a14:imgEffect>
                      <a14:sharpenSoften amount="25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286947" y="3846468"/>
            <a:ext cx="3626496" cy="3024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871170C-15E0-40CC-A3F6-3BD8D21070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479409" y="283662"/>
            <a:ext cx="9144000" cy="2387600"/>
          </a:xfrm>
        </p:spPr>
        <p:txBody>
          <a:bodyPr>
            <a:normAutofit fontScale="90000"/>
          </a:bodyPr>
          <a:lstStyle/>
          <a:p>
            <a:br>
              <a:rPr lang="uk-UA" sz="4900" dirty="0"/>
            </a:br>
            <a:br>
              <a:rPr lang="uk-UA" sz="4900" dirty="0"/>
            </a:br>
            <a:br>
              <a:rPr lang="uk-UA" sz="4900" dirty="0"/>
            </a:br>
            <a:br>
              <a:rPr lang="uk-UA" sz="4900" dirty="0"/>
            </a:br>
            <a:r>
              <a:rPr lang="uk-UA" sz="4900" dirty="0"/>
              <a:t>Урок з позакласного читання </a:t>
            </a:r>
            <a:br>
              <a:rPr lang="uk-UA" sz="4900" dirty="0"/>
            </a:br>
            <a:r>
              <a:rPr lang="uk-UA" sz="4900" dirty="0"/>
              <a:t>для учнів початкової школи</a:t>
            </a:r>
            <a:br>
              <a:rPr lang="uk-UA" sz="4900" dirty="0"/>
            </a:br>
            <a:endParaRPr lang="uk-UA" dirty="0"/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9BB3F7E7-FE88-430A-B231-675DA78C0E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479409" y="2305596"/>
            <a:ext cx="9144000" cy="1655762"/>
          </a:xfrm>
        </p:spPr>
        <p:txBody>
          <a:bodyPr>
            <a:normAutofit lnSpcReduction="10000"/>
          </a:bodyPr>
          <a:lstStyle/>
          <a:p>
            <a:r>
              <a:rPr lang="uk-UA" sz="3200" dirty="0"/>
              <a:t>Тема  «Дивна сила доброти»</a:t>
            </a:r>
          </a:p>
          <a:p>
            <a:r>
              <a:rPr lang="uk-UA" sz="3200" dirty="0"/>
              <a:t>Оповідання В. Сухомлинського</a:t>
            </a:r>
            <a:r>
              <a:rPr lang="ru-RU" sz="3200" dirty="0"/>
              <a:t> </a:t>
            </a:r>
          </a:p>
          <a:p>
            <a:r>
              <a:rPr lang="ru-RU" sz="3200" dirty="0"/>
              <a:t>«Я </a:t>
            </a:r>
            <a:r>
              <a:rPr lang="uk-UA" sz="3200" dirty="0"/>
              <a:t>вирощу </a:t>
            </a:r>
            <a:r>
              <a:rPr lang="ru-RU" sz="3200" dirty="0"/>
              <a:t>внучку, </a:t>
            </a:r>
            <a:r>
              <a:rPr lang="uk-UA" sz="3200" dirty="0"/>
              <a:t>дідусю</a:t>
            </a:r>
            <a:r>
              <a:rPr lang="ru-RU" sz="3200" dirty="0"/>
              <a:t>».</a:t>
            </a:r>
            <a:r>
              <a:rPr lang="uk-UA" sz="3200" dirty="0"/>
              <a:t> 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FE232F0-6E49-413A-AC18-E6AEB1AE31B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348" b="99854" l="6250" r="93848">
                        <a14:foregroundMark x1="48291" y1="6348" x2="48291" y2="6348"/>
                        <a14:foregroundMark x1="45850" y1="7813" x2="45850" y2="7813"/>
                        <a14:foregroundMark x1="62646" y1="6348" x2="62646" y2="6348"/>
                        <a14:foregroundMark x1="32080" y1="84326" x2="32080" y2="84326"/>
                        <a14:foregroundMark x1="31494" y1="95605" x2="31494" y2="95605"/>
                        <a14:foregroundMark x1="53027" y1="90234" x2="53027" y2="90234"/>
                        <a14:foregroundMark x1="33545" y1="87793" x2="33545" y2="87793"/>
                        <a14:foregroundMark x1="19971" y1="98877" x2="19971" y2="98877"/>
                        <a14:foregroundMark x1="20801" y1="98242" x2="20801" y2="98242"/>
                        <a14:foregroundMark x1="93848" y1="99902" x2="93848" y2="99902"/>
                        <a14:foregroundMark x1="6250" y1="99707" x2="6250" y2="99707"/>
                        <a14:foregroundMark x1="32910" y1="72607" x2="32910" y2="72607"/>
                        <a14:foregroundMark x1="33105" y1="73438" x2="33105" y2="73438"/>
                        <a14:foregroundMark x1="38428" y1="73633" x2="38428" y2="73633"/>
                        <a14:foregroundMark x1="38428" y1="73633" x2="38428" y2="73633"/>
                        <a14:foregroundMark x1="39063" y1="75488" x2="39063" y2="75488"/>
                        <a14:foregroundMark x1="38232" y1="73633" x2="38232" y2="73633"/>
                        <a14:foregroundMark x1="39063" y1="74854" x2="39063" y2="74854"/>
                        <a14:foregroundMark x1="32080" y1="71777" x2="32080" y2="71777"/>
                        <a14:foregroundMark x1="31250" y1="74854" x2="31250" y2="74854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flipH="1">
            <a:off x="-539338" y="378000"/>
            <a:ext cx="5869761" cy="6480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1611141-C084-4BB1-A7A5-276F26213325}"/>
              </a:ext>
            </a:extLst>
          </p:cNvPr>
          <p:cNvSpPr txBox="1"/>
          <p:nvPr/>
        </p:nvSpPr>
        <p:spPr>
          <a:xfrm>
            <a:off x="4526281" y="6292224"/>
            <a:ext cx="6576646" cy="375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Підготувала: вчитель-дефектолог Богуслав Л.А.</a:t>
            </a:r>
          </a:p>
        </p:txBody>
      </p:sp>
    </p:spTree>
    <p:extLst>
      <p:ext uri="{BB962C8B-B14F-4D97-AF65-F5344CB8AC3E}">
        <p14:creationId xmlns:p14="http://schemas.microsoft.com/office/powerpoint/2010/main" val="26549731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7FEF79F8-4341-45FE-9ECE-31D13DD2FD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8418" y="0"/>
            <a:ext cx="10403582" cy="6858000"/>
          </a:xfrm>
          <a:prstGeom prst="rect">
            <a:avLst/>
          </a:prstGeom>
          <a:ln>
            <a:noFill/>
          </a:ln>
        </p:spPr>
      </p:pic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3F3DA9F8-544D-4B9B-A03C-4525FF30AAB0}"/>
              </a:ext>
            </a:extLst>
          </p:cNvPr>
          <p:cNvSpPr/>
          <p:nvPr/>
        </p:nvSpPr>
        <p:spPr>
          <a:xfrm>
            <a:off x="0" y="-1"/>
            <a:ext cx="1788418" cy="6858001"/>
          </a:xfrm>
          <a:prstGeom prst="rect">
            <a:avLst/>
          </a:prstGeom>
          <a:gradFill flip="none" rotWithShape="1">
            <a:gsLst>
              <a:gs pos="2000">
                <a:srgbClr val="A4DAFC">
                  <a:shade val="30000"/>
                  <a:satMod val="115000"/>
                </a:srgbClr>
              </a:gs>
              <a:gs pos="100000">
                <a:srgbClr val="88BDDE">
                  <a:alpha val="27000"/>
                  <a:lumMod val="83000"/>
                  <a:lumOff val="17000"/>
                </a:srgbClr>
              </a:gs>
              <a:gs pos="100000">
                <a:srgbClr val="A4DAF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D3AA646-1B21-47EE-A3D7-230A80ADDD29}"/>
              </a:ext>
            </a:extLst>
          </p:cNvPr>
          <p:cNvSpPr txBox="1"/>
          <p:nvPr/>
        </p:nvSpPr>
        <p:spPr>
          <a:xfrm>
            <a:off x="422030" y="191945"/>
            <a:ext cx="10958732" cy="5139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2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Мета. </a:t>
            </a: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Учити уважно слухати художні твори В. Сухомлинського, розуміти їх зміст та оцінювати вчинки героїв, давати відповіді на запитання.</a:t>
            </a: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Розкривати в дитини духовно-моральні якості, намагання робити добрі вчинки, формувати світлі і чисті думки.  </a:t>
            </a: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Ввести дітей в прекрасний і загадковий світ природи. Формувати  у дітей науковий світогляд.   </a:t>
            </a: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Виховувати дбайливе та  турботливе ставлення до навколишнього світу та самого себе. </a:t>
            </a: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Виховувати бережливе ставлення до посаджених дерев, любов до природи.</a:t>
            </a: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Розвивати зв’язне мовлення, логічне мислення, вміння свідомо, </a:t>
            </a:r>
            <a:r>
              <a:rPr lang="uk-UA" sz="2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емоційно</a:t>
            </a: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та виразно відтворювати зміст знайомого твору.</a:t>
            </a: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Розвивати пам’ять, увагу, бажання разом з дорослими робити добрі справи. </a:t>
            </a: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4B49609-4E5E-4CC7-8066-4C4B6EBACE7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rcRect l="12694" t="53745" r="28192" b="22032"/>
          <a:stretch/>
        </p:blipFill>
        <p:spPr>
          <a:xfrm>
            <a:off x="-44633" y="6027405"/>
            <a:ext cx="2026996" cy="830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42650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7FEF79F8-4341-45FE-9ECE-31D13DD2FD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8418" y="0"/>
            <a:ext cx="10403582" cy="6858000"/>
          </a:xfrm>
          <a:prstGeom prst="rect">
            <a:avLst/>
          </a:prstGeom>
          <a:ln>
            <a:noFill/>
          </a:ln>
        </p:spPr>
      </p:pic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3F3DA9F8-544D-4B9B-A03C-4525FF30AAB0}"/>
              </a:ext>
            </a:extLst>
          </p:cNvPr>
          <p:cNvSpPr/>
          <p:nvPr/>
        </p:nvSpPr>
        <p:spPr>
          <a:xfrm>
            <a:off x="0" y="-1"/>
            <a:ext cx="1788418" cy="6858001"/>
          </a:xfrm>
          <a:prstGeom prst="rect">
            <a:avLst/>
          </a:prstGeom>
          <a:gradFill flip="none" rotWithShape="1">
            <a:gsLst>
              <a:gs pos="2000">
                <a:srgbClr val="A4DAFC">
                  <a:shade val="30000"/>
                  <a:satMod val="115000"/>
                </a:srgbClr>
              </a:gs>
              <a:gs pos="100000">
                <a:srgbClr val="88BDDE">
                  <a:alpha val="27000"/>
                  <a:lumMod val="83000"/>
                  <a:lumOff val="17000"/>
                </a:srgbClr>
              </a:gs>
              <a:gs pos="100000">
                <a:srgbClr val="A4DAF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092D4AA-8BF1-4B0F-B888-82B97162FD98}"/>
              </a:ext>
            </a:extLst>
          </p:cNvPr>
          <p:cNvSpPr txBox="1"/>
          <p:nvPr/>
        </p:nvSpPr>
        <p:spPr>
          <a:xfrm>
            <a:off x="1549266" y="482598"/>
            <a:ext cx="9507939" cy="37529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2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Хід уроку</a:t>
            </a: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2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I. Організаційний момент</a:t>
            </a: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uk-UA" sz="1600" b="1" i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Привітання.</a:t>
            </a: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Вправа «Настрій»:</a:t>
            </a: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показати картки-</a:t>
            </a:r>
            <a:r>
              <a:rPr lang="uk-UA" sz="2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смайлики</a:t>
            </a: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(веселий, нейтральний, сумний) - діти обирають настрій.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uk-UA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«Дерево добрих слів»</a:t>
            </a: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діти по черзі називають хороші слова (наприклад, радість, добро, любов).</a:t>
            </a: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19ED9C3-1531-4B4E-8E24-5EFBEAF23FF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rcRect l="12694" t="53745" r="28192" b="22032"/>
          <a:stretch/>
        </p:blipFill>
        <p:spPr>
          <a:xfrm>
            <a:off x="-44633" y="6027405"/>
            <a:ext cx="2026996" cy="830595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C867CF1-87D5-448C-81E4-65211F7B534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36274" y="482598"/>
            <a:ext cx="1115870" cy="100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3042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7FEF79F8-4341-45FE-9ECE-31D13DD2FD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8418" y="0"/>
            <a:ext cx="10403582" cy="6858000"/>
          </a:xfrm>
          <a:prstGeom prst="rect">
            <a:avLst/>
          </a:prstGeom>
          <a:ln>
            <a:noFill/>
          </a:ln>
        </p:spPr>
      </p:pic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3F3DA9F8-544D-4B9B-A03C-4525FF30AAB0}"/>
              </a:ext>
            </a:extLst>
          </p:cNvPr>
          <p:cNvSpPr/>
          <p:nvPr/>
        </p:nvSpPr>
        <p:spPr>
          <a:xfrm>
            <a:off x="0" y="-1"/>
            <a:ext cx="1788418" cy="6858001"/>
          </a:xfrm>
          <a:prstGeom prst="rect">
            <a:avLst/>
          </a:prstGeom>
          <a:gradFill flip="none" rotWithShape="1">
            <a:gsLst>
              <a:gs pos="2000">
                <a:srgbClr val="A4DAFC">
                  <a:shade val="30000"/>
                  <a:satMod val="115000"/>
                </a:srgbClr>
              </a:gs>
              <a:gs pos="100000">
                <a:srgbClr val="88BDDE">
                  <a:alpha val="27000"/>
                  <a:lumMod val="83000"/>
                  <a:lumOff val="17000"/>
                </a:srgbClr>
              </a:gs>
              <a:gs pos="100000">
                <a:srgbClr val="A4DAF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1F708C2-03D1-4E11-AE53-7F3EEB03642C}"/>
              </a:ext>
            </a:extLst>
          </p:cNvPr>
          <p:cNvSpPr txBox="1"/>
          <p:nvPr/>
        </p:nvSpPr>
        <p:spPr>
          <a:xfrm>
            <a:off x="1788418" y="284149"/>
            <a:ext cx="9803360" cy="61529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2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II. Актуалізація знань</a:t>
            </a: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Питання до учнів:</a:t>
            </a: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Чи бачили ви, як росте дерево?</a:t>
            </a: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Чи любите ви дерева?</a:t>
            </a: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Які дерева ростуть біля вашого дому, школи?</a:t>
            </a: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Чи допомагали ви коли-небудь садити дерева?</a:t>
            </a: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Чи можна виростити дерево самому?</a:t>
            </a: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Як потрібно піклуватися про дерева, щоб вони добре росли?</a:t>
            </a: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(Учитель пояснює, що дерева, як і люди, можуть старіти, потребувати турботи, а інколи навіть мати «внучат» - нові деревця).</a:t>
            </a: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uk-UA" sz="1800" b="1" i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uk-UA" b="1" i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uk-UA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BFDF7B2-CAE5-43A4-9463-CFC39384727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rcRect l="12694" t="53745" r="28192" b="22032"/>
          <a:stretch/>
        </p:blipFill>
        <p:spPr>
          <a:xfrm>
            <a:off x="-44633" y="6027405"/>
            <a:ext cx="2026996" cy="830595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6C5A387-19A3-414D-8605-3CEC139586E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14724" y="284149"/>
            <a:ext cx="1115870" cy="100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25394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7FEF79F8-4341-45FE-9ECE-31D13DD2FD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8418" y="0"/>
            <a:ext cx="10403582" cy="6858000"/>
          </a:xfrm>
          <a:prstGeom prst="rect">
            <a:avLst/>
          </a:prstGeom>
          <a:ln>
            <a:noFill/>
          </a:ln>
        </p:spPr>
      </p:pic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3F3DA9F8-544D-4B9B-A03C-4525FF30AAB0}"/>
              </a:ext>
            </a:extLst>
          </p:cNvPr>
          <p:cNvSpPr/>
          <p:nvPr/>
        </p:nvSpPr>
        <p:spPr>
          <a:xfrm>
            <a:off x="0" y="-1"/>
            <a:ext cx="1788418" cy="6858001"/>
          </a:xfrm>
          <a:prstGeom prst="rect">
            <a:avLst/>
          </a:prstGeom>
          <a:gradFill flip="none" rotWithShape="1">
            <a:gsLst>
              <a:gs pos="2000">
                <a:srgbClr val="A4DAFC">
                  <a:shade val="30000"/>
                  <a:satMod val="115000"/>
                </a:srgbClr>
              </a:gs>
              <a:gs pos="100000">
                <a:srgbClr val="88BDDE">
                  <a:alpha val="27000"/>
                  <a:lumMod val="83000"/>
                  <a:lumOff val="17000"/>
                </a:srgbClr>
              </a:gs>
              <a:gs pos="100000">
                <a:srgbClr val="A4DAF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6ED5C1D-D4D5-4EF8-880C-A3FF3C271424}"/>
              </a:ext>
            </a:extLst>
          </p:cNvPr>
          <p:cNvSpPr txBox="1"/>
          <p:nvPr/>
        </p:nvSpPr>
        <p:spPr>
          <a:xfrm>
            <a:off x="633570" y="872642"/>
            <a:ext cx="11070750" cy="55810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Коротка розповідь про Василя Сухомлинського:</a:t>
            </a: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Це український письменник, який писав цікаві оповідання для дітей. Вони навчають добру та справедливості. </a:t>
            </a:r>
          </a:p>
          <a:p>
            <a:r>
              <a:rPr lang="uk-UA" sz="220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	Василь Сухомлинський був доброю людиною і хотів, щоб діти виросли добрими, працьовитими, щоб любили тата й маму, свій дім та Україну.</a:t>
            </a:r>
          </a:p>
          <a:p>
            <a:r>
              <a:rPr lang="uk-UA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Але більш за все він хотів навчити дітей думати, відчувати, радіти й сумувати не лише своїми власними радощами й печалями, а й татовими і маминими, дідусевими й бабусиними, братовими й товаришевими, зайчика і синички, верби і тополі, місяця й вітру, всієї нашої землі. Для цього Учитель сам писав казки й розповідав дітям, їхнім батькам, учителям. Він написав багато, більше 1500, казок, оповідань, притч, замальовок з життя дітей. У них Учитель розкрив широкий, різноманітний, різнобарвний світ, що оточує кожну дитину, охоплює все наше життя. Він хотів, щоб цей світ увійшов у душу маленької дитини, проріс чуйністю, добротою, дбайливістю, відповідальністю і людяністю.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uk-UA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07000"/>
              </a:lnSpc>
              <a:spcAft>
                <a:spcPts val="800"/>
              </a:spcAft>
              <a:buFontTx/>
              <a:buChar char="-"/>
            </a:pP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B140FCB-94CA-4716-A481-F97087B6F99D}"/>
              </a:ext>
            </a:extLst>
          </p:cNvPr>
          <p:cNvSpPr txBox="1"/>
          <p:nvPr/>
        </p:nvSpPr>
        <p:spPr>
          <a:xfrm>
            <a:off x="3378068" y="249906"/>
            <a:ext cx="6147580" cy="4367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III. Ознайомлення з новим матеріалом</a:t>
            </a: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E62964E-012C-41F9-8907-DA77C66E9A1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rcRect l="12694" t="53745" r="28192" b="22032"/>
          <a:stretch/>
        </p:blipFill>
        <p:spPr>
          <a:xfrm>
            <a:off x="-44633" y="6027405"/>
            <a:ext cx="2026996" cy="830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92327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F061AD43-4F99-4FA8-B253-C355677D1A29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249" t="91397"/>
          <a:stretch/>
        </p:blipFill>
        <p:spPr bwMode="auto">
          <a:xfrm>
            <a:off x="9744204" y="6091310"/>
            <a:ext cx="2506493" cy="770261"/>
          </a:xfrm>
          <a:prstGeom prst="rect">
            <a:avLst/>
          </a:prstGeom>
          <a:noFill/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92ADAADB-50E1-4C72-BC45-7C431411F25F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249" t="91397"/>
          <a:stretch/>
        </p:blipFill>
        <p:spPr bwMode="auto">
          <a:xfrm>
            <a:off x="8721969" y="5725550"/>
            <a:ext cx="3528729" cy="942009"/>
          </a:xfrm>
          <a:prstGeom prst="rect">
            <a:avLst/>
          </a:prstGeom>
          <a:noFill/>
        </p:spPr>
      </p:pic>
      <p:sp>
        <p:nvSpPr>
          <p:cNvPr id="8" name="Овал 7">
            <a:extLst>
              <a:ext uri="{FF2B5EF4-FFF2-40B4-BE49-F238E27FC236}">
                <a16:creationId xmlns:a16="http://schemas.microsoft.com/office/drawing/2014/main" id="{02E483A7-2BE7-477F-8FAE-92AF3A791485}"/>
              </a:ext>
            </a:extLst>
          </p:cNvPr>
          <p:cNvSpPr/>
          <p:nvPr/>
        </p:nvSpPr>
        <p:spPr>
          <a:xfrm>
            <a:off x="11007767" y="12213"/>
            <a:ext cx="1242931" cy="2534040"/>
          </a:xfrm>
          <a:custGeom>
            <a:avLst/>
            <a:gdLst>
              <a:gd name="connsiteX0" fmla="*/ 0 w 1184233"/>
              <a:gd name="connsiteY0" fmla="*/ 1280453 h 2560906"/>
              <a:gd name="connsiteX1" fmla="*/ 592117 w 1184233"/>
              <a:gd name="connsiteY1" fmla="*/ 0 h 2560906"/>
              <a:gd name="connsiteX2" fmla="*/ 1184234 w 1184233"/>
              <a:gd name="connsiteY2" fmla="*/ 1280453 h 2560906"/>
              <a:gd name="connsiteX3" fmla="*/ 592117 w 1184233"/>
              <a:gd name="connsiteY3" fmla="*/ 2560906 h 2560906"/>
              <a:gd name="connsiteX4" fmla="*/ 0 w 1184233"/>
              <a:gd name="connsiteY4" fmla="*/ 1280453 h 2560906"/>
              <a:gd name="connsiteX0" fmla="*/ 0 w 1217841"/>
              <a:gd name="connsiteY0" fmla="*/ 1280453 h 2604488"/>
              <a:gd name="connsiteX1" fmla="*/ 592117 w 1217841"/>
              <a:gd name="connsiteY1" fmla="*/ 0 h 2604488"/>
              <a:gd name="connsiteX2" fmla="*/ 1184234 w 1217841"/>
              <a:gd name="connsiteY2" fmla="*/ 1280453 h 2604488"/>
              <a:gd name="connsiteX3" fmla="*/ 1118584 w 1217841"/>
              <a:gd name="connsiteY3" fmla="*/ 2210483 h 2604488"/>
              <a:gd name="connsiteX4" fmla="*/ 592117 w 1217841"/>
              <a:gd name="connsiteY4" fmla="*/ 2560906 h 2604488"/>
              <a:gd name="connsiteX5" fmla="*/ 0 w 1217841"/>
              <a:gd name="connsiteY5" fmla="*/ 1280453 h 2604488"/>
              <a:gd name="connsiteX0" fmla="*/ 0 w 1207265"/>
              <a:gd name="connsiteY0" fmla="*/ 1280453 h 2627573"/>
              <a:gd name="connsiteX1" fmla="*/ 592117 w 1207265"/>
              <a:gd name="connsiteY1" fmla="*/ 0 h 2627573"/>
              <a:gd name="connsiteX2" fmla="*/ 1184234 w 1207265"/>
              <a:gd name="connsiteY2" fmla="*/ 1280453 h 2627573"/>
              <a:gd name="connsiteX3" fmla="*/ 1118584 w 1207265"/>
              <a:gd name="connsiteY3" fmla="*/ 2210483 h 2627573"/>
              <a:gd name="connsiteX4" fmla="*/ 1160787 w 1207265"/>
              <a:gd name="connsiteY4" fmla="*/ 2421499 h 2627573"/>
              <a:gd name="connsiteX5" fmla="*/ 592117 w 1207265"/>
              <a:gd name="connsiteY5" fmla="*/ 2560906 h 2627573"/>
              <a:gd name="connsiteX6" fmla="*/ 0 w 1207265"/>
              <a:gd name="connsiteY6" fmla="*/ 1280453 h 2627573"/>
              <a:gd name="connsiteX0" fmla="*/ 0 w 1242931"/>
              <a:gd name="connsiteY0" fmla="*/ 1280453 h 2627573"/>
              <a:gd name="connsiteX1" fmla="*/ 592117 w 1242931"/>
              <a:gd name="connsiteY1" fmla="*/ 0 h 2627573"/>
              <a:gd name="connsiteX2" fmla="*/ 1184234 w 1242931"/>
              <a:gd name="connsiteY2" fmla="*/ 1280453 h 2627573"/>
              <a:gd name="connsiteX3" fmla="*/ 1217058 w 1242931"/>
              <a:gd name="connsiteY3" fmla="*/ 2137548 h 2627573"/>
              <a:gd name="connsiteX4" fmla="*/ 1160787 w 1242931"/>
              <a:gd name="connsiteY4" fmla="*/ 2421499 h 2627573"/>
              <a:gd name="connsiteX5" fmla="*/ 592117 w 1242931"/>
              <a:gd name="connsiteY5" fmla="*/ 2560906 h 2627573"/>
              <a:gd name="connsiteX6" fmla="*/ 0 w 1242931"/>
              <a:gd name="connsiteY6" fmla="*/ 1280453 h 26275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42931" h="2627573">
                <a:moveTo>
                  <a:pt x="0" y="1280453"/>
                </a:moveTo>
                <a:cubicBezTo>
                  <a:pt x="0" y="573278"/>
                  <a:pt x="265100" y="0"/>
                  <a:pt x="592117" y="0"/>
                </a:cubicBezTo>
                <a:cubicBezTo>
                  <a:pt x="919134" y="0"/>
                  <a:pt x="1119936" y="900316"/>
                  <a:pt x="1184234" y="1280453"/>
                </a:cubicBezTo>
                <a:cubicBezTo>
                  <a:pt x="1248532" y="1660590"/>
                  <a:pt x="1260824" y="1930961"/>
                  <a:pt x="1217058" y="2137548"/>
                </a:cubicBezTo>
                <a:cubicBezTo>
                  <a:pt x="1173292" y="2344135"/>
                  <a:pt x="1248532" y="2363095"/>
                  <a:pt x="1160787" y="2421499"/>
                </a:cubicBezTo>
                <a:cubicBezTo>
                  <a:pt x="1073043" y="2479903"/>
                  <a:pt x="785581" y="2751080"/>
                  <a:pt x="592117" y="2560906"/>
                </a:cubicBezTo>
                <a:cubicBezTo>
                  <a:pt x="398653" y="2370732"/>
                  <a:pt x="0" y="1987628"/>
                  <a:pt x="0" y="1280453"/>
                </a:cubicBezTo>
                <a:close/>
              </a:path>
            </a:pathLst>
          </a:custGeom>
          <a:solidFill>
            <a:srgbClr val="7B9B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3F3DA9F8-544D-4B9B-A03C-4525FF30AAB0}"/>
              </a:ext>
            </a:extLst>
          </p:cNvPr>
          <p:cNvSpPr/>
          <p:nvPr/>
        </p:nvSpPr>
        <p:spPr>
          <a:xfrm>
            <a:off x="0" y="-1"/>
            <a:ext cx="1788418" cy="6858001"/>
          </a:xfrm>
          <a:prstGeom prst="rect">
            <a:avLst/>
          </a:prstGeom>
          <a:gradFill flip="none" rotWithShape="1">
            <a:gsLst>
              <a:gs pos="0">
                <a:srgbClr val="A4DAFC">
                  <a:shade val="30000"/>
                  <a:satMod val="115000"/>
                </a:srgbClr>
              </a:gs>
              <a:gs pos="98000">
                <a:srgbClr val="88BDDE">
                  <a:alpha val="0"/>
                  <a:lumMod val="43000"/>
                  <a:lumOff val="57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1091551A-BC39-430A-9922-F1BC5510801D}"/>
              </a:ext>
            </a:extLst>
          </p:cNvPr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413450" y="-1"/>
            <a:ext cx="8243668" cy="6876001"/>
          </a:xfrm>
          <a:prstGeom prst="rect">
            <a:avLst/>
          </a:prstGeom>
        </p:spPr>
      </p:pic>
      <p:sp>
        <p:nvSpPr>
          <p:cNvPr id="10" name="Прямокутник 9">
            <a:extLst>
              <a:ext uri="{FF2B5EF4-FFF2-40B4-BE49-F238E27FC236}">
                <a16:creationId xmlns:a16="http://schemas.microsoft.com/office/drawing/2014/main" id="{1759FFB1-930A-4F6F-959E-BEB273BAF59C}"/>
              </a:ext>
            </a:extLst>
          </p:cNvPr>
          <p:cNvSpPr/>
          <p:nvPr/>
        </p:nvSpPr>
        <p:spPr>
          <a:xfrm>
            <a:off x="0" y="5688000"/>
            <a:ext cx="3456476" cy="1188000"/>
          </a:xfrm>
          <a:prstGeom prst="rect">
            <a:avLst/>
          </a:prstGeom>
          <a:gradFill flip="none" rotWithShape="1">
            <a:gsLst>
              <a:gs pos="0">
                <a:srgbClr val="8BA22E">
                  <a:shade val="30000"/>
                  <a:satMod val="115000"/>
                </a:srgbClr>
              </a:gs>
              <a:gs pos="100000">
                <a:srgbClr val="B5CF4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F73404F3-8B5B-48D1-AF8D-189FC7320C7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19864"/>
          <a:stretch/>
        </p:blipFill>
        <p:spPr>
          <a:xfrm>
            <a:off x="1822902" y="4716000"/>
            <a:ext cx="1038569" cy="972000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4FA3267B-6058-45B6-89CC-F7766B65BAB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7544" y="5472609"/>
            <a:ext cx="2916460" cy="1440000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1112A46F-2A71-4832-976F-F1BEF9E3DA6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flipH="1">
            <a:off x="-297528" y="5436609"/>
            <a:ext cx="1623061" cy="1512000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95471C75-950F-4174-ABAD-862D818887E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90624" y="5976609"/>
            <a:ext cx="964745" cy="1008000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43BA4F24-4CA1-4A6B-B5BA-8797FC97B3A3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19864"/>
          <a:stretch/>
        </p:blipFill>
        <p:spPr>
          <a:xfrm flipH="1">
            <a:off x="1383472" y="4949696"/>
            <a:ext cx="612492" cy="720000"/>
          </a:xfrm>
          <a:prstGeom prst="rect">
            <a:avLst/>
          </a:prstGeom>
        </p:spPr>
      </p:pic>
      <p:sp>
        <p:nvSpPr>
          <p:cNvPr id="4" name="AutoShape 2" descr="Реалістичний метелик з тіні і шумом . Стоковий вектор ©mpavlov 89402210">
            <a:extLst>
              <a:ext uri="{FF2B5EF4-FFF2-40B4-BE49-F238E27FC236}">
                <a16:creationId xmlns:a16="http://schemas.microsoft.com/office/drawing/2014/main" id="{A4B9D735-6F8C-480A-AA86-D5D0DDB0C38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5" name="AutoShape 4" descr="Реалістичний метелик з тіні і шумом . Стоковий вектор ©mpavlov 89402210">
            <a:extLst>
              <a:ext uri="{FF2B5EF4-FFF2-40B4-BE49-F238E27FC236}">
                <a16:creationId xmlns:a16="http://schemas.microsoft.com/office/drawing/2014/main" id="{347671A9-6F32-46E5-9BE5-EFDE2AED550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096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4C79488-79FA-4B61-BCD8-88E03134064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31783" y="2725800"/>
            <a:ext cx="1115870" cy="1008000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9CB803A7-7D15-4410-924C-35B87C1A9129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l="48778" r="39713" b="64896"/>
          <a:stretch/>
        </p:blipFill>
        <p:spPr>
          <a:xfrm flipH="1">
            <a:off x="11468359" y="-12601"/>
            <a:ext cx="723641" cy="2321363"/>
          </a:xfrm>
          <a:prstGeom prst="rect">
            <a:avLst/>
          </a:prstGeom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BD7BBC7C-5702-498F-8CFB-E7A208F4BA64}"/>
              </a:ext>
            </a:extLst>
          </p:cNvPr>
          <p:cNvPicPr>
            <a:picLocks noChangeAspect="1"/>
          </p:cNvPicPr>
          <p:nvPr/>
        </p:nvPicPr>
        <p:blipFill>
          <a:blip r:embed="rId1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10000" b="90000" l="10000" r="90000">
                        <a14:backgroundMark x1="39167" y1="45333" x2="39167" y2="45333"/>
                        <a14:backgroundMark x1="50000" y1="33500" x2="50000" y2="3350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575523">
            <a:off x="107634" y="5731891"/>
            <a:ext cx="1455419" cy="1455419"/>
          </a:xfrm>
          <a:prstGeom prst="rect">
            <a:avLst/>
          </a:prstGeom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45EDE047-C83D-4BCE-8038-8B1D648C6067}"/>
              </a:ext>
            </a:extLst>
          </p:cNvPr>
          <p:cNvPicPr>
            <a:picLocks noChangeAspect="1"/>
          </p:cNvPicPr>
          <p:nvPr/>
        </p:nvPicPr>
        <p:blipFill>
          <a:blip r:embed="rId1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10000" b="90000" l="10000" r="90000">
                        <a14:backgroundMark x1="39167" y1="45333" x2="39167" y2="45333"/>
                        <a14:backgroundMark x1="50000" y1="33500" x2="50000" y2="3350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1252919" flipH="1">
            <a:off x="-432735" y="4661829"/>
            <a:ext cx="1400323" cy="1455419"/>
          </a:xfrm>
          <a:prstGeom prst="rect">
            <a:avLst/>
          </a:prstGeo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7B810CE1-0EAF-48D8-BD40-C0336C1089C6}"/>
              </a:ext>
            </a:extLst>
          </p:cNvPr>
          <p:cNvPicPr>
            <a:picLocks noChangeAspect="1"/>
          </p:cNvPicPr>
          <p:nvPr/>
        </p:nvPicPr>
        <p:blipFill rotWithShape="1"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10000" b="90000" l="10000" r="90000">
                        <a14:foregroundMark x1="34861" y1="18833" x2="34861" y2="18833"/>
                      </a14:backgroundRemoval>
                    </a14:imgEffect>
                  </a14:imgLayer>
                </a14:imgProps>
              </a:ext>
            </a:extLst>
          </a:blip>
          <a:srcRect l="3831" t="7230" r="50874" b="4477"/>
          <a:stretch/>
        </p:blipFill>
        <p:spPr>
          <a:xfrm>
            <a:off x="11043357" y="4265365"/>
            <a:ext cx="1143451" cy="2664000"/>
          </a:xfrm>
          <a:prstGeom prst="rect">
            <a:avLst/>
          </a:prstGeom>
        </p:spPr>
      </p:pic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31830706-469E-4E2A-9750-2BE43BBABA8D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10000" b="90000" l="10000" r="90000">
                        <a14:backgroundMark x1="39167" y1="45333" x2="39167" y2="45333"/>
                        <a14:backgroundMark x1="50000" y1="33500" x2="50000" y2="33500"/>
                      </a14:backgroundRemoval>
                    </a14:imgEffect>
                  </a14:imgLayer>
                </a14:imgProps>
              </a:ext>
            </a:extLst>
          </a:blip>
          <a:srcRect l="20215" t="2" r="22309" b="27468"/>
          <a:stretch/>
        </p:blipFill>
        <p:spPr>
          <a:xfrm rot="20679407" flipH="1">
            <a:off x="11546166" y="6040367"/>
            <a:ext cx="696777" cy="913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98107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3F3DA9F8-544D-4B9B-A03C-4525FF30AAB0}"/>
              </a:ext>
            </a:extLst>
          </p:cNvPr>
          <p:cNvSpPr/>
          <p:nvPr/>
        </p:nvSpPr>
        <p:spPr>
          <a:xfrm>
            <a:off x="0" y="-1"/>
            <a:ext cx="1788418" cy="6858001"/>
          </a:xfrm>
          <a:prstGeom prst="rect">
            <a:avLst/>
          </a:prstGeom>
          <a:gradFill flip="none" rotWithShape="1">
            <a:gsLst>
              <a:gs pos="0">
                <a:srgbClr val="A4DAFC">
                  <a:shade val="30000"/>
                  <a:satMod val="115000"/>
                </a:srgbClr>
              </a:gs>
              <a:gs pos="98000">
                <a:srgbClr val="88BDDE">
                  <a:alpha val="0"/>
                  <a:lumMod val="43000"/>
                  <a:lumOff val="57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0" name="Прямокутник 9">
            <a:extLst>
              <a:ext uri="{FF2B5EF4-FFF2-40B4-BE49-F238E27FC236}">
                <a16:creationId xmlns:a16="http://schemas.microsoft.com/office/drawing/2014/main" id="{1759FFB1-930A-4F6F-959E-BEB273BAF59C}"/>
              </a:ext>
            </a:extLst>
          </p:cNvPr>
          <p:cNvSpPr/>
          <p:nvPr/>
        </p:nvSpPr>
        <p:spPr>
          <a:xfrm>
            <a:off x="0" y="6459600"/>
            <a:ext cx="12192000" cy="416399"/>
          </a:xfrm>
          <a:prstGeom prst="rect">
            <a:avLst/>
          </a:prstGeom>
          <a:gradFill flip="none" rotWithShape="1">
            <a:gsLst>
              <a:gs pos="0">
                <a:srgbClr val="8BA22E">
                  <a:shade val="30000"/>
                  <a:satMod val="115000"/>
                </a:srgbClr>
              </a:gs>
              <a:gs pos="100000">
                <a:srgbClr val="B5CF4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1112A46F-2A71-4832-976F-F1BEF9E3DA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flipH="1">
            <a:off x="-297528" y="5436609"/>
            <a:ext cx="1623061" cy="1512000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95471C75-950F-4174-ABAD-862D818887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90624" y="5976609"/>
            <a:ext cx="964745" cy="1008000"/>
          </a:xfrm>
          <a:prstGeom prst="rect">
            <a:avLst/>
          </a:prstGeom>
        </p:spPr>
      </p:pic>
      <p:sp>
        <p:nvSpPr>
          <p:cNvPr id="4" name="AutoShape 2" descr="Реалістичний метелик з тіні і шумом . Стоковий вектор ©mpavlov 89402210">
            <a:extLst>
              <a:ext uri="{FF2B5EF4-FFF2-40B4-BE49-F238E27FC236}">
                <a16:creationId xmlns:a16="http://schemas.microsoft.com/office/drawing/2014/main" id="{A4B9D735-6F8C-480A-AA86-D5D0DDB0C38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5" name="AutoShape 4" descr="Реалістичний метелик з тіні і шумом . Стоковий вектор ©mpavlov 89402210">
            <a:extLst>
              <a:ext uri="{FF2B5EF4-FFF2-40B4-BE49-F238E27FC236}">
                <a16:creationId xmlns:a16="http://schemas.microsoft.com/office/drawing/2014/main" id="{347671A9-6F32-46E5-9BE5-EFDE2AED550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096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4C79488-79FA-4B61-BCD8-88E03134064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16186" y="446834"/>
            <a:ext cx="1115870" cy="1008000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10C06A12-0560-49B3-9EE7-1582328695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926625" flipH="1">
            <a:off x="130706" y="5998718"/>
            <a:ext cx="882803" cy="1008000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97178FA2-9B27-49F9-92C0-1C1351CACE66}"/>
              </a:ext>
            </a:extLst>
          </p:cNvPr>
          <p:cNvSpPr txBox="1"/>
          <p:nvPr/>
        </p:nvSpPr>
        <p:spPr>
          <a:xfrm>
            <a:off x="1641719" y="376070"/>
            <a:ext cx="10048533" cy="6172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Оповідання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uk-UA" sz="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 садку росте стара вишня. Маленький хлопчик Олесь побачив недалеко від неї маленьку вишеньку та й питає дідуся:</a:t>
            </a: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Дідусю, де взялася ця маленька вишенька?</a:t>
            </a: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З кісточки виросла, - відповів дідусь.</a:t>
            </a: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То це донька старої вишні?</a:t>
            </a: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Так, донька.</a:t>
            </a: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А внучка у старої вишні буде?</a:t>
            </a: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Буде, Олесю, - відповів дідусь, - якщо ти викохаєш оцю маленьку вишеньку, діждешся з неї ягідок, посадиш кісточку - то з кісточки її виросте внучка старої вишні.</a:t>
            </a: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Олесь задумався.</a:t>
            </a: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Я вирощу внучку старої вишні, - сказав Олесь.</a:t>
            </a: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49492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7FEF79F8-4341-45FE-9ECE-31D13DD2FD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788418" y="0"/>
            <a:ext cx="10403582" cy="6858000"/>
          </a:xfrm>
          <a:prstGeom prst="rect">
            <a:avLst/>
          </a:prstGeom>
          <a:ln>
            <a:noFill/>
          </a:ln>
        </p:spPr>
      </p:pic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3F3DA9F8-544D-4B9B-A03C-4525FF30AAB0}"/>
              </a:ext>
            </a:extLst>
          </p:cNvPr>
          <p:cNvSpPr/>
          <p:nvPr/>
        </p:nvSpPr>
        <p:spPr>
          <a:xfrm>
            <a:off x="0" y="-1"/>
            <a:ext cx="1788418" cy="6858001"/>
          </a:xfrm>
          <a:prstGeom prst="rect">
            <a:avLst/>
          </a:prstGeom>
          <a:gradFill flip="none" rotWithShape="1">
            <a:gsLst>
              <a:gs pos="2000">
                <a:srgbClr val="A4DAFC">
                  <a:shade val="30000"/>
                  <a:satMod val="115000"/>
                </a:srgbClr>
              </a:gs>
              <a:gs pos="100000">
                <a:srgbClr val="88BDDE">
                  <a:alpha val="27000"/>
                  <a:lumMod val="83000"/>
                  <a:lumOff val="17000"/>
                </a:srgbClr>
              </a:gs>
              <a:gs pos="100000">
                <a:srgbClr val="A4DAF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50C4E7A-A085-4F68-B3CE-09BFA085D22A}"/>
              </a:ext>
            </a:extLst>
          </p:cNvPr>
          <p:cNvSpPr txBox="1"/>
          <p:nvPr/>
        </p:nvSpPr>
        <p:spPr>
          <a:xfrm>
            <a:off x="1788417" y="816702"/>
            <a:ext cx="9046708" cy="35882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Запитання та завдання до оповідання:</a:t>
            </a: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Хто головні герої оповідання?</a:t>
            </a: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Як ви гадаєте, чому хлопчика зацікавило запитання: звідки взялась маленька вишенька?</a:t>
            </a: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Що сталося зі старою </a:t>
            </a:r>
            <a:r>
              <a:rPr lang="uk-UA" sz="2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вишнею</a:t>
            </a: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Що зробив дідусь?</a:t>
            </a: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 Чому молоде деревце можна назвати «внучкою» старої вишні?</a:t>
            </a: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6. Що потрібно буде зробити для того, щоб виросла внучка старої вишні?</a:t>
            </a: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228D260-14A5-44FC-A1AE-55BFA462718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6376" y="816702"/>
            <a:ext cx="1115665" cy="1012024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24F8962-EBE8-48C5-AC2D-8620CF006F2F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rcRect l="12694" t="53745" r="28192" b="22032"/>
          <a:stretch/>
        </p:blipFill>
        <p:spPr>
          <a:xfrm>
            <a:off x="-44633" y="6027405"/>
            <a:ext cx="2026996" cy="830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85833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7FEF79F8-4341-45FE-9ECE-31D13DD2FD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8418" y="0"/>
            <a:ext cx="10403582" cy="6858000"/>
          </a:xfrm>
          <a:prstGeom prst="rect">
            <a:avLst/>
          </a:prstGeom>
          <a:ln>
            <a:noFill/>
          </a:ln>
        </p:spPr>
      </p:pic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3F3DA9F8-544D-4B9B-A03C-4525FF30AAB0}"/>
              </a:ext>
            </a:extLst>
          </p:cNvPr>
          <p:cNvSpPr/>
          <p:nvPr/>
        </p:nvSpPr>
        <p:spPr>
          <a:xfrm>
            <a:off x="0" y="-1"/>
            <a:ext cx="1788418" cy="6858001"/>
          </a:xfrm>
          <a:prstGeom prst="rect">
            <a:avLst/>
          </a:prstGeom>
          <a:gradFill flip="none" rotWithShape="1">
            <a:gsLst>
              <a:gs pos="2000">
                <a:srgbClr val="A4DAFC">
                  <a:shade val="30000"/>
                  <a:satMod val="115000"/>
                </a:srgbClr>
              </a:gs>
              <a:gs pos="100000">
                <a:srgbClr val="88BDDE">
                  <a:alpha val="27000"/>
                  <a:lumMod val="83000"/>
                  <a:lumOff val="17000"/>
                </a:srgbClr>
              </a:gs>
              <a:gs pos="100000">
                <a:srgbClr val="A4DAF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900D36C-5ABF-4B10-8A60-5DDB7E071A6A}"/>
              </a:ext>
            </a:extLst>
          </p:cNvPr>
          <p:cNvSpPr txBox="1"/>
          <p:nvPr/>
        </p:nvSpPr>
        <p:spPr>
          <a:xfrm>
            <a:off x="1883144" y="377100"/>
            <a:ext cx="10304585" cy="12639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Практична діяльність</a:t>
            </a: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Учні разом з учителем викладають послідовність росту дерева (від кісточки до великої вишні).</a:t>
            </a: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EC5BE69-866A-49ED-AC54-F52429C9EE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783729" y="2273004"/>
            <a:ext cx="10404000" cy="4584996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7B79699-F720-4BF3-9445-2BDB75F59D9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2986" y="1260980"/>
            <a:ext cx="1115665" cy="1012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28081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3F3DA9F8-544D-4B9B-A03C-4525FF30AAB0}"/>
              </a:ext>
            </a:extLst>
          </p:cNvPr>
          <p:cNvSpPr/>
          <p:nvPr/>
        </p:nvSpPr>
        <p:spPr>
          <a:xfrm>
            <a:off x="0" y="-1"/>
            <a:ext cx="1788418" cy="6858001"/>
          </a:xfrm>
          <a:prstGeom prst="rect">
            <a:avLst/>
          </a:prstGeom>
          <a:gradFill flip="none" rotWithShape="1">
            <a:gsLst>
              <a:gs pos="2000">
                <a:srgbClr val="A4DAFC">
                  <a:shade val="30000"/>
                  <a:satMod val="115000"/>
                </a:srgbClr>
              </a:gs>
              <a:gs pos="100000">
                <a:srgbClr val="88BDDE">
                  <a:alpha val="27000"/>
                  <a:lumMod val="83000"/>
                  <a:lumOff val="17000"/>
                </a:srgbClr>
              </a:gs>
              <a:gs pos="100000">
                <a:srgbClr val="A4DAF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0716684-AEA4-4EAA-B5BA-A5EEA3451C64}"/>
              </a:ext>
            </a:extLst>
          </p:cNvPr>
          <p:cNvSpPr txBox="1"/>
          <p:nvPr/>
        </p:nvSpPr>
        <p:spPr>
          <a:xfrm>
            <a:off x="1788417" y="536977"/>
            <a:ext cx="10126917" cy="7990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Гра "Посади дерево":</a:t>
            </a: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кожен бере "кісточку" (ґудзик, зернятко) та уявляє, що садить свою вишню.</a:t>
            </a: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22B5C1C-74D8-46AA-91E2-4624161DEC2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rcRect l="12694" t="53745" r="28192" b="22032"/>
          <a:stretch/>
        </p:blipFill>
        <p:spPr>
          <a:xfrm>
            <a:off x="-119289" y="6027405"/>
            <a:ext cx="2026996" cy="830595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434A1D8-357B-4BE0-A705-BD957005C82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6376" y="816702"/>
            <a:ext cx="1115665" cy="1012024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61F55816-341A-408B-B892-493E01DE0DC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218" t="2720" r="-1"/>
          <a:stretch/>
        </p:blipFill>
        <p:spPr>
          <a:xfrm>
            <a:off x="0" y="4211248"/>
            <a:ext cx="3143032" cy="2622631"/>
          </a:xfrm>
          <a:prstGeom prst="rect">
            <a:avLst/>
          </a:prstGeom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14342" name="Picture 6" descr="Кошик плетений овальний 26х12х30 см шт – онлайн-супермаркет «Сільпо»">
            <a:extLst>
              <a:ext uri="{FF2B5EF4-FFF2-40B4-BE49-F238E27FC236}">
                <a16:creationId xmlns:a16="http://schemas.microsoft.com/office/drawing/2014/main" id="{E0618E03-7E0E-47C4-A496-948FAE2A9A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82" y="1129056"/>
            <a:ext cx="3289178" cy="3289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B66ED664-709D-43DC-B56F-EAC501BB417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502671" y="4875836"/>
            <a:ext cx="3689329" cy="1908000"/>
          </a:xfrm>
          <a:prstGeom prst="rect">
            <a:avLst/>
          </a:prstGeom>
        </p:spPr>
      </p:pic>
      <p:pic>
        <p:nvPicPr>
          <p:cNvPr id="14346" name="Picture 10" descr="Вишневі кісточки | купити недорого на Prom | Україна">
            <a:extLst>
              <a:ext uri="{FF2B5EF4-FFF2-40B4-BE49-F238E27FC236}">
                <a16:creationId xmlns:a16="http://schemas.microsoft.com/office/drawing/2014/main" id="{FCCC6510-4816-4D63-BAFA-9877419D6F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588709">
            <a:off x="3964895" y="3615836"/>
            <a:ext cx="2520000" cy="25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41907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7FEF79F8-4341-45FE-9ECE-31D13DD2FD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788418" y="0"/>
            <a:ext cx="10403582" cy="6858000"/>
          </a:xfrm>
          <a:prstGeom prst="rect">
            <a:avLst/>
          </a:prstGeom>
          <a:ln>
            <a:noFill/>
          </a:ln>
        </p:spPr>
      </p:pic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3F3DA9F8-544D-4B9B-A03C-4525FF30AAB0}"/>
              </a:ext>
            </a:extLst>
          </p:cNvPr>
          <p:cNvSpPr/>
          <p:nvPr/>
        </p:nvSpPr>
        <p:spPr>
          <a:xfrm>
            <a:off x="0" y="-1"/>
            <a:ext cx="1788418" cy="6858001"/>
          </a:xfrm>
          <a:prstGeom prst="rect">
            <a:avLst/>
          </a:prstGeom>
          <a:gradFill flip="none" rotWithShape="1">
            <a:gsLst>
              <a:gs pos="2000">
                <a:srgbClr val="A4DAFC">
                  <a:shade val="30000"/>
                  <a:satMod val="115000"/>
                </a:srgbClr>
              </a:gs>
              <a:gs pos="100000">
                <a:srgbClr val="88BDDE">
                  <a:alpha val="27000"/>
                  <a:lumMod val="83000"/>
                  <a:lumOff val="17000"/>
                </a:srgbClr>
              </a:gs>
              <a:gs pos="100000">
                <a:srgbClr val="A4DAF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1BA4340-F217-47E6-BAD4-1C704CEE0928}"/>
              </a:ext>
            </a:extLst>
          </p:cNvPr>
          <p:cNvSpPr txBox="1"/>
          <p:nvPr/>
        </p:nvSpPr>
        <p:spPr>
          <a:xfrm>
            <a:off x="1219201" y="244723"/>
            <a:ext cx="10034954" cy="60953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2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Гра «Подумаємо про доброту»</a:t>
            </a: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Вчитель ставить дітям запитання про добрі вчинки, пов’язані з природою.</a:t>
            </a: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Учні по черзі відповідають, пояснюючи свій вибір.</a:t>
            </a: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Якщо відповідь правильна та добра - отримують фішку (наприклад,   	картинку з листочком або вишенькою).</a:t>
            </a: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Запитання для гри:</a:t>
            </a: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Як можна допомогти маленькому деревцю рости?</a:t>
            </a: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Чому важливо берегти дерева?</a:t>
            </a: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Як ти можеш зробити свій двір чи сад красивішим?</a:t>
            </a: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Що робив Олесь у оповіданні? Чи це добрий вчинок?</a:t>
            </a: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Як би ти вчинив(-ла), якщо побачив(-ла), що хтось ламає гілки дерева?</a:t>
            </a: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Що ще доброго можна зробити для природи?</a:t>
            </a: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105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uk-UA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uk-UA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9DDF311-EF97-418C-881C-60CB0C65577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rcRect l="12694" t="53745" r="28192" b="22032"/>
          <a:stretch/>
        </p:blipFill>
        <p:spPr>
          <a:xfrm>
            <a:off x="-119289" y="6027405"/>
            <a:ext cx="2026996" cy="830595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7F74915-09A8-442C-8840-94344DC5E9F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6376" y="816702"/>
            <a:ext cx="1115665" cy="1012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85112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7FEF79F8-4341-45FE-9ECE-31D13DD2FD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788418" y="0"/>
            <a:ext cx="10403582" cy="6858000"/>
          </a:xfrm>
          <a:prstGeom prst="rect">
            <a:avLst/>
          </a:prstGeom>
          <a:ln>
            <a:noFill/>
          </a:ln>
        </p:spPr>
      </p:pic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3F3DA9F8-544D-4B9B-A03C-4525FF30AAB0}"/>
              </a:ext>
            </a:extLst>
          </p:cNvPr>
          <p:cNvSpPr/>
          <p:nvPr/>
        </p:nvSpPr>
        <p:spPr>
          <a:xfrm>
            <a:off x="0" y="-1"/>
            <a:ext cx="1788418" cy="6858001"/>
          </a:xfrm>
          <a:prstGeom prst="rect">
            <a:avLst/>
          </a:prstGeom>
          <a:gradFill flip="none" rotWithShape="1">
            <a:gsLst>
              <a:gs pos="2000">
                <a:srgbClr val="A4DAFC">
                  <a:shade val="30000"/>
                  <a:satMod val="115000"/>
                </a:srgbClr>
              </a:gs>
              <a:gs pos="100000">
                <a:srgbClr val="88BDDE">
                  <a:alpha val="27000"/>
                  <a:lumMod val="83000"/>
                  <a:lumOff val="17000"/>
                </a:srgbClr>
              </a:gs>
              <a:gs pos="100000">
                <a:srgbClr val="A4DAF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1BA4340-F217-47E6-BAD4-1C704CEE0928}"/>
              </a:ext>
            </a:extLst>
          </p:cNvPr>
          <p:cNvSpPr txBox="1"/>
          <p:nvPr/>
        </p:nvSpPr>
        <p:spPr>
          <a:xfrm>
            <a:off x="1788418" y="767623"/>
            <a:ext cx="9908344" cy="35014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105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uk-UA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Добре:                                                                          Погано:</a:t>
            </a: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Поливати рослини.                                                      Ламати дерева                                                                           </a:t>
            </a: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 ламати гілки дерев.                                                Рвати листя без потреби.</a:t>
            </a: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Саджати нові дерева.                                                  Топтати молоді саджанці.</a:t>
            </a: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Прибирати сміття в парку чи у дворі.                        Викидати сміття в природі.</a:t>
            </a: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Доглядати за квітами та травою.</a:t>
            </a: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96620F6-A1B2-4FB5-A8C9-DCDC55B8732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rcRect l="12694" t="53745" r="28192" b="22032"/>
          <a:stretch/>
        </p:blipFill>
        <p:spPr>
          <a:xfrm>
            <a:off x="-119289" y="6027405"/>
            <a:ext cx="2026996" cy="830595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5BE1924F-C68A-4AC5-AF47-52FE459E10E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6376" y="408712"/>
            <a:ext cx="1115665" cy="1012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72797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7FEF79F8-4341-45FE-9ECE-31D13DD2FD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8418" y="0"/>
            <a:ext cx="10403582" cy="6858000"/>
          </a:xfrm>
          <a:prstGeom prst="rect">
            <a:avLst/>
          </a:prstGeom>
          <a:ln>
            <a:noFill/>
          </a:ln>
        </p:spPr>
      </p:pic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3F3DA9F8-544D-4B9B-A03C-4525FF30AAB0}"/>
              </a:ext>
            </a:extLst>
          </p:cNvPr>
          <p:cNvSpPr/>
          <p:nvPr/>
        </p:nvSpPr>
        <p:spPr>
          <a:xfrm>
            <a:off x="0" y="-1"/>
            <a:ext cx="1788418" cy="6858001"/>
          </a:xfrm>
          <a:prstGeom prst="rect">
            <a:avLst/>
          </a:prstGeom>
          <a:gradFill flip="none" rotWithShape="1">
            <a:gsLst>
              <a:gs pos="2000">
                <a:srgbClr val="A4DAFC">
                  <a:shade val="30000"/>
                  <a:satMod val="115000"/>
                </a:srgbClr>
              </a:gs>
              <a:gs pos="100000">
                <a:srgbClr val="88BDDE">
                  <a:alpha val="27000"/>
                  <a:lumMod val="83000"/>
                  <a:lumOff val="17000"/>
                </a:srgbClr>
              </a:gs>
              <a:gs pos="100000">
                <a:srgbClr val="A4DAF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5319536-B968-4BFC-8DE6-D0D9453D5409}"/>
              </a:ext>
            </a:extLst>
          </p:cNvPr>
          <p:cNvSpPr txBox="1"/>
          <p:nvPr/>
        </p:nvSpPr>
        <p:spPr>
          <a:xfrm>
            <a:off x="286043" y="213448"/>
            <a:ext cx="11619914" cy="58056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Гра «Добре – погано»</a:t>
            </a:r>
            <a:endParaRPr lang="uk-UA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Дорослий пропонує розрізнити   добрі і погані вчинки.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Діти повинні сказати, чи це «Добре» чи «Погано».</a:t>
            </a:r>
            <a:endParaRPr lang="uk-UA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Якщо дія «Добра», учні плескають у долоні.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Якщо дія «Погана», учні хитають головою та кажуть: «Так не можна!»</a:t>
            </a:r>
            <a:endParaRPr lang="uk-UA" sz="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uk-UA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Приклади ситуацій:</a:t>
            </a:r>
            <a:endParaRPr lang="uk-UA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Добре:                                                                                                Погано: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Олесь поливає маленьку вишеньку.                                               Хлопчик зламав гілку вишні.</a:t>
            </a:r>
            <a:endParaRPr lang="uk-UA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Дідусь розповідає </a:t>
            </a:r>
            <a:r>
              <a:rPr lang="uk-UA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Олексю</a:t>
            </a:r>
            <a:r>
              <a:rPr lang="uk-UA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як доглядати за деревами.                Діти вирвали маленьке деревце.</a:t>
            </a:r>
            <a:endParaRPr lang="uk-UA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Діти висаджують нові дерева у парку.                                           Хтось витоптав молоді саджанці у садку.</a:t>
            </a:r>
            <a:endParaRPr lang="uk-UA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Хтось обережно збирає ягоди, щоб не ламати гілочки.               Викинули сміття під дерево.</a:t>
            </a:r>
            <a:endParaRPr lang="uk-UA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uk-UA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105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 </a:t>
            </a:r>
            <a:endParaRPr lang="uk-UA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0119AE1-E832-4EDF-9C64-4B33368E9E0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rcRect l="12694" t="53745" r="28192" b="22032"/>
          <a:stretch/>
        </p:blipFill>
        <p:spPr>
          <a:xfrm>
            <a:off x="-119289" y="6027405"/>
            <a:ext cx="2026996" cy="830595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01B090B-F18E-456F-9603-9A1D2202148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6376" y="123839"/>
            <a:ext cx="1115665" cy="1012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121726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7FEF79F8-4341-45FE-9ECE-31D13DD2FD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8418" y="0"/>
            <a:ext cx="10403582" cy="6858000"/>
          </a:xfrm>
          <a:prstGeom prst="rect">
            <a:avLst/>
          </a:prstGeom>
          <a:ln>
            <a:noFill/>
          </a:ln>
        </p:spPr>
      </p:pic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3F3DA9F8-544D-4B9B-A03C-4525FF30AAB0}"/>
              </a:ext>
            </a:extLst>
          </p:cNvPr>
          <p:cNvSpPr/>
          <p:nvPr/>
        </p:nvSpPr>
        <p:spPr>
          <a:xfrm>
            <a:off x="0" y="-1"/>
            <a:ext cx="1788418" cy="6858001"/>
          </a:xfrm>
          <a:prstGeom prst="rect">
            <a:avLst/>
          </a:prstGeom>
          <a:gradFill flip="none" rotWithShape="1">
            <a:gsLst>
              <a:gs pos="2000">
                <a:srgbClr val="A4DAFC">
                  <a:shade val="30000"/>
                  <a:satMod val="115000"/>
                </a:srgbClr>
              </a:gs>
              <a:gs pos="100000">
                <a:srgbClr val="88BDDE">
                  <a:alpha val="27000"/>
                  <a:lumMod val="83000"/>
                  <a:lumOff val="17000"/>
                </a:srgbClr>
              </a:gs>
              <a:gs pos="100000">
                <a:srgbClr val="A4DAF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85FFC9E-0C5F-4378-A710-36F3E2C62E5D}"/>
              </a:ext>
            </a:extLst>
          </p:cNvPr>
          <p:cNvSpPr txBox="1"/>
          <p:nvPr/>
        </p:nvSpPr>
        <p:spPr>
          <a:xfrm>
            <a:off x="1788417" y="629851"/>
            <a:ext cx="10067207" cy="36427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Творче завдання «Кісточка вишні»</a:t>
            </a: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Придумайте казочку про кісточку вишні, яка потрапила у казкову країну Доброти. І що з нею трапилось? Наприклад, виросла вишня, подарувала дітям ягоди, а в них чарівні дарунки, які... Розкажіть, що подарувала вишнева кісточка всім членам вашої родини. (Мамі - нову сукню, бабусі - вилікувала хворі ноги, дідусю - нові окуляри, тату допомогла добудувати будинок тощо.)</a:t>
            </a: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Малюнок «Доброта». </a:t>
            </a: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Учні можуть намалювати свою вишеньку або розказати, як вони доглядають рослини вдома.</a:t>
            </a: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6AD5585-BCEF-482C-ADF0-CBC21A5F9F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376" y="123839"/>
            <a:ext cx="1115665" cy="1012024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5085BA47-A9B6-461A-9AB0-4C14D5B4C4A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rcRect l="12694" t="53745" r="28192" b="22032"/>
          <a:stretch/>
        </p:blipFill>
        <p:spPr>
          <a:xfrm>
            <a:off x="-119289" y="6027405"/>
            <a:ext cx="2026996" cy="830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39783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7FEF79F8-4341-45FE-9ECE-31D13DD2FD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8418" y="0"/>
            <a:ext cx="10403582" cy="6858000"/>
          </a:xfrm>
          <a:prstGeom prst="rect">
            <a:avLst/>
          </a:prstGeom>
          <a:ln>
            <a:noFill/>
          </a:ln>
        </p:spPr>
      </p:pic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3F3DA9F8-544D-4B9B-A03C-4525FF30AAB0}"/>
              </a:ext>
            </a:extLst>
          </p:cNvPr>
          <p:cNvSpPr/>
          <p:nvPr/>
        </p:nvSpPr>
        <p:spPr>
          <a:xfrm>
            <a:off x="0" y="-1"/>
            <a:ext cx="1788418" cy="6858001"/>
          </a:xfrm>
          <a:prstGeom prst="rect">
            <a:avLst/>
          </a:prstGeom>
          <a:gradFill flip="none" rotWithShape="1">
            <a:gsLst>
              <a:gs pos="2000">
                <a:srgbClr val="A4DAFC">
                  <a:shade val="30000"/>
                  <a:satMod val="115000"/>
                </a:srgbClr>
              </a:gs>
              <a:gs pos="100000">
                <a:srgbClr val="88BDDE">
                  <a:alpha val="27000"/>
                  <a:lumMod val="83000"/>
                  <a:lumOff val="17000"/>
                </a:srgbClr>
              </a:gs>
              <a:gs pos="100000">
                <a:srgbClr val="A4DAF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867EE7D-B3E2-4A8D-8D2F-A7BDB673E62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rcRect l="12694" t="53745" r="28192" b="22032"/>
          <a:stretch/>
        </p:blipFill>
        <p:spPr>
          <a:xfrm>
            <a:off x="-119289" y="6027405"/>
            <a:ext cx="2026996" cy="83059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F2A7807-4A4F-4206-BDE0-CFCB1F49C309}"/>
              </a:ext>
            </a:extLst>
          </p:cNvPr>
          <p:cNvSpPr txBox="1"/>
          <p:nvPr/>
        </p:nvSpPr>
        <p:spPr>
          <a:xfrm>
            <a:off x="2271932" y="393685"/>
            <a:ext cx="6203852" cy="22962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Руханка</a:t>
            </a:r>
            <a:r>
              <a:rPr lang="uk-UA" sz="2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«Деревце росте»</a:t>
            </a: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Діти уявляють, що вони - молоді деревця:</a:t>
            </a: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Тягнуть руки вгору - «ростуть».</a:t>
            </a: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Нахиляються - «хитає вітер».</a:t>
            </a: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Кружляють - «співає вітерець».</a:t>
            </a: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08F591F4-543F-41F1-B072-51889A4B604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6376" y="123839"/>
            <a:ext cx="1115665" cy="1012024"/>
          </a:xfrm>
          <a:prstGeom prst="rect">
            <a:avLst/>
          </a:prstGeom>
        </p:spPr>
      </p:pic>
      <p:pic>
        <p:nvPicPr>
          <p:cNvPr id="4102" name="Picture 6" descr="дети делают зарядку на прозрачном фоне 23 фото">
            <a:extLst>
              <a:ext uri="{FF2B5EF4-FFF2-40B4-BE49-F238E27FC236}">
                <a16:creationId xmlns:a16="http://schemas.microsoft.com/office/drawing/2014/main" id="{19823CAD-BA09-472A-B9F7-5139D5D941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336" y="2898001"/>
            <a:ext cx="8188675" cy="39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502055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7FEF79F8-4341-45FE-9ECE-31D13DD2FD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8418" y="0"/>
            <a:ext cx="10403582" cy="6858000"/>
          </a:xfrm>
          <a:prstGeom prst="rect">
            <a:avLst/>
          </a:prstGeom>
          <a:ln>
            <a:noFill/>
          </a:ln>
        </p:spPr>
      </p:pic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3F3DA9F8-544D-4B9B-A03C-4525FF30AAB0}"/>
              </a:ext>
            </a:extLst>
          </p:cNvPr>
          <p:cNvSpPr/>
          <p:nvPr/>
        </p:nvSpPr>
        <p:spPr>
          <a:xfrm>
            <a:off x="0" y="-1"/>
            <a:ext cx="1788418" cy="6858001"/>
          </a:xfrm>
          <a:prstGeom prst="rect">
            <a:avLst/>
          </a:prstGeom>
          <a:gradFill flip="none" rotWithShape="1">
            <a:gsLst>
              <a:gs pos="2000">
                <a:srgbClr val="A4DAFC">
                  <a:shade val="30000"/>
                  <a:satMod val="115000"/>
                </a:srgbClr>
              </a:gs>
              <a:gs pos="100000">
                <a:srgbClr val="88BDDE">
                  <a:alpha val="27000"/>
                  <a:lumMod val="83000"/>
                  <a:lumOff val="17000"/>
                </a:srgbClr>
              </a:gs>
              <a:gs pos="100000">
                <a:srgbClr val="A4DAF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C5BC68C-2C93-412B-A47C-8D92E6BA65B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rcRect l="12694" t="53745" r="28192" b="22032"/>
          <a:stretch/>
        </p:blipFill>
        <p:spPr>
          <a:xfrm>
            <a:off x="-119289" y="6027405"/>
            <a:ext cx="2026996" cy="83059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6884616-2399-4D23-8B99-753B5BD19BD9}"/>
              </a:ext>
            </a:extLst>
          </p:cNvPr>
          <p:cNvSpPr txBox="1"/>
          <p:nvPr/>
        </p:nvSpPr>
        <p:spPr>
          <a:xfrm>
            <a:off x="2539216" y="726335"/>
            <a:ext cx="8911885" cy="33246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Прочитайте дітям прислів'я: «Добро не лихо – ходить тихо».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«Посієш добро - виросте щастя.»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«Хто садить дерево - той дбає про майбутнє.»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«Добрі вчинки, як насіння: що посієш, те й пожнеш.»</a:t>
            </a:r>
            <a:endParaRPr lang="uk-UA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D3783FA-0EF2-486D-B2C8-D2F29C0E6C2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6376" y="433328"/>
            <a:ext cx="1115665" cy="1012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652751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7FEF79F8-4341-45FE-9ECE-31D13DD2FD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8418" y="0"/>
            <a:ext cx="10403582" cy="6858000"/>
          </a:xfrm>
          <a:prstGeom prst="rect">
            <a:avLst/>
          </a:prstGeom>
          <a:ln>
            <a:noFill/>
          </a:ln>
        </p:spPr>
      </p:pic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3F3DA9F8-544D-4B9B-A03C-4525FF30AAB0}"/>
              </a:ext>
            </a:extLst>
          </p:cNvPr>
          <p:cNvSpPr/>
          <p:nvPr/>
        </p:nvSpPr>
        <p:spPr>
          <a:xfrm>
            <a:off x="0" y="-1"/>
            <a:ext cx="1788418" cy="6858001"/>
          </a:xfrm>
          <a:prstGeom prst="rect">
            <a:avLst/>
          </a:prstGeom>
          <a:gradFill flip="none" rotWithShape="1">
            <a:gsLst>
              <a:gs pos="2000">
                <a:srgbClr val="A4DAFC">
                  <a:shade val="30000"/>
                  <a:satMod val="115000"/>
                </a:srgbClr>
              </a:gs>
              <a:gs pos="100000">
                <a:srgbClr val="88BDDE">
                  <a:alpha val="27000"/>
                  <a:lumMod val="83000"/>
                  <a:lumOff val="17000"/>
                </a:srgbClr>
              </a:gs>
              <a:gs pos="100000">
                <a:srgbClr val="A4DAF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C5BC68C-2C93-412B-A47C-8D92E6BA65B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rcRect l="12694" t="53745" r="28192" b="22032"/>
          <a:stretch/>
        </p:blipFill>
        <p:spPr>
          <a:xfrm>
            <a:off x="-119289" y="6027405"/>
            <a:ext cx="2026996" cy="830595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C0847DA-474E-479C-AEFA-904A2609A63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6376" y="433328"/>
            <a:ext cx="1115665" cy="101202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4445DD-EDF4-4C85-B9F0-96D08947074E}"/>
              </a:ext>
            </a:extLst>
          </p:cNvPr>
          <p:cNvSpPr txBox="1"/>
          <p:nvPr/>
        </p:nvSpPr>
        <p:spPr>
          <a:xfrm>
            <a:off x="1788417" y="408245"/>
            <a:ext cx="9386668" cy="54477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IV</a:t>
            </a:r>
            <a:r>
              <a:rPr lang="uk-UA" sz="2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Підсумок уроку</a:t>
            </a: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Що вас вразило в оповіданні?</a:t>
            </a: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Як можна зробити щасливими своїх рідних?</a:t>
            </a: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Як можна піклуватися про природу?</a:t>
            </a: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Чи хотіли б ви посадити своє дерево?</a:t>
            </a: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V. </a:t>
            </a:r>
            <a:r>
              <a:rPr lang="uk-UA" sz="2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Рефлексія (емоційне завершення)</a:t>
            </a: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"Як почувається наша маленька вишенька? Вона радіє, що ви про неї дізналися?"</a:t>
            </a: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Вправа «Кошик настрою»</a:t>
            </a: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Учні обирають </a:t>
            </a:r>
            <a:r>
              <a:rPr lang="uk-UA" sz="2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смайлик</a:t>
            </a: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який відповідає їхньому настрою після уроку.</a:t>
            </a: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uk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482773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000">
              <a:srgbClr val="A4DAFC">
                <a:shade val="30000"/>
                <a:satMod val="115000"/>
              </a:srgbClr>
            </a:gs>
            <a:gs pos="13000">
              <a:srgbClr val="88BDDE">
                <a:alpha val="27000"/>
                <a:lumMod val="83000"/>
                <a:lumOff val="17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1AA1BEF-6B53-48C4-AB18-5DF4336D55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6376" y="433328"/>
            <a:ext cx="1115665" cy="101202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789DD6B-45E3-49EE-BB6F-7C8B37810DC5}"/>
              </a:ext>
            </a:extLst>
          </p:cNvPr>
          <p:cNvSpPr txBox="1"/>
          <p:nvPr/>
        </p:nvSpPr>
        <p:spPr>
          <a:xfrm>
            <a:off x="2342270" y="433328"/>
            <a:ext cx="6886136" cy="9658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Прощання</a:t>
            </a:r>
            <a:endParaRPr lang="uk-UA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Подяка дітям за роботу, побажання гарного дня.</a:t>
            </a:r>
            <a:endParaRPr lang="uk-UA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EA6FD562-D32E-4BFC-A384-8B1F814E60D6}"/>
              </a:ext>
            </a:extLst>
          </p:cNvPr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7323" y="2051391"/>
            <a:ext cx="4824000" cy="4680000"/>
          </a:xfrm>
          <a:prstGeom prst="rect">
            <a:avLst/>
          </a:prstGeom>
          <a:noFill/>
          <a:ln w="57150">
            <a:solidFill>
              <a:schemeClr val="accent1">
                <a:lumMod val="20000"/>
                <a:lumOff val="80000"/>
              </a:schemeClr>
            </a:solidFill>
          </a:ln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15364" name="Picture 4" descr="травка на прозрачном фоне 28 фото">
            <a:extLst>
              <a:ext uri="{FF2B5EF4-FFF2-40B4-BE49-F238E27FC236}">
                <a16:creationId xmlns:a16="http://schemas.microsoft.com/office/drawing/2014/main" id="{BC05DC77-BA59-49C9-A98E-D5F50B1AF2C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227" b="29863"/>
          <a:stretch/>
        </p:blipFill>
        <p:spPr bwMode="auto">
          <a:xfrm>
            <a:off x="-1" y="6231988"/>
            <a:ext cx="7104185" cy="626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225368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342</TotalTime>
  <Words>1218</Words>
  <Application>Microsoft Office PowerPoint</Application>
  <PresentationFormat>Широкий екран</PresentationFormat>
  <Paragraphs>120</Paragraphs>
  <Slides>18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Times New Roman</vt:lpstr>
      <vt:lpstr>Тема Office</vt:lpstr>
      <vt:lpstr>    Урок з позакласного читання  для учнів початкової школи 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Конспект уроку з позакласного читання  для учнів початкової школи</dc:title>
  <dc:creator>Людмила Богуслав</dc:creator>
  <cp:lastModifiedBy>Людмила Богуслав</cp:lastModifiedBy>
  <cp:revision>27</cp:revision>
  <dcterms:created xsi:type="dcterms:W3CDTF">2025-04-01T15:05:02Z</dcterms:created>
  <dcterms:modified xsi:type="dcterms:W3CDTF">2025-04-02T10:16:35Z</dcterms:modified>
</cp:coreProperties>
</file>