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79104" y="332656"/>
            <a:ext cx="806489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>
                <a:solidFill>
                  <a:srgbClr val="00B0F0"/>
                </a:solidFill>
                <a:latin typeface="Georgia" pitchFamily="18" charset="0"/>
              </a:rPr>
              <a:t>Неймовірні вигадки малечі</a:t>
            </a:r>
            <a:r>
              <a:rPr lang="uk-UA" sz="4000" b="1" dirty="0" smtClean="0">
                <a:solidFill>
                  <a:srgbClr val="00B0F0"/>
                </a:solidFill>
                <a:latin typeface="Georgia" pitchFamily="18" charset="0"/>
              </a:rPr>
              <a:t>.</a:t>
            </a:r>
            <a:endParaRPr lang="en-US" sz="4000" b="1" dirty="0" smtClean="0">
              <a:solidFill>
                <a:srgbClr val="00B0F0"/>
              </a:solidFill>
              <a:latin typeface="Georgia" pitchFamily="18" charset="0"/>
            </a:endParaRPr>
          </a:p>
          <a:p>
            <a:r>
              <a:rPr lang="uk-UA" sz="4000" b="1" dirty="0" smtClean="0">
                <a:latin typeface="Georgia" pitchFamily="18" charset="0"/>
              </a:rPr>
              <a:t> </a:t>
            </a:r>
            <a:endParaRPr lang="en-US" sz="4000" b="1" dirty="0" smtClean="0">
              <a:latin typeface="Georgia" pitchFamily="18" charset="0"/>
            </a:endParaRPr>
          </a:p>
          <a:p>
            <a:r>
              <a:rPr lang="en-US" sz="4800" b="1" dirty="0" smtClean="0">
                <a:latin typeface="Georgia" pitchFamily="18" charset="0"/>
              </a:rPr>
              <a:t>     </a:t>
            </a:r>
            <a:r>
              <a:rPr lang="uk-UA" sz="4800" b="1" dirty="0" smtClean="0">
                <a:solidFill>
                  <a:srgbClr val="FFC000"/>
                </a:solidFill>
                <a:latin typeface="Georgia" pitchFamily="18" charset="0"/>
              </a:rPr>
              <a:t>Наталка </a:t>
            </a:r>
            <a:r>
              <a:rPr lang="uk-UA" sz="4800" b="1" dirty="0" err="1" smtClean="0">
                <a:solidFill>
                  <a:srgbClr val="FFC000"/>
                </a:solidFill>
                <a:latin typeface="Georgia" pitchFamily="18" charset="0"/>
              </a:rPr>
              <a:t>Малетич</a:t>
            </a:r>
            <a:endParaRPr lang="en-US" sz="4800" b="1" dirty="0" smtClean="0">
              <a:solidFill>
                <a:srgbClr val="FFC000"/>
              </a:solidFill>
              <a:latin typeface="Georgia" pitchFamily="18" charset="0"/>
            </a:endParaRPr>
          </a:p>
          <a:p>
            <a:r>
              <a:rPr lang="en-US" sz="4800" b="1" dirty="0">
                <a:latin typeface="Georgia" pitchFamily="18" charset="0"/>
              </a:rPr>
              <a:t> </a:t>
            </a:r>
            <a:r>
              <a:rPr lang="en-US" sz="4800" b="1" dirty="0" smtClean="0">
                <a:latin typeface="Georgia" pitchFamily="18" charset="0"/>
              </a:rPr>
              <a:t>        </a:t>
            </a:r>
            <a:r>
              <a:rPr lang="uk-UA" sz="4800" b="1" dirty="0" smtClean="0">
                <a:solidFill>
                  <a:srgbClr val="FF3399"/>
                </a:solidFill>
                <a:latin typeface="Georgia" pitchFamily="18" charset="0"/>
              </a:rPr>
              <a:t>«Парасолька»</a:t>
            </a:r>
            <a:endParaRPr lang="ru-RU" sz="4400" dirty="0">
              <a:solidFill>
                <a:srgbClr val="FF3399"/>
              </a:solidFill>
              <a:latin typeface="Georgia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065" y="3133423"/>
            <a:ext cx="2817061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2404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6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1340768"/>
            <a:ext cx="691276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err="1" smtClean="0">
                <a:solidFill>
                  <a:srgbClr val="00B050"/>
                </a:solidFill>
                <a:latin typeface="Georgia" pitchFamily="18" charset="0"/>
              </a:rPr>
              <a:t>Закличка</a:t>
            </a:r>
            <a:endParaRPr lang="uk-UA" sz="2800" b="1" dirty="0" smtClean="0">
              <a:solidFill>
                <a:srgbClr val="00B050"/>
              </a:solidFill>
              <a:latin typeface="Georgia" pitchFamily="18" charset="0"/>
            </a:endParaRPr>
          </a:p>
          <a:p>
            <a:endParaRPr lang="ru-RU" sz="2800" dirty="0">
              <a:solidFill>
                <a:srgbClr val="00B050"/>
              </a:solidFill>
              <a:latin typeface="Georgia" pitchFamily="18" charset="0"/>
            </a:endParaRPr>
          </a:p>
          <a:p>
            <a:r>
              <a:rPr lang="uk-UA" sz="2800" b="1" dirty="0">
                <a:latin typeface="Georgia" pitchFamily="18" charset="0"/>
              </a:rPr>
              <a:t>Дітки всі стають рівненько,</a:t>
            </a:r>
            <a:endParaRPr lang="ru-RU" sz="2800" b="1" dirty="0">
              <a:latin typeface="Georgia" pitchFamily="18" charset="0"/>
            </a:endParaRPr>
          </a:p>
          <a:p>
            <a:r>
              <a:rPr lang="uk-UA" sz="2800" b="1" dirty="0">
                <a:latin typeface="Georgia" pitchFamily="18" charset="0"/>
              </a:rPr>
              <a:t>Усміхаються миленько</a:t>
            </a:r>
            <a:endParaRPr lang="ru-RU" sz="2800" b="1" dirty="0">
              <a:latin typeface="Georgia" pitchFamily="18" charset="0"/>
            </a:endParaRPr>
          </a:p>
          <a:p>
            <a:r>
              <a:rPr lang="uk-UA" sz="2800" b="1" dirty="0">
                <a:latin typeface="Georgia" pitchFamily="18" charset="0"/>
              </a:rPr>
              <a:t>У всіх настрій веселенький.</a:t>
            </a:r>
            <a:endParaRPr lang="ru-RU" sz="2800" b="1" dirty="0">
              <a:latin typeface="Georgia" pitchFamily="18" charset="0"/>
            </a:endParaRPr>
          </a:p>
          <a:p>
            <a:r>
              <a:rPr lang="uk-UA" sz="2800" b="1" dirty="0">
                <a:latin typeface="Georgia" pitchFamily="18" charset="0"/>
              </a:rPr>
              <a:t>Працювати, щоб гарненько!</a:t>
            </a:r>
            <a:endParaRPr lang="ru-RU" sz="2800" b="1" dirty="0">
              <a:latin typeface="Georgia" pitchFamily="18" charset="0"/>
            </a:endParaRPr>
          </a:p>
          <a:p>
            <a:endParaRPr lang="ru-RU" sz="2800" dirty="0">
              <a:latin typeface="Georgia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149080"/>
            <a:ext cx="3944614" cy="24235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6271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7544" y="1340768"/>
            <a:ext cx="763284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00B050"/>
                </a:solidFill>
                <a:latin typeface="Georgia" pitchFamily="18" charset="0"/>
              </a:rPr>
              <a:t>Гра «</a:t>
            </a:r>
            <a:r>
              <a:rPr lang="uk-UA" sz="2800" b="1" dirty="0" err="1">
                <a:solidFill>
                  <a:srgbClr val="00B050"/>
                </a:solidFill>
                <a:latin typeface="Georgia" pitchFamily="18" charset="0"/>
              </a:rPr>
              <a:t>Спотиканка</a:t>
            </a:r>
            <a:r>
              <a:rPr lang="uk-UA" sz="2800" b="1" dirty="0" smtClean="0">
                <a:solidFill>
                  <a:srgbClr val="00B050"/>
                </a:solidFill>
                <a:latin typeface="Georgia" pitchFamily="18" charset="0"/>
              </a:rPr>
              <a:t>»</a:t>
            </a:r>
          </a:p>
          <a:p>
            <a:endParaRPr lang="ru-RU" sz="2800" dirty="0">
              <a:solidFill>
                <a:srgbClr val="00B050"/>
              </a:solidFill>
              <a:latin typeface="Georgia" pitchFamily="18" charset="0"/>
            </a:endParaRPr>
          </a:p>
          <a:p>
            <a:r>
              <a:rPr lang="uk-UA" sz="4400" b="1" dirty="0">
                <a:solidFill>
                  <a:srgbClr val="0070C0"/>
                </a:solidFill>
                <a:latin typeface="Georgia" pitchFamily="18" charset="0"/>
              </a:rPr>
              <a:t>РІК        РИС       ДЕНЬ</a:t>
            </a:r>
            <a:endParaRPr lang="ru-RU" sz="4400" b="1" dirty="0">
              <a:solidFill>
                <a:srgbClr val="0070C0"/>
              </a:solidFill>
              <a:latin typeface="Georgia" pitchFamily="18" charset="0"/>
            </a:endParaRPr>
          </a:p>
          <a:p>
            <a:r>
              <a:rPr lang="uk-UA" sz="4400" b="1" dirty="0">
                <a:solidFill>
                  <a:srgbClr val="0070C0"/>
                </a:solidFill>
                <a:latin typeface="Georgia" pitchFamily="18" charset="0"/>
              </a:rPr>
              <a:t>РІК        РИС       ДЕНЬ</a:t>
            </a:r>
            <a:endParaRPr lang="ru-RU" sz="4400" b="1" dirty="0">
              <a:solidFill>
                <a:srgbClr val="0070C0"/>
              </a:solidFill>
              <a:latin typeface="Georgia" pitchFamily="18" charset="0"/>
            </a:endParaRPr>
          </a:p>
          <a:p>
            <a:r>
              <a:rPr lang="uk-UA" sz="4400" b="1" dirty="0">
                <a:solidFill>
                  <a:srgbClr val="0070C0"/>
                </a:solidFill>
                <a:latin typeface="Georgia" pitchFamily="18" charset="0"/>
              </a:rPr>
              <a:t>РАК       РИС       ДЗЕНЬ</a:t>
            </a:r>
            <a:endParaRPr lang="ru-RU" sz="4400" b="1" dirty="0">
              <a:solidFill>
                <a:srgbClr val="0070C0"/>
              </a:solidFill>
              <a:latin typeface="Georgia" pitchFamily="18" charset="0"/>
            </a:endParaRPr>
          </a:p>
          <a:p>
            <a:r>
              <a:rPr lang="uk-UA" sz="4400" b="1" dirty="0">
                <a:solidFill>
                  <a:srgbClr val="0070C0"/>
                </a:solidFill>
                <a:latin typeface="Georgia" pitchFamily="18" charset="0"/>
              </a:rPr>
              <a:t>РІК         РІС         ДЕНЬ</a:t>
            </a:r>
            <a:endParaRPr lang="ru-RU" sz="4400" b="1" dirty="0">
              <a:solidFill>
                <a:srgbClr val="0070C0"/>
              </a:solidFill>
              <a:latin typeface="Georgia" pitchFamily="18" charset="0"/>
            </a:endParaRPr>
          </a:p>
          <a:p>
            <a:endParaRPr lang="ru-RU" sz="2800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6961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035" y="-419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520" y="1323368"/>
            <a:ext cx="7416824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uk-UA" sz="2800" b="1" dirty="0">
                <a:solidFill>
                  <a:srgbClr val="00B050"/>
                </a:solidFill>
                <a:latin typeface="Georgia" pitchFamily="18" charset="0"/>
              </a:rPr>
              <a:t>Вправа-тренінг</a:t>
            </a:r>
            <a:r>
              <a:rPr lang="uk-UA" sz="2800" dirty="0">
                <a:solidFill>
                  <a:srgbClr val="00B050"/>
                </a:solidFill>
                <a:latin typeface="Georgia" pitchFamily="18" charset="0"/>
              </a:rPr>
              <a:t> </a:t>
            </a:r>
            <a:r>
              <a:rPr lang="uk-UA" sz="2400" i="1" dirty="0">
                <a:latin typeface="Georgia" pitchFamily="18" charset="0"/>
              </a:rPr>
              <a:t>(</a:t>
            </a:r>
            <a:r>
              <a:rPr lang="uk-UA" sz="2400" i="1" dirty="0" err="1">
                <a:latin typeface="Georgia" pitchFamily="18" charset="0"/>
              </a:rPr>
              <a:t>лего</a:t>
            </a:r>
            <a:r>
              <a:rPr lang="uk-UA" sz="2400" i="1" dirty="0">
                <a:latin typeface="Georgia" pitchFamily="18" charset="0"/>
              </a:rPr>
              <a:t> 6 цеглинок</a:t>
            </a:r>
            <a:r>
              <a:rPr lang="uk-UA" sz="2800" i="1" dirty="0">
                <a:solidFill>
                  <a:srgbClr val="00B050"/>
                </a:solidFill>
                <a:latin typeface="Georgia" pitchFamily="18" charset="0"/>
              </a:rPr>
              <a:t>)</a:t>
            </a:r>
            <a:endParaRPr lang="ru-RU" sz="2800" dirty="0">
              <a:solidFill>
                <a:srgbClr val="00B050"/>
              </a:solidFill>
              <a:latin typeface="Georgia" pitchFamily="18" charset="0"/>
            </a:endParaRPr>
          </a:p>
          <a:p>
            <a:r>
              <a:rPr lang="uk-UA" sz="2400" i="1" dirty="0" smtClean="0">
                <a:latin typeface="Georgia" pitchFamily="18" charset="0"/>
              </a:rPr>
              <a:t>Викласти </a:t>
            </a:r>
            <a:r>
              <a:rPr lang="uk-UA" sz="2400" i="1" dirty="0">
                <a:latin typeface="Georgia" pitchFamily="18" charset="0"/>
              </a:rPr>
              <a:t>стільки цеглинок, скільки ознак осені почуєте у </a:t>
            </a:r>
            <a:r>
              <a:rPr lang="uk-UA" sz="2400" i="1" dirty="0" smtClean="0">
                <a:latin typeface="Georgia" pitchFamily="18" charset="0"/>
              </a:rPr>
              <a:t>загадці.</a:t>
            </a:r>
          </a:p>
          <a:p>
            <a:endParaRPr lang="ru-RU" sz="2400" dirty="0">
              <a:latin typeface="Georgia" pitchFamily="18" charset="0"/>
            </a:endParaRPr>
          </a:p>
          <a:p>
            <a:r>
              <a:rPr lang="uk-UA" sz="3200" b="1" dirty="0">
                <a:solidFill>
                  <a:schemeClr val="accent6">
                    <a:lumMod val="75000"/>
                  </a:schemeClr>
                </a:solidFill>
                <a:latin typeface="Georgia" pitchFamily="18" charset="0"/>
              </a:rPr>
              <a:t>Геть сумні стоять поля,</a:t>
            </a:r>
            <a:endParaRPr lang="ru-RU" sz="3200" b="1" dirty="0">
              <a:solidFill>
                <a:schemeClr val="accent6">
                  <a:lumMod val="75000"/>
                </a:schemeClr>
              </a:solidFill>
              <a:latin typeface="Georgia" pitchFamily="18" charset="0"/>
            </a:endParaRPr>
          </a:p>
          <a:p>
            <a:r>
              <a:rPr lang="uk-UA" sz="3200" b="1" dirty="0">
                <a:solidFill>
                  <a:schemeClr val="accent6">
                    <a:lumMod val="75000"/>
                  </a:schemeClr>
                </a:solidFill>
                <a:latin typeface="Georgia" pitchFamily="18" charset="0"/>
              </a:rPr>
              <a:t>Мокне від дощів земля.</a:t>
            </a:r>
            <a:endParaRPr lang="ru-RU" sz="3200" b="1" dirty="0">
              <a:solidFill>
                <a:schemeClr val="accent6">
                  <a:lumMod val="75000"/>
                </a:schemeClr>
              </a:solidFill>
              <a:latin typeface="Georgia" pitchFamily="18" charset="0"/>
            </a:endParaRPr>
          </a:p>
          <a:p>
            <a:r>
              <a:rPr lang="uk-UA" sz="3200" b="1" dirty="0">
                <a:solidFill>
                  <a:schemeClr val="accent6">
                    <a:lumMod val="75000"/>
                  </a:schemeClr>
                </a:solidFill>
                <a:latin typeface="Georgia" pitchFamily="18" charset="0"/>
              </a:rPr>
              <a:t>День короткий і хмурний – </a:t>
            </a:r>
            <a:endParaRPr lang="ru-RU" sz="3200" b="1" dirty="0">
              <a:solidFill>
                <a:schemeClr val="accent6">
                  <a:lumMod val="75000"/>
                </a:schemeClr>
              </a:solidFill>
              <a:latin typeface="Georgia" pitchFamily="18" charset="0"/>
            </a:endParaRPr>
          </a:p>
          <a:p>
            <a:r>
              <a:rPr lang="uk-UA" sz="3200" b="1" dirty="0">
                <a:solidFill>
                  <a:schemeClr val="accent6">
                    <a:lumMod val="75000"/>
                  </a:schemeClr>
                </a:solidFill>
                <a:latin typeface="Georgia" pitchFamily="18" charset="0"/>
              </a:rPr>
              <a:t>Так буває ….</a:t>
            </a:r>
            <a:endParaRPr lang="ru-RU" sz="3200" b="1" dirty="0">
              <a:solidFill>
                <a:schemeClr val="accent6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31840" y="4252996"/>
            <a:ext cx="28803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>
                <a:solidFill>
                  <a:srgbClr val="FFC000"/>
                </a:solidFill>
                <a:latin typeface="Georgia" pitchFamily="18" charset="0"/>
              </a:rPr>
              <a:t>в</a:t>
            </a:r>
            <a:r>
              <a:rPr lang="uk-UA" sz="4000" b="1" dirty="0" smtClean="0">
                <a:solidFill>
                  <a:srgbClr val="FFC000"/>
                </a:solidFill>
                <a:latin typeface="Georgia" pitchFamily="18" charset="0"/>
              </a:rPr>
              <a:t>осени.</a:t>
            </a:r>
            <a:endParaRPr lang="ru-RU" sz="4000" b="1" dirty="0">
              <a:solidFill>
                <a:srgbClr val="FFC000"/>
              </a:solidFill>
              <a:latin typeface="Georgia" pitchFamily="18" charset="0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123861"/>
            <a:ext cx="2693773" cy="30547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1521919" cy="1042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5" y="5085184"/>
            <a:ext cx="3600400" cy="15505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4990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4220" y="548680"/>
            <a:ext cx="504056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uk-UA" sz="2800" b="1" dirty="0">
                <a:solidFill>
                  <a:srgbClr val="00B050"/>
                </a:solidFill>
                <a:latin typeface="Georgia" pitchFamily="18" charset="0"/>
              </a:rPr>
              <a:t>Вправа </a:t>
            </a:r>
            <a:r>
              <a:rPr lang="uk-UA" sz="2800" b="1" dirty="0" smtClean="0">
                <a:solidFill>
                  <a:srgbClr val="00B050"/>
                </a:solidFill>
                <a:latin typeface="Georgia" pitchFamily="18" charset="0"/>
              </a:rPr>
              <a:t>                           «</a:t>
            </a:r>
            <a:r>
              <a:rPr lang="uk-UA" sz="2800" b="1" dirty="0">
                <a:solidFill>
                  <a:srgbClr val="00B050"/>
                </a:solidFill>
                <a:latin typeface="Georgia" pitchFamily="18" charset="0"/>
              </a:rPr>
              <a:t>Асоціативний кущ»</a:t>
            </a:r>
            <a:endParaRPr lang="ru-RU" sz="2800" dirty="0">
              <a:solidFill>
                <a:srgbClr val="00B050"/>
              </a:solidFill>
              <a:latin typeface="Georgia" pitchFamily="18" charset="0"/>
            </a:endParaRPr>
          </a:p>
          <a:p>
            <a:endParaRPr lang="ru-RU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79786"/>
            <a:ext cx="6696744" cy="4745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0468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44" y="167009"/>
            <a:ext cx="3235955" cy="2602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5253">
            <a:off x="6014659" y="278825"/>
            <a:ext cx="2847975" cy="36080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239354"/>
            <a:ext cx="2562443" cy="1997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25454">
            <a:off x="323528" y="2872329"/>
            <a:ext cx="3384826" cy="2252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2916" y="908720"/>
            <a:ext cx="2327123" cy="2737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1140" y="4239354"/>
            <a:ext cx="3121720" cy="2417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9518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91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347" y="1772816"/>
            <a:ext cx="3223917" cy="3950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48888" y="1079158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/>
              <a:t>Наталка </a:t>
            </a:r>
            <a:r>
              <a:rPr lang="uk-UA" sz="2800" b="1" dirty="0" err="1"/>
              <a:t>Малетич</a:t>
            </a:r>
            <a:r>
              <a:rPr lang="uk-UA" sz="2800" b="1" dirty="0"/>
              <a:t>.</a:t>
            </a:r>
            <a:endParaRPr lang="ru-RU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005522" y="1590540"/>
            <a:ext cx="475252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err="1">
                <a:latin typeface="Georgia" pitchFamily="18" charset="0"/>
              </a:rPr>
              <a:t>Народилася</a:t>
            </a:r>
            <a:r>
              <a:rPr lang="ru-RU" sz="2000" b="1" dirty="0">
                <a:latin typeface="Georgia" pitchFamily="18" charset="0"/>
              </a:rPr>
              <a:t> 29 </a:t>
            </a:r>
            <a:r>
              <a:rPr lang="ru-RU" sz="2000" b="1" dirty="0" err="1">
                <a:latin typeface="Georgia" pitchFamily="18" charset="0"/>
              </a:rPr>
              <a:t>квітня</a:t>
            </a:r>
            <a:r>
              <a:rPr lang="ru-RU" sz="2000" b="1" dirty="0">
                <a:latin typeface="Georgia" pitchFamily="18" charset="0"/>
              </a:rPr>
              <a:t> 1979 року у </a:t>
            </a:r>
            <a:r>
              <a:rPr lang="ru-RU" sz="2000" b="1" dirty="0" err="1">
                <a:latin typeface="Georgia" pitchFamily="18" charset="0"/>
              </a:rPr>
              <a:t>Львові</a:t>
            </a:r>
            <a:r>
              <a:rPr lang="ru-RU" sz="2000" b="1" dirty="0">
                <a:latin typeface="Georgia" pitchFamily="18" charset="0"/>
              </a:rPr>
              <a:t>.</a:t>
            </a:r>
          </a:p>
          <a:p>
            <a:r>
              <a:rPr lang="ru-RU" sz="2000" b="1" dirty="0" err="1">
                <a:latin typeface="Georgia" pitchFamily="18" charset="0"/>
              </a:rPr>
              <a:t>Закінчила</a:t>
            </a:r>
            <a:r>
              <a:rPr lang="ru-RU" sz="2000" b="1" dirty="0">
                <a:latin typeface="Georgia" pitchFamily="18" charset="0"/>
              </a:rPr>
              <a:t> </a:t>
            </a:r>
            <a:r>
              <a:rPr lang="ru-RU" sz="2000" b="1" dirty="0" err="1">
                <a:latin typeface="Georgia" pitchFamily="18" charset="0"/>
              </a:rPr>
              <a:t>філологічний</a:t>
            </a:r>
            <a:r>
              <a:rPr lang="ru-RU" sz="2000" b="1" dirty="0">
                <a:latin typeface="Georgia" pitchFamily="18" charset="0"/>
              </a:rPr>
              <a:t> факультет </a:t>
            </a:r>
            <a:r>
              <a:rPr lang="ru-RU" sz="2000" b="1" dirty="0" err="1">
                <a:latin typeface="Georgia" pitchFamily="18" charset="0"/>
              </a:rPr>
              <a:t>Львівського</a:t>
            </a:r>
            <a:r>
              <a:rPr lang="ru-RU" sz="2000" b="1" dirty="0">
                <a:latin typeface="Georgia" pitchFamily="18" charset="0"/>
              </a:rPr>
              <a:t> національного </a:t>
            </a:r>
            <a:r>
              <a:rPr lang="ru-RU" sz="2000" b="1" dirty="0" err="1">
                <a:latin typeface="Georgia" pitchFamily="18" charset="0"/>
              </a:rPr>
              <a:t>університету</a:t>
            </a:r>
            <a:r>
              <a:rPr lang="ru-RU" sz="2000" b="1" dirty="0">
                <a:latin typeface="Georgia" pitchFamily="18" charset="0"/>
              </a:rPr>
              <a:t>, </a:t>
            </a:r>
            <a:r>
              <a:rPr lang="ru-RU" sz="2000" b="1" dirty="0" err="1">
                <a:latin typeface="Georgia" pitchFamily="18" charset="0"/>
              </a:rPr>
              <a:t>працювала</a:t>
            </a:r>
            <a:r>
              <a:rPr lang="ru-RU" sz="2000" b="1" dirty="0">
                <a:latin typeface="Georgia" pitchFamily="18" charset="0"/>
              </a:rPr>
              <a:t> редактором </a:t>
            </a:r>
            <a:r>
              <a:rPr lang="ru-RU" sz="2000" b="1" dirty="0" err="1">
                <a:latin typeface="Georgia" pitchFamily="18" charset="0"/>
              </a:rPr>
              <a:t>літературної</a:t>
            </a:r>
            <a:r>
              <a:rPr lang="ru-RU" sz="2000" b="1" dirty="0">
                <a:latin typeface="Georgia" pitchFamily="18" charset="0"/>
              </a:rPr>
              <a:t> </a:t>
            </a:r>
            <a:r>
              <a:rPr lang="ru-RU" sz="2000" b="1" dirty="0" err="1">
                <a:latin typeface="Georgia" pitchFamily="18" charset="0"/>
              </a:rPr>
              <a:t>програми</a:t>
            </a:r>
            <a:r>
              <a:rPr lang="ru-RU" sz="2000" b="1" dirty="0">
                <a:latin typeface="Georgia" pitchFamily="18" charset="0"/>
              </a:rPr>
              <a:t> </a:t>
            </a:r>
            <a:r>
              <a:rPr lang="ru-RU" sz="2000" b="1" dirty="0" err="1">
                <a:latin typeface="Georgia" pitchFamily="18" charset="0"/>
              </a:rPr>
              <a:t>Львівського</a:t>
            </a:r>
            <a:r>
              <a:rPr lang="ru-RU" sz="2000" b="1" dirty="0">
                <a:latin typeface="Georgia" pitchFamily="18" charset="0"/>
              </a:rPr>
              <a:t> </a:t>
            </a:r>
            <a:r>
              <a:rPr lang="ru-RU" sz="2000" b="1" dirty="0" err="1">
                <a:latin typeface="Georgia" pitchFamily="18" charset="0"/>
              </a:rPr>
              <a:t>радіо</a:t>
            </a:r>
            <a:r>
              <a:rPr lang="ru-RU" sz="2000" b="1" dirty="0">
                <a:latin typeface="Georgia" pitchFamily="18" charset="0"/>
              </a:rPr>
              <a:t> і </a:t>
            </a:r>
            <a:r>
              <a:rPr lang="ru-RU" sz="2000" b="1" dirty="0" err="1">
                <a:latin typeface="Georgia" pitchFamily="18" charset="0"/>
              </a:rPr>
              <a:t>передачі</a:t>
            </a:r>
            <a:r>
              <a:rPr lang="ru-RU" sz="2000" b="1" dirty="0">
                <a:latin typeface="Georgia" pitchFamily="18" charset="0"/>
              </a:rPr>
              <a:t> для </a:t>
            </a:r>
            <a:r>
              <a:rPr lang="ru-RU" sz="2000" b="1" dirty="0" err="1">
                <a:latin typeface="Georgia" pitchFamily="18" charset="0"/>
              </a:rPr>
              <a:t>дітей</a:t>
            </a:r>
            <a:r>
              <a:rPr lang="ru-RU" sz="2000" b="1" dirty="0">
                <a:latin typeface="Georgia" pitchFamily="18" charset="0"/>
              </a:rPr>
              <a:t>. </a:t>
            </a:r>
          </a:p>
          <a:p>
            <a:r>
              <a:rPr lang="ru-RU" sz="2000" b="1" dirty="0" err="1">
                <a:latin typeface="Georgia" pitchFamily="18" charset="0"/>
              </a:rPr>
              <a:t>Найбільше</a:t>
            </a:r>
            <a:r>
              <a:rPr lang="ru-RU" sz="2000" b="1" dirty="0">
                <a:latin typeface="Georgia" pitchFamily="18" charset="0"/>
              </a:rPr>
              <a:t> </a:t>
            </a:r>
            <a:r>
              <a:rPr lang="ru-RU" sz="2000" b="1" dirty="0" err="1">
                <a:latin typeface="Georgia" pitchFamily="18" charset="0"/>
              </a:rPr>
              <a:t>захоплення</a:t>
            </a:r>
            <a:r>
              <a:rPr lang="ru-RU" sz="2000" b="1" dirty="0">
                <a:latin typeface="Georgia" pitchFamily="18" charset="0"/>
              </a:rPr>
              <a:t> – </a:t>
            </a:r>
            <a:r>
              <a:rPr lang="ru-RU" sz="2000" b="1" dirty="0" err="1">
                <a:latin typeface="Georgia" pitchFamily="18" charset="0"/>
              </a:rPr>
              <a:t>література</a:t>
            </a:r>
            <a:r>
              <a:rPr lang="ru-RU" sz="2000" b="1" dirty="0">
                <a:latin typeface="Georgia" pitchFamily="18" charset="0"/>
              </a:rPr>
              <a:t>, а також – </a:t>
            </a:r>
            <a:r>
              <a:rPr lang="ru-RU" sz="2000" b="1" dirty="0" err="1">
                <a:latin typeface="Georgia" pitchFamily="18" charset="0"/>
              </a:rPr>
              <a:t>класична</a:t>
            </a:r>
            <a:r>
              <a:rPr lang="ru-RU" sz="2000" b="1" dirty="0">
                <a:latin typeface="Georgia" pitchFamily="18" charset="0"/>
              </a:rPr>
              <a:t> </a:t>
            </a:r>
            <a:r>
              <a:rPr lang="ru-RU" sz="2000" b="1" dirty="0" err="1">
                <a:latin typeface="Georgia" pitchFamily="18" charset="0"/>
              </a:rPr>
              <a:t>музика</a:t>
            </a:r>
            <a:r>
              <a:rPr lang="ru-RU" sz="2000" b="1" dirty="0">
                <a:latin typeface="Georgia" pitchFamily="18" charset="0"/>
              </a:rPr>
              <a:t> і </a:t>
            </a:r>
            <a:r>
              <a:rPr lang="ru-RU" sz="2000" b="1" dirty="0" err="1">
                <a:latin typeface="Georgia" pitchFamily="18" charset="0"/>
              </a:rPr>
              <a:t>живопис</a:t>
            </a:r>
            <a:r>
              <a:rPr lang="ru-RU" sz="2000" b="1" dirty="0">
                <a:latin typeface="Georgia" pitchFamily="18" charset="0"/>
              </a:rPr>
              <a:t>. Не </a:t>
            </a:r>
            <a:r>
              <a:rPr lang="ru-RU" sz="2000" b="1" dirty="0" err="1">
                <a:latin typeface="Georgia" pitchFamily="18" charset="0"/>
              </a:rPr>
              <a:t>уявляє</a:t>
            </a:r>
            <a:r>
              <a:rPr lang="ru-RU" sz="2000" b="1" dirty="0">
                <a:latin typeface="Georgia" pitchFamily="18" charset="0"/>
              </a:rPr>
              <a:t> </a:t>
            </a:r>
            <a:r>
              <a:rPr lang="ru-RU" sz="2000" b="1" dirty="0" err="1">
                <a:latin typeface="Georgia" pitchFamily="18" charset="0"/>
              </a:rPr>
              <a:t>собі</a:t>
            </a:r>
            <a:r>
              <a:rPr lang="ru-RU" sz="2000" b="1" dirty="0">
                <a:latin typeface="Georgia" pitchFamily="18" charset="0"/>
              </a:rPr>
              <a:t> життя без </a:t>
            </a:r>
            <a:r>
              <a:rPr lang="ru-RU" sz="2000" b="1" dirty="0" err="1">
                <a:latin typeface="Georgia" pitchFamily="18" charset="0"/>
              </a:rPr>
              <a:t>книжок</a:t>
            </a:r>
            <a:r>
              <a:rPr lang="ru-RU" sz="2000" b="1" dirty="0">
                <a:latin typeface="Georgia" pitchFamily="18" charset="0"/>
              </a:rPr>
              <a:t> – воно було б </a:t>
            </a:r>
            <a:r>
              <a:rPr lang="ru-RU" sz="2000" b="1" dirty="0" err="1">
                <a:latin typeface="Georgia" pitchFamily="18" charset="0"/>
              </a:rPr>
              <a:t>безбарвним</a:t>
            </a:r>
            <a:r>
              <a:rPr lang="ru-RU" sz="2000" b="1" dirty="0">
                <a:latin typeface="Georgia" pitchFamily="18" charset="0"/>
              </a:rPr>
              <a:t> і </a:t>
            </a:r>
            <a:r>
              <a:rPr lang="ru-RU" sz="2000" b="1" dirty="0" err="1">
                <a:latin typeface="Georgia" pitchFamily="18" charset="0"/>
              </a:rPr>
              <a:t>нудним</a:t>
            </a:r>
            <a:r>
              <a:rPr lang="ru-RU" sz="2000" b="1" dirty="0">
                <a:latin typeface="Georgia" pitchFamily="18" charset="0"/>
              </a:rPr>
              <a:t>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025489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1107818"/>
            <a:ext cx="6552728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uk-UA" sz="2800" b="1" dirty="0">
                <a:solidFill>
                  <a:srgbClr val="00B050"/>
                </a:solidFill>
                <a:latin typeface="Georgia" pitchFamily="18" charset="0"/>
              </a:rPr>
              <a:t>Слухання казки «Парасольк</a:t>
            </a:r>
            <a:r>
              <a:rPr lang="uk-UA" sz="2800" dirty="0">
                <a:solidFill>
                  <a:srgbClr val="00B050"/>
                </a:solidFill>
                <a:latin typeface="Georgia" pitchFamily="18" charset="0"/>
              </a:rPr>
              <a:t>а» </a:t>
            </a:r>
            <a:r>
              <a:rPr lang="uk-UA" sz="2800" i="1" dirty="0">
                <a:latin typeface="Georgia" pitchFamily="18" charset="0"/>
              </a:rPr>
              <a:t>(читає вчитель)</a:t>
            </a:r>
            <a:endParaRPr lang="ru-RU" sz="2800" dirty="0">
              <a:latin typeface="Georgia" pitchFamily="18" charset="0"/>
            </a:endParaRPr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70872" y="1348085"/>
            <a:ext cx="42484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uk-UA" sz="2800" b="1" dirty="0">
                <a:solidFill>
                  <a:srgbClr val="00B050"/>
                </a:solidFill>
                <a:latin typeface="Georgia" pitchFamily="18" charset="0"/>
              </a:rPr>
              <a:t>Словникова робота</a:t>
            </a:r>
            <a:endParaRPr lang="ru-RU" sz="2800" dirty="0">
              <a:solidFill>
                <a:srgbClr val="00B050"/>
              </a:solidFill>
              <a:latin typeface="Georgia" pitchFamily="18" charset="0"/>
            </a:endParaRPr>
          </a:p>
          <a:p>
            <a:r>
              <a:rPr lang="uk-UA" sz="3200" b="1" dirty="0">
                <a:latin typeface="Georgia" pitchFamily="18" charset="0"/>
              </a:rPr>
              <a:t>Ринва – </a:t>
            </a:r>
            <a:endParaRPr lang="ru-RU" sz="3200" b="1" dirty="0">
              <a:latin typeface="Georgia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9344" y="2338924"/>
            <a:ext cx="3788641" cy="4047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365673" y="1855916"/>
            <a:ext cx="5960221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>
                <a:latin typeface="Georgia" pitchFamily="18" charset="0"/>
              </a:rPr>
              <a:t>труба вздовж даху, по якій стікає вода від дощу.</a:t>
            </a:r>
            <a:endParaRPr lang="ru-RU" sz="2800" dirty="0">
              <a:latin typeface="Georgia" pitchFamily="18" charset="0"/>
            </a:endParaRPr>
          </a:p>
          <a:p>
            <a:endParaRPr lang="ru-RU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928" y="2911436"/>
            <a:ext cx="6850832" cy="3325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18306" y="6386154"/>
            <a:ext cx="7200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uk-UA" sz="2000" b="1" dirty="0">
                <a:latin typeface="Georgia" pitchFamily="18" charset="0"/>
              </a:rPr>
              <a:t>Читання твору учнями пошепки</a:t>
            </a:r>
            <a:endParaRPr lang="ru-RU" sz="2000" dirty="0">
              <a:latin typeface="Georgia" pitchFamily="18" charset="0"/>
            </a:endParaRPr>
          </a:p>
          <a:p>
            <a:endParaRPr lang="ru-RU" sz="2000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0725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5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44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9552" y="1124744"/>
            <a:ext cx="770485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uk-UA" sz="2800" b="1" dirty="0">
                <a:solidFill>
                  <a:srgbClr val="00B050"/>
                </a:solidFill>
                <a:latin typeface="Georgia" pitchFamily="18" charset="0"/>
              </a:rPr>
              <a:t>Технологія «</a:t>
            </a:r>
            <a:r>
              <a:rPr lang="uk-UA" sz="2800" b="1" dirty="0" smtClean="0">
                <a:solidFill>
                  <a:srgbClr val="00B050"/>
                </a:solidFill>
                <a:latin typeface="Georgia" pitchFamily="18" charset="0"/>
              </a:rPr>
              <a:t>Мікрофон</a:t>
            </a:r>
            <a:endParaRPr lang="en-US" sz="2800" b="1" dirty="0" smtClean="0">
              <a:solidFill>
                <a:srgbClr val="00B050"/>
              </a:solidFill>
              <a:latin typeface="Georgia" pitchFamily="18" charset="0"/>
            </a:endParaRPr>
          </a:p>
          <a:p>
            <a:pPr lvl="0"/>
            <a:endParaRPr lang="ru-RU" sz="2800" dirty="0">
              <a:solidFill>
                <a:srgbClr val="00B050"/>
              </a:solidFill>
              <a:latin typeface="Georgia" pitchFamily="18" charset="0"/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uk-UA" sz="2400" dirty="0" smtClean="0">
                <a:latin typeface="Georgia" pitchFamily="18" charset="0"/>
              </a:rPr>
              <a:t>Який </a:t>
            </a:r>
            <a:r>
              <a:rPr lang="uk-UA" sz="2400" dirty="0">
                <a:latin typeface="Georgia" pitchFamily="18" charset="0"/>
              </a:rPr>
              <a:t>жанр твору?</a:t>
            </a:r>
            <a:endParaRPr lang="ru-RU" sz="2400" dirty="0">
              <a:latin typeface="Georgia" pitchFamily="18" charset="0"/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uk-UA" sz="2400" dirty="0" smtClean="0">
                <a:latin typeface="Georgia" pitchFamily="18" charset="0"/>
              </a:rPr>
              <a:t>Хто </a:t>
            </a:r>
            <a:r>
              <a:rPr lang="uk-UA" sz="2400" dirty="0">
                <a:latin typeface="Georgia" pitchFamily="18" charset="0"/>
              </a:rPr>
              <a:t>головний герой?</a:t>
            </a:r>
            <a:endParaRPr lang="ru-RU" sz="2400" dirty="0">
              <a:latin typeface="Georgia" pitchFamily="18" charset="0"/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uk-UA" sz="2400" dirty="0" smtClean="0">
                <a:latin typeface="Georgia" pitchFamily="18" charset="0"/>
              </a:rPr>
              <a:t>Чому </a:t>
            </a:r>
            <a:r>
              <a:rPr lang="uk-UA" sz="2400" dirty="0" err="1">
                <a:latin typeface="Georgia" pitchFamily="18" charset="0"/>
              </a:rPr>
              <a:t>Марк</a:t>
            </a:r>
            <a:r>
              <a:rPr lang="uk-UA" sz="2400" dirty="0">
                <a:latin typeface="Georgia" pitchFamily="18" charset="0"/>
              </a:rPr>
              <a:t> не хотів вставати?</a:t>
            </a:r>
            <a:endParaRPr lang="ru-RU" sz="2400" dirty="0">
              <a:latin typeface="Georgia" pitchFamily="18" charset="0"/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uk-UA" sz="2400" dirty="0" smtClean="0">
                <a:latin typeface="Georgia" pitchFamily="18" charset="0"/>
              </a:rPr>
              <a:t>Що </a:t>
            </a:r>
            <a:r>
              <a:rPr lang="uk-UA" sz="2400" dirty="0">
                <a:latin typeface="Georgia" pitchFamily="18" charset="0"/>
              </a:rPr>
              <a:t>пояснила синя парасолька хлопчику?</a:t>
            </a:r>
            <a:endParaRPr lang="ru-RU" sz="2400" dirty="0">
              <a:latin typeface="Georgia" pitchFamily="18" charset="0"/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uk-UA" sz="2400" dirty="0" smtClean="0">
                <a:latin typeface="Georgia" pitchFamily="18" charset="0"/>
              </a:rPr>
              <a:t>Про </a:t>
            </a:r>
            <a:r>
              <a:rPr lang="uk-UA" sz="2400" dirty="0">
                <a:latin typeface="Georgia" pitchFamily="18" charset="0"/>
              </a:rPr>
              <a:t>що </a:t>
            </a:r>
            <a:r>
              <a:rPr lang="uk-UA" sz="2400" dirty="0" err="1">
                <a:latin typeface="Georgia" pitchFamily="18" charset="0"/>
              </a:rPr>
              <a:t>Марк</a:t>
            </a:r>
            <a:r>
              <a:rPr lang="uk-UA" sz="2400" dirty="0">
                <a:latin typeface="Georgia" pitchFamily="18" charset="0"/>
              </a:rPr>
              <a:t> вів розмову з парасолькою?</a:t>
            </a:r>
            <a:endParaRPr lang="ru-RU" sz="2400" dirty="0">
              <a:latin typeface="Georgia" pitchFamily="18" charset="0"/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uk-UA" sz="2400" dirty="0" smtClean="0">
                <a:latin typeface="Georgia" pitchFamily="18" charset="0"/>
              </a:rPr>
              <a:t> </a:t>
            </a:r>
            <a:r>
              <a:rPr lang="uk-UA" sz="2400" dirty="0">
                <a:latin typeface="Georgia" pitchFamily="18" charset="0"/>
              </a:rPr>
              <a:t>Чому хлопчик вважав парасольку чарівною?</a:t>
            </a:r>
            <a:endParaRPr lang="ru-RU" sz="2400" dirty="0">
              <a:latin typeface="Georgia" pitchFamily="18" charset="0"/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uk-UA" sz="2400" dirty="0" smtClean="0">
                <a:latin typeface="Georgia" pitchFamily="18" charset="0"/>
              </a:rPr>
              <a:t>Що </a:t>
            </a:r>
            <a:r>
              <a:rPr lang="uk-UA" sz="2400" dirty="0">
                <a:latin typeface="Georgia" pitchFamily="18" charset="0"/>
              </a:rPr>
              <a:t>змусило Марка змінити свою думку?</a:t>
            </a:r>
            <a:endParaRPr lang="ru-RU" sz="2400" dirty="0">
              <a:latin typeface="Georgia" pitchFamily="18" charset="0"/>
            </a:endParaRPr>
          </a:p>
          <a:p>
            <a:endParaRPr lang="ru-RU" sz="2800" dirty="0">
              <a:latin typeface="Georgia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137486"/>
            <a:ext cx="1285676" cy="321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941168"/>
            <a:ext cx="3005137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5361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406488"/>
            <a:ext cx="6696744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rgbClr val="00B050"/>
                </a:solidFill>
                <a:latin typeface="Georgia" pitchFamily="18" charset="0"/>
              </a:rPr>
              <a:t>Фізкультхвилинка</a:t>
            </a:r>
            <a:endParaRPr lang="en-US" sz="2800" b="1" dirty="0" smtClean="0">
              <a:solidFill>
                <a:srgbClr val="00B050"/>
              </a:solidFill>
              <a:latin typeface="Georgia" pitchFamily="18" charset="0"/>
            </a:endParaRPr>
          </a:p>
          <a:p>
            <a:endParaRPr lang="ru-RU" sz="2800" dirty="0">
              <a:solidFill>
                <a:srgbClr val="00B050"/>
              </a:solidFill>
              <a:latin typeface="Georgia" pitchFamily="18" charset="0"/>
            </a:endParaRPr>
          </a:p>
          <a:p>
            <a:r>
              <a:rPr lang="uk-UA" sz="2400" dirty="0">
                <a:latin typeface="Georgia" pitchFamily="18" charset="0"/>
              </a:rPr>
              <a:t>Ручки вверх,</a:t>
            </a:r>
            <a:endParaRPr lang="ru-RU" sz="2400" dirty="0">
              <a:latin typeface="Georgia" pitchFamily="18" charset="0"/>
            </a:endParaRPr>
          </a:p>
          <a:p>
            <a:r>
              <a:rPr lang="uk-UA" sz="2400" dirty="0">
                <a:latin typeface="Georgia" pitchFamily="18" charset="0"/>
              </a:rPr>
              <a:t>Нагніться трошки –</a:t>
            </a:r>
            <a:endParaRPr lang="ru-RU" sz="2400" dirty="0">
              <a:latin typeface="Georgia" pitchFamily="18" charset="0"/>
            </a:endParaRPr>
          </a:p>
          <a:p>
            <a:r>
              <a:rPr lang="uk-UA" sz="2400" dirty="0">
                <a:latin typeface="Georgia" pitchFamily="18" charset="0"/>
              </a:rPr>
              <a:t>Це </a:t>
            </a:r>
            <a:r>
              <a:rPr lang="uk-UA" sz="2400" dirty="0" err="1">
                <a:latin typeface="Georgia" pitchFamily="18" charset="0"/>
              </a:rPr>
              <a:t>збираєм</a:t>
            </a:r>
            <a:r>
              <a:rPr lang="uk-UA" sz="2400" dirty="0">
                <a:latin typeface="Georgia" pitchFamily="18" charset="0"/>
              </a:rPr>
              <a:t> ми листочки.</a:t>
            </a:r>
            <a:endParaRPr lang="ru-RU" sz="2400" dirty="0">
              <a:latin typeface="Georgia" pitchFamily="18" charset="0"/>
            </a:endParaRPr>
          </a:p>
          <a:p>
            <a:r>
              <a:rPr lang="uk-UA" sz="2400" dirty="0">
                <a:latin typeface="Georgia" pitchFamily="18" charset="0"/>
              </a:rPr>
              <a:t>Поплещіть в долоньки вміло – </a:t>
            </a:r>
            <a:endParaRPr lang="ru-RU" sz="2400" dirty="0">
              <a:latin typeface="Georgia" pitchFamily="18" charset="0"/>
            </a:endParaRPr>
          </a:p>
          <a:p>
            <a:r>
              <a:rPr lang="uk-UA" sz="2400" dirty="0">
                <a:latin typeface="Georgia" pitchFamily="18" charset="0"/>
              </a:rPr>
              <a:t>Всі як дощик зашуміли.</a:t>
            </a:r>
            <a:endParaRPr lang="ru-RU" sz="2400" dirty="0">
              <a:latin typeface="Georgia" pitchFamily="18" charset="0"/>
            </a:endParaRPr>
          </a:p>
          <a:p>
            <a:r>
              <a:rPr lang="uk-UA" sz="2400" dirty="0">
                <a:latin typeface="Georgia" pitchFamily="18" charset="0"/>
              </a:rPr>
              <a:t>Руки враз по </a:t>
            </a:r>
            <a:r>
              <a:rPr lang="uk-UA" sz="2400" dirty="0" err="1">
                <a:latin typeface="Georgia" pitchFamily="18" charset="0"/>
              </a:rPr>
              <a:t>сторонах-</a:t>
            </a:r>
            <a:endParaRPr lang="ru-RU" sz="2400" dirty="0">
              <a:latin typeface="Georgia" pitchFamily="18" charset="0"/>
            </a:endParaRPr>
          </a:p>
          <a:p>
            <a:r>
              <a:rPr lang="uk-UA" sz="2400" dirty="0">
                <a:latin typeface="Georgia" pitchFamily="18" charset="0"/>
              </a:rPr>
              <a:t>І </a:t>
            </a:r>
            <a:r>
              <a:rPr lang="uk-UA" sz="2400" dirty="0" err="1">
                <a:latin typeface="Georgia" pitchFamily="18" charset="0"/>
              </a:rPr>
              <a:t>літаєм</a:t>
            </a:r>
            <a:r>
              <a:rPr lang="uk-UA" sz="2400" dirty="0">
                <a:latin typeface="Georgia" pitchFamily="18" charset="0"/>
              </a:rPr>
              <a:t>, ніби птах.</a:t>
            </a:r>
            <a:endParaRPr lang="ru-RU" sz="2400" dirty="0">
              <a:latin typeface="Georgia" pitchFamily="18" charset="0"/>
            </a:endParaRPr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411760" y="4221622"/>
            <a:ext cx="43204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>
                <a:latin typeface="Georgia" pitchFamily="18" charset="0"/>
              </a:rPr>
              <a:t>Закрутились, завертілись,</a:t>
            </a:r>
            <a:endParaRPr lang="ru-RU" sz="2400" dirty="0">
              <a:latin typeface="Georgia" pitchFamily="18" charset="0"/>
            </a:endParaRPr>
          </a:p>
          <a:p>
            <a:r>
              <a:rPr lang="uk-UA" sz="2400" dirty="0">
                <a:latin typeface="Georgia" pitchFamily="18" charset="0"/>
              </a:rPr>
              <a:t>Вітерець зловить хотіли.</a:t>
            </a:r>
            <a:endParaRPr lang="ru-RU" sz="2400" dirty="0">
              <a:latin typeface="Georgia" pitchFamily="18" charset="0"/>
            </a:endParaRPr>
          </a:p>
          <a:p>
            <a:r>
              <a:rPr lang="uk-UA" sz="2400" dirty="0">
                <a:latin typeface="Georgia" pitchFamily="18" charset="0"/>
              </a:rPr>
              <a:t>Гарно всі відпочивали – </a:t>
            </a:r>
            <a:endParaRPr lang="ru-RU" sz="2400" dirty="0">
              <a:latin typeface="Georgia" pitchFamily="18" charset="0"/>
            </a:endParaRPr>
          </a:p>
          <a:p>
            <a:r>
              <a:rPr lang="uk-UA" sz="2400" dirty="0">
                <a:latin typeface="Georgia" pitchFamily="18" charset="0"/>
              </a:rPr>
              <a:t>Так ми осінь зустрічали!</a:t>
            </a:r>
            <a:endParaRPr lang="ru-RU" sz="2400" dirty="0">
              <a:latin typeface="Georgia" pitchFamily="18" charset="0"/>
            </a:endParaRPr>
          </a:p>
          <a:p>
            <a:endParaRPr lang="ru-RU" sz="2400" dirty="0">
              <a:latin typeface="Georgia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8502" y="1484784"/>
            <a:ext cx="3855507" cy="25221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0068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620688"/>
            <a:ext cx="7992888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uk-UA" sz="2800" b="1" dirty="0">
                <a:solidFill>
                  <a:srgbClr val="00B050"/>
                </a:solidFill>
                <a:latin typeface="Georgia" pitchFamily="18" charset="0"/>
              </a:rPr>
              <a:t>Вибіркове </a:t>
            </a:r>
            <a:r>
              <a:rPr lang="uk-UA" sz="2800" b="1" dirty="0" smtClean="0">
                <a:solidFill>
                  <a:srgbClr val="00B050"/>
                </a:solidFill>
                <a:latin typeface="Georgia" pitchFamily="18" charset="0"/>
              </a:rPr>
              <a:t>читання</a:t>
            </a:r>
            <a:endParaRPr lang="en-US" sz="2800" b="1" dirty="0" smtClean="0">
              <a:solidFill>
                <a:srgbClr val="00B050"/>
              </a:solidFill>
              <a:latin typeface="Georgia" pitchFamily="18" charset="0"/>
            </a:endParaRPr>
          </a:p>
          <a:p>
            <a:pPr lvl="0"/>
            <a:endParaRPr lang="ru-RU" sz="2800" dirty="0">
              <a:solidFill>
                <a:srgbClr val="00B050"/>
              </a:solidFill>
              <a:latin typeface="Georgia" pitchFamily="18" charset="0"/>
            </a:endParaRPr>
          </a:p>
          <a:p>
            <a:pPr marL="342900" lvl="0" indent="-342900">
              <a:buFont typeface="Wingdings" pitchFamily="2" charset="2"/>
              <a:buChar char="§"/>
            </a:pPr>
            <a:r>
              <a:rPr lang="uk-UA" sz="2400" dirty="0">
                <a:latin typeface="Georgia" pitchFamily="18" charset="0"/>
              </a:rPr>
              <a:t>Що дістав Марко із шафи?</a:t>
            </a:r>
            <a:endParaRPr lang="ru-RU" sz="2400" dirty="0">
              <a:latin typeface="Georgia" pitchFamily="18" charset="0"/>
            </a:endParaRPr>
          </a:p>
          <a:p>
            <a:pPr marL="342900" lvl="0" indent="-342900">
              <a:buFont typeface="Wingdings" pitchFamily="2" charset="2"/>
              <a:buChar char="§"/>
            </a:pPr>
            <a:r>
              <a:rPr lang="uk-UA" sz="2400" dirty="0">
                <a:latin typeface="Georgia" pitchFamily="18" charset="0"/>
              </a:rPr>
              <a:t>Про що розмовляв хлопчик з парасолькою?</a:t>
            </a:r>
            <a:endParaRPr lang="ru-RU" sz="2400" dirty="0">
              <a:latin typeface="Georgia" pitchFamily="18" charset="0"/>
            </a:endParaRPr>
          </a:p>
          <a:p>
            <a:pPr marL="342900" lvl="0" indent="-342900">
              <a:buFont typeface="Wingdings" pitchFamily="2" charset="2"/>
              <a:buChar char="§"/>
            </a:pPr>
            <a:r>
              <a:rPr lang="uk-UA" sz="2400" dirty="0">
                <a:latin typeface="Georgia" pitchFamily="18" charset="0"/>
              </a:rPr>
              <a:t>Що подумав Марко про парасольку?</a:t>
            </a:r>
            <a:endParaRPr lang="ru-RU" sz="2400" dirty="0">
              <a:latin typeface="Georgia" pitchFamily="18" charset="0"/>
            </a:endParaRPr>
          </a:p>
          <a:p>
            <a:pPr marL="342900" lvl="0" indent="-342900">
              <a:buFont typeface="Wingdings" pitchFamily="2" charset="2"/>
              <a:buChar char="§"/>
            </a:pPr>
            <a:r>
              <a:rPr lang="uk-UA" sz="2400" dirty="0">
                <a:latin typeface="Georgia" pitchFamily="18" charset="0"/>
              </a:rPr>
              <a:t>Що трапилось з парасолькою після школи?</a:t>
            </a:r>
            <a:endParaRPr lang="ru-RU" sz="2400" dirty="0">
              <a:latin typeface="Georgia" pitchFamily="18" charset="0"/>
            </a:endParaRPr>
          </a:p>
          <a:p>
            <a:pPr marL="342900" lvl="0" indent="-342900">
              <a:buFont typeface="Wingdings" pitchFamily="2" charset="2"/>
              <a:buChar char="§"/>
            </a:pPr>
            <a:r>
              <a:rPr lang="uk-UA" sz="2400" dirty="0">
                <a:latin typeface="Georgia" pitchFamily="18" charset="0"/>
              </a:rPr>
              <a:t>Як Марко співчував парасольці?</a:t>
            </a:r>
            <a:endParaRPr lang="ru-RU" sz="2400" dirty="0">
              <a:latin typeface="Georgia" pitchFamily="18" charset="0"/>
            </a:endParaRPr>
          </a:p>
          <a:p>
            <a:pPr marL="342900" lvl="0" indent="-342900">
              <a:buFont typeface="Wingdings" pitchFamily="2" charset="2"/>
              <a:buChar char="§"/>
            </a:pPr>
            <a:r>
              <a:rPr lang="uk-UA" sz="2400" dirty="0">
                <a:latin typeface="Georgia" pitchFamily="18" charset="0"/>
              </a:rPr>
              <a:t>Чим була задоволена парасолька?</a:t>
            </a:r>
            <a:endParaRPr lang="ru-RU" sz="2400" dirty="0">
              <a:latin typeface="Georgia" pitchFamily="18" charset="0"/>
            </a:endParaRPr>
          </a:p>
          <a:p>
            <a:pPr marL="342900" lvl="0" indent="-342900">
              <a:buFont typeface="Wingdings" pitchFamily="2" charset="2"/>
              <a:buChar char="§"/>
            </a:pPr>
            <a:r>
              <a:rPr lang="uk-UA" sz="2400" dirty="0">
                <a:latin typeface="Georgia" pitchFamily="18" charset="0"/>
              </a:rPr>
              <a:t>Як відреагував хлопчик на слова парасольки?</a:t>
            </a:r>
            <a:endParaRPr lang="ru-RU" sz="2400" dirty="0">
              <a:latin typeface="Georgia" pitchFamily="18" charset="0"/>
            </a:endParaRPr>
          </a:p>
          <a:p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221087"/>
            <a:ext cx="2395397" cy="2636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3528" y="4437117"/>
            <a:ext cx="55446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uk-UA" sz="2400" b="1" dirty="0">
                <a:solidFill>
                  <a:srgbClr val="00B050"/>
                </a:solidFill>
                <a:latin typeface="Georgia" pitchFamily="18" charset="0"/>
              </a:rPr>
              <a:t>Гра «Зупинись»</a:t>
            </a:r>
            <a:endParaRPr lang="ru-RU" sz="2400" dirty="0">
              <a:solidFill>
                <a:srgbClr val="00B050"/>
              </a:solidFill>
              <a:latin typeface="Georgia" pitchFamily="18" charset="0"/>
            </a:endParaRPr>
          </a:p>
          <a:p>
            <a:r>
              <a:rPr lang="uk-UA" sz="2400" i="1" dirty="0">
                <a:latin typeface="Georgia" pitchFamily="18" charset="0"/>
              </a:rPr>
              <a:t>(Діти читають казку притишеним голосом,при команді «зупинись» - зупиняються. Хто швидше дочитає до кінця підіймає вверх цеглинку </a:t>
            </a:r>
            <a:r>
              <a:rPr lang="uk-UA" sz="2400" i="1" dirty="0" err="1">
                <a:latin typeface="Georgia" pitchFamily="18" charset="0"/>
              </a:rPr>
              <a:t>лего</a:t>
            </a:r>
            <a:r>
              <a:rPr lang="uk-UA" sz="2400" i="1" dirty="0">
                <a:latin typeface="Georgia" pitchFamily="18" charset="0"/>
              </a:rPr>
              <a:t>.)</a:t>
            </a:r>
            <a:endParaRPr lang="ru-RU" sz="2400" dirty="0">
              <a:latin typeface="Georgia" pitchFamily="18" charset="0"/>
            </a:endParaRPr>
          </a:p>
          <a:p>
            <a:endParaRPr lang="ru-RU" sz="2400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7182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716016" y="2204864"/>
            <a:ext cx="4032448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uk-UA" sz="2800" b="1" dirty="0">
                <a:solidFill>
                  <a:srgbClr val="00B050"/>
                </a:solidFill>
                <a:latin typeface="Georgia" pitchFamily="18" charset="0"/>
              </a:rPr>
              <a:t>Розгляд і аналіз </a:t>
            </a:r>
            <a:r>
              <a:rPr lang="uk-UA" sz="2800" b="1" dirty="0" smtClean="0">
                <a:solidFill>
                  <a:srgbClr val="00B050"/>
                </a:solidFill>
                <a:latin typeface="Georgia" pitchFamily="18" charset="0"/>
              </a:rPr>
              <a:t>ілюстрацій</a:t>
            </a:r>
            <a:endParaRPr lang="en-US" sz="2800" b="1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342900" lvl="0" indent="-342900">
              <a:buFont typeface="Wingdings" pitchFamily="2" charset="2"/>
              <a:buChar char="Ø"/>
            </a:pPr>
            <a:r>
              <a:rPr lang="uk-UA" sz="2400" dirty="0" smtClean="0">
                <a:latin typeface="Georgia" pitchFamily="18" charset="0"/>
              </a:rPr>
              <a:t>Які </a:t>
            </a:r>
            <a:r>
              <a:rPr lang="uk-UA" sz="2400" dirty="0">
                <a:latin typeface="Georgia" pitchFamily="18" charset="0"/>
              </a:rPr>
              <a:t>кольори використав художник?</a:t>
            </a:r>
            <a:endParaRPr lang="ru-RU" sz="2400" dirty="0">
              <a:latin typeface="Georgia" pitchFamily="18" charset="0"/>
            </a:endParaRPr>
          </a:p>
          <a:p>
            <a:pPr marL="342900" lvl="0" indent="-342900">
              <a:buFont typeface="Wingdings" pitchFamily="2" charset="2"/>
              <a:buChar char="Ø"/>
            </a:pPr>
            <a:r>
              <a:rPr lang="uk-UA" sz="2400" dirty="0">
                <a:latin typeface="Georgia" pitchFamily="18" charset="0"/>
              </a:rPr>
              <a:t>Чому кольори </a:t>
            </a:r>
            <a:r>
              <a:rPr lang="uk-UA" sz="2400" dirty="0" smtClean="0">
                <a:latin typeface="Georgia" pitchFamily="18" charset="0"/>
              </a:rPr>
              <a:t>темні</a:t>
            </a:r>
            <a:r>
              <a:rPr lang="uk-UA" sz="2400" dirty="0">
                <a:latin typeface="Georgia" pitchFamily="18" charset="0"/>
              </a:rPr>
              <a:t>,</a:t>
            </a:r>
            <a:r>
              <a:rPr lang="en-US" sz="2400" dirty="0" smtClean="0">
                <a:latin typeface="Georgia" pitchFamily="18" charset="0"/>
              </a:rPr>
              <a:t> </a:t>
            </a:r>
            <a:r>
              <a:rPr lang="uk-UA" sz="2400" dirty="0" smtClean="0">
                <a:latin typeface="Georgia" pitchFamily="18" charset="0"/>
              </a:rPr>
              <a:t>тусклі</a:t>
            </a:r>
            <a:r>
              <a:rPr lang="uk-UA" sz="2400" dirty="0">
                <a:latin typeface="Georgia" pitchFamily="18" charset="0"/>
              </a:rPr>
              <a:t>?</a:t>
            </a:r>
            <a:endParaRPr lang="ru-RU" sz="2400" dirty="0">
              <a:latin typeface="Georgia" pitchFamily="18" charset="0"/>
            </a:endParaRPr>
          </a:p>
          <a:p>
            <a:pPr marL="342900" lvl="0" indent="-342900">
              <a:buFont typeface="Wingdings" pitchFamily="2" charset="2"/>
              <a:buChar char="Ø"/>
            </a:pPr>
            <a:r>
              <a:rPr lang="uk-UA" sz="2400" dirty="0">
                <a:latin typeface="Georgia" pitchFamily="18" charset="0"/>
              </a:rPr>
              <a:t>Який настрій навіюють такі кольори?</a:t>
            </a:r>
            <a:endParaRPr lang="ru-RU" sz="2400" dirty="0">
              <a:latin typeface="Georgia" pitchFamily="18" charset="0"/>
            </a:endParaRPr>
          </a:p>
          <a:p>
            <a:endParaRPr lang="ru-RU" sz="2800" dirty="0">
              <a:latin typeface="Georgia" pitchFamily="18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92696"/>
            <a:ext cx="4176464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5380917"/>
            <a:ext cx="1800200" cy="12164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7182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677887"/>
            <a:ext cx="63367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00B050"/>
                </a:solidFill>
                <a:latin typeface="Georgia" pitchFamily="18" charset="0"/>
              </a:rPr>
              <a:t>Гра «</a:t>
            </a:r>
            <a:r>
              <a:rPr lang="uk-UA" sz="2400" b="1" dirty="0" err="1">
                <a:solidFill>
                  <a:srgbClr val="00B050"/>
                </a:solidFill>
                <a:latin typeface="Georgia" pitchFamily="18" charset="0"/>
              </a:rPr>
              <a:t>Складалочка</a:t>
            </a:r>
            <a:r>
              <a:rPr lang="uk-UA" sz="2400" b="1" dirty="0" smtClean="0">
                <a:solidFill>
                  <a:srgbClr val="00B050"/>
                </a:solidFill>
                <a:latin typeface="Georgia" pitchFamily="18" charset="0"/>
              </a:rPr>
              <a:t>»</a:t>
            </a:r>
          </a:p>
          <a:p>
            <a:r>
              <a:rPr lang="uk-UA" sz="2400" dirty="0"/>
              <a:t>Х</a:t>
            </a:r>
            <a:r>
              <a:rPr lang="uk-UA" sz="2400" dirty="0" smtClean="0"/>
              <a:t>маринка </a:t>
            </a:r>
            <a:r>
              <a:rPr lang="uk-UA" sz="2400" dirty="0"/>
              <a:t>струсила крапельки дощу на </a:t>
            </a:r>
            <a:r>
              <a:rPr lang="uk-UA" sz="2400" dirty="0" smtClean="0"/>
              <a:t>парти</a:t>
            </a:r>
            <a:r>
              <a:rPr lang="uk-UA" sz="2400" dirty="0"/>
              <a:t>. Прочитайте, що на них  написано і складіть речення з слів-краплинок</a:t>
            </a:r>
            <a:r>
              <a:rPr lang="uk-UA" sz="2000" dirty="0"/>
              <a:t>.</a:t>
            </a:r>
            <a:endParaRPr lang="ru-RU" sz="2000" dirty="0"/>
          </a:p>
          <a:p>
            <a:endParaRPr lang="ru-RU" sz="2400" dirty="0">
              <a:solidFill>
                <a:srgbClr val="00B050"/>
              </a:solidFill>
              <a:latin typeface="Georgia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5536" y="2432213"/>
            <a:ext cx="7200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0070C0"/>
                </a:solidFill>
                <a:latin typeface="Georgia" pitchFamily="18" charset="0"/>
              </a:rPr>
              <a:t>Слухання і підспівування пісеньки «Парасолька – </a:t>
            </a:r>
            <a:r>
              <a:rPr lang="uk-UA" sz="2400" b="1" dirty="0" err="1">
                <a:solidFill>
                  <a:srgbClr val="0070C0"/>
                </a:solidFill>
                <a:latin typeface="Georgia" pitchFamily="18" charset="0"/>
              </a:rPr>
              <a:t>солька</a:t>
            </a:r>
            <a:r>
              <a:rPr lang="uk-UA" sz="2400" b="1" dirty="0">
                <a:solidFill>
                  <a:srgbClr val="0070C0"/>
                </a:solidFill>
                <a:latin typeface="Georgia" pitchFamily="18" charset="0"/>
              </a:rPr>
              <a:t> – </a:t>
            </a:r>
            <a:r>
              <a:rPr lang="uk-UA" sz="2400" b="1" dirty="0" err="1">
                <a:solidFill>
                  <a:srgbClr val="0070C0"/>
                </a:solidFill>
                <a:latin typeface="Georgia" pitchFamily="18" charset="0"/>
              </a:rPr>
              <a:t>солька</a:t>
            </a:r>
            <a:r>
              <a:rPr lang="uk-UA" sz="2400" b="1" dirty="0">
                <a:solidFill>
                  <a:srgbClr val="0070C0"/>
                </a:solidFill>
                <a:latin typeface="Georgia" pitchFamily="18" charset="0"/>
              </a:rPr>
              <a:t>»</a:t>
            </a:r>
            <a:endParaRPr lang="ru-RU" sz="2400" dirty="0">
              <a:solidFill>
                <a:srgbClr val="0070C0"/>
              </a:solidFill>
              <a:latin typeface="Georgia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5536" y="3785845"/>
            <a:ext cx="734481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C00000"/>
                </a:solidFill>
                <a:latin typeface="Georgia" pitchFamily="18" charset="0"/>
              </a:rPr>
              <a:t>Робота в щоденнику вражень</a:t>
            </a:r>
            <a:endParaRPr lang="ru-RU" sz="2400" dirty="0">
              <a:solidFill>
                <a:srgbClr val="C00000"/>
              </a:solidFill>
              <a:latin typeface="Georgia" pitchFamily="18" charset="0"/>
            </a:endParaRPr>
          </a:p>
          <a:p>
            <a:r>
              <a:rPr lang="uk-UA" sz="2400" i="1" dirty="0">
                <a:latin typeface="Georgia" pitchFamily="18" charset="0"/>
              </a:rPr>
              <a:t>(</a:t>
            </a:r>
            <a:r>
              <a:rPr lang="uk-UA" sz="2000" i="1" dirty="0">
                <a:latin typeface="Georgia" pitchFamily="18" charset="0"/>
              </a:rPr>
              <a:t>Намалювати свою парасольку або що найбільше сподобалось у опрацьованому творі)</a:t>
            </a:r>
            <a:endParaRPr lang="ru-RU" sz="2000" dirty="0">
              <a:latin typeface="Georgia" pitchFamily="18" charset="0"/>
            </a:endParaRPr>
          </a:p>
          <a:p>
            <a:endParaRPr lang="ru-RU" sz="2000" dirty="0">
              <a:latin typeface="Georgia" pitchFamily="18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509120"/>
            <a:ext cx="2664296" cy="20130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0915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409</Words>
  <Application>Microsoft Office PowerPoint</Application>
  <PresentationFormat>Экран (4:3)</PresentationFormat>
  <Paragraphs>76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12</cp:revision>
  <dcterms:created xsi:type="dcterms:W3CDTF">2022-10-03T16:03:16Z</dcterms:created>
  <dcterms:modified xsi:type="dcterms:W3CDTF">2022-10-03T18:52:24Z</dcterms:modified>
</cp:coreProperties>
</file>