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5143500" type="screen16x9"/>
  <p:notesSz cx="6858000" cy="9144000"/>
  <p:embeddedFontLst>
    <p:embeddedFont>
      <p:font typeface="Arial Black" panose="020B0A04020102020204" pitchFamily="3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Open Sans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250" autoAdjust="0"/>
  </p:normalViewPr>
  <p:slideViewPr>
    <p:cSldViewPr snapToGrid="0">
      <p:cViewPr varScale="1">
        <p:scale>
          <a:sx n="73" d="100"/>
          <a:sy n="73" d="100"/>
        </p:scale>
        <p:origin x="1666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yklas.com.ua/p/ukrayinska-mova-nush/2-klas/zvuki-ta-bukvi-319128/bukva-znak-zvuka-alfavit-303395/re-edd80189-56cd-4142-88b2-563d0254cdfb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oogle.com/url?sa=i&amp;url=https%3A%2F%2Fznai.com.ua%2Fzvukova-shema-slova-zvukova-model-slova%2F&amp;psig=AOvVaw0zJcO5Vx7GDW5SKbaj-zj1&amp;ust=1691572367960000&amp;source=images&amp;cd=vfe&amp;opi=89978449&amp;ved=0CA4QjRxqFwoTCOi744nlzIADFQAAAAAdAAAAABAR" TargetMode="External"/><Relationship Id="rId5" Type="http://schemas.openxmlformats.org/officeDocument/2006/relationships/hyperlink" Target="https://www.google.com/url?sa=i&amp;url=https%3A%2F%2Fwww.miyklas.com.ua%2Fp%2Fukrayinska-mova-nush%2F2-klas%2Fzvuki-ta-bukvi-319128%2Fprigolosni-zvuki-ta-bukvi-shcho-yikh-poznachaiut-324176%2Fre-03973adc-644f-4021-b043-338372a45fd3&amp;psig=AOvVaw2OsGoncy-L51Gq0MoO77iz&amp;ust=1691571758154000&amp;source=images&amp;cd=vfe&amp;opi=89978449&amp;ved=0CA4QjRxqFwoTCPiajYjzzIADFQAAAAAdAAAAABAD" TargetMode="External"/><Relationship Id="rId4" Type="http://schemas.openxmlformats.org/officeDocument/2006/relationships/hyperlink" Target="https://znai.com.ua/wp-content/uploads/2020/12/487476.png" TargetMode="Externa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yklas.com.ua/p/ukrayinska-mova-nush/2-klas/zvuki-ta-bukvi-319128/golosni-zvuki-ta-bukvi-shcho-yikh-poznachaiut-321832/re-10e8337d-6b77-49c5-b5b4-70e65a6152ab" TargetMode="External"/><Relationship Id="rId7" Type="http://schemas.openxmlformats.org/officeDocument/2006/relationships/hyperlink" Target="https://nuschool.com.ua/teaching/mova/1klas_2/1klas_2.files/image155.jpg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api.izzi.digital/datastore/21/publication/350258/pictures/2022/09/19/f581f6fdcebb176adc22f643c219a56f_2_18_teor_shema.png" TargetMode="External"/><Relationship Id="rId5" Type="http://schemas.openxmlformats.org/officeDocument/2006/relationships/hyperlink" Target="https://media.istockphoto.com/id/1163678022/vector/three-little-girl-singing-a-song-on-blue-background-happy-three-kids-singing-together.jpg?s=612x612&amp;w=0&amp;k=20&amp;c=-9J9eaKYv-ksP7Oh9LH39s8OWJqmpPAx_4iywuDnLBk=" TargetMode="External"/><Relationship Id="rId4" Type="http://schemas.openxmlformats.org/officeDocument/2006/relationships/hyperlink" Target="https://www.miyklas.com.ua/p/ukrayinska-mova-nush/2-klas/zvuki-ta-bukvi-319128/prigolosni-zvuki-ta-bukvi-shcho-yikh-poznachaiut-324176/re-03973adc-644f-4021-b043-338372a45fd3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a.depositphotos.com/vector-images/%D0%BC%D1%83%D0%B4%D1%80%D1%96-%D1%81%D0%BE%D0%B2%D0%B8.htm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yklas.com.ua/p/ukrayinska-mova-nush/2-klas/zvuki-ta-bukvi-319128/golosni-zvuki-ta-bukvi-shcho-yikh-poznachaiut-321832/re-10e8337d-6b77-49c5-b5b4-70e65a6152ab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nuschool.com.ua/teaching/mova/1klas_2/1klas_2.files/image155.jpg" TargetMode="External"/><Relationship Id="rId5" Type="http://schemas.openxmlformats.org/officeDocument/2006/relationships/hyperlink" Target="https://api.izzi.digital/datastore/21/publication/350258/pictures/2022/09/19/f581f6fdcebb176adc22f643c219a56f_2_18_teor_shema.png" TargetMode="External"/><Relationship Id="rId4" Type="http://schemas.openxmlformats.org/officeDocument/2006/relationships/hyperlink" Target="https://media.istockphoto.com/id/1163678022/vector/three-little-girl-singing-a-song-on-blue-background-happy-three-kids-singing-together.jpg?s=612x612&amp;w=0&amp;k=20&amp;c=-9J9eaKYv-ksP7Oh9LH39s8OWJqmpPAx_4iywuDnLBk=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9%D0%B8%D0%B3%D0%BB%D0%B8%D0%BA_%D0%B7%D0%B2%D0%B8%D1%87%D0%B0%D0%B9%D0%BD%D0%B8%D0%B9#/media/%D0%A4%D0%B0%D0%B9%D0%BB:Carduelis_carduelis_(Lukasz_Lukasik)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yklas.com.ua/p/navchannya-gramoti/1-klas/zvuki-i-bukvi-383807/apostrof-440040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60aa628ae7_2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/>
              <a:t>Використані джерела: 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https://classroom.ucoz.ua/  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https://grizly.club/klipart/37442-shkolniki-za-partoj-klipart-49-foto.html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https://www.pngwing.com/ru/free-png-bzzdn</a:t>
            </a:r>
            <a:r>
              <a:rPr lang="uk-UA" dirty="0"/>
              <a:t> </a:t>
            </a: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7" name="Google Shape;127;g260aa628ae7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5fb1fae139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8" name="Google Shape;138;g25fb1fae139_2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  <a:endParaRPr lang="uk" sz="1200" b="0" i="0" u="sng" strike="noStrike" cap="none" dirty="0">
              <a:solidFill>
                <a:schemeClr val="hlink"/>
              </a:solidFill>
              <a:latin typeface="Calibri"/>
              <a:ea typeface="Calibri"/>
              <a:cs typeface="Calibri"/>
              <a:sym typeface="Calibri"/>
              <a:hlinkClick r:id="rId3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https://www.miyklas.com.ua/p/ukrayinska-mova-nush/2-klas/zvuki-ta-bukvi-319128/bukva-znak-zvuka-alfavit-303395/re-edd80189-56cd-4142-88b2-563d0254cdfb</a:t>
            </a:r>
            <a:endParaRPr sz="1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https://znai.com.ua/wp-content/uploads/2020/12/487476.png</a:t>
            </a:r>
            <a:r>
              <a:rPr lang="uk" sz="1200" dirty="0">
                <a:latin typeface="Calibri"/>
                <a:ea typeface="Calibri"/>
                <a:cs typeface="Calibri"/>
                <a:sym typeface="Calibri"/>
              </a:rPr>
              <a:t> 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 dirty="0">
                <a:solidFill>
                  <a:schemeClr val="hlink"/>
                </a:solidFill>
                <a:hlinkClick r:id="rId5"/>
              </a:rPr>
              <a:t>https://www.google.com/url?sa=i&amp;url=https%3A%2F%2Fwww.miyklas.com.ua%2Fp%2Fukrayinska-mova-nush%2F2-klas%2Fzvuki-ta-bukvi-319128%2Fprigolosni-zvuki-ta-bukvi-shcho-yikh-poznachaiut-324176%2Fre-03973adc-644f-4021-b043-338372a45fd3&amp;psig=AOvVaw2OsGoncy-L51Gq0MoO77iz&amp;ust=1691571758154000&amp;source=images&amp;cd=vfe&amp;opi=89978449&amp;ved=0CA4QjRxqFwoTCPiajYjzzIADFQAAAAAdAAAAABAD</a:t>
            </a:r>
            <a:r>
              <a:rPr lang="uk" dirty="0"/>
              <a:t> </a:t>
            </a:r>
            <a:endParaRPr dirty="0"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 dirty="0">
                <a:solidFill>
                  <a:schemeClr val="hlink"/>
                </a:solidFill>
                <a:hlinkClick r:id="rId6"/>
              </a:rPr>
              <a:t>https://www.google.com/url?sa=i&amp;url=https%3A%2F%2Fznai.com.ua%2Fzvukova-shema-slova-zvukova-model-slova%2F&amp;psig=AOvVaw0zJcO5Vx7GDW5SKbaj-zj1&amp;ust=1691572367960000&amp;source=images&amp;cd=vfe&amp;opi=89978449&amp;ved=0CA4QjRxqFwoTCOi744nlzIADFQAAAAAdAAAAABAR</a:t>
            </a:r>
            <a:r>
              <a:rPr lang="uk" dirty="0"/>
              <a:t> </a:t>
            </a:r>
            <a:endParaRPr dirty="0"/>
          </a:p>
        </p:txBody>
      </p:sp>
      <p:sp>
        <p:nvSpPr>
          <p:cNvPr id="139" name="Google Shape;139;g25fb1fae139_2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5fae259764_2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g25fae259764_2_1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  <a:endParaRPr lang="uk" sz="1200" b="0" i="0" u="sng" strike="noStrike" cap="none" dirty="0">
              <a:solidFill>
                <a:schemeClr val="hlink"/>
              </a:solidFill>
              <a:latin typeface="Calibri"/>
              <a:ea typeface="Calibri"/>
              <a:cs typeface="Calibri"/>
              <a:sym typeface="Calibri"/>
              <a:hlinkClick r:id="rId3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https://www.miyklas.com.ua/p/ukrayinska-mova-nush/2-klas/zvuki-ta-bukvi-319128/golosni-zvuki-ta-bukvi-shcho-yikh-poznachaiut-321832/re-10e8337d-6b77-49c5-b5b4-70e65a6152ab</a:t>
            </a: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dirty="0"/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</a:pPr>
            <a:r>
              <a:rPr lang="uk" sz="1200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https://www.miyklas.com.ua/p/ukrayinska-mova-nush/2-klas/zvuki-ta-bukvi-319128/prigolosni-zvuki-ta-bukvi-shcho-yikh-poznachaiut-324176/re-03973adc-644f-4021-b043-338372a45fd3</a:t>
            </a:r>
            <a:r>
              <a:rPr lang="uk" sz="1200" dirty="0">
                <a:latin typeface="Calibri"/>
                <a:ea typeface="Calibri"/>
                <a:cs typeface="Calibri"/>
                <a:sym typeface="Calibri"/>
              </a:rPr>
              <a:t> </a:t>
            </a:r>
            <a:endParaRPr sz="1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https://media.istockphoto.com/id/1163678022/vector/three-little-girl-singing-a-song-on-blue-background-happy-three-kids-singing-together.jpg?s=612x612&amp;w=0&amp;k=20&amp;c=-9J9eaKYv-ksP7Oh9LH39s8OWJqmpPAx_4iywuDnLBk=</a:t>
            </a: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sz="1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 dirty="0">
                <a:solidFill>
                  <a:schemeClr val="hlink"/>
                </a:solidFill>
                <a:hlinkClick r:id="rId6"/>
              </a:rPr>
              <a:t>https://api.izzi.digital/datastore/21/publication/350258/pictures/2022/09/19/f581f6fdcebb176adc22f643c219a56f_2_18_teor_shema.png</a:t>
            </a:r>
            <a:endParaRPr dirty="0"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 dirty="0">
                <a:solidFill>
                  <a:schemeClr val="hlink"/>
                </a:solidFill>
                <a:hlinkClick r:id="rId7"/>
              </a:rPr>
              <a:t>https://nuschool.com.ua/teaching/mova/1klas_2/1klas_2.files/image155.jpg</a:t>
            </a:r>
            <a:r>
              <a:rPr lang="uk" dirty="0"/>
              <a:t> </a:t>
            </a:r>
            <a:endParaRPr dirty="0"/>
          </a:p>
        </p:txBody>
      </p:sp>
      <p:sp>
        <p:nvSpPr>
          <p:cNvPr id="151" name="Google Shape;151;g25fae259764_2_10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5fb1fae139_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g25fb1fae139_7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https://www.miyklas.com.ua/p/ukrayinska-mova-nush/2-klas/zvuki-ta-bukvi-319128/bukva-znak-zvuka-alfavit-303395/re-edd80189-56cd-4142-88b2-563d0254cdfb</a:t>
            </a:r>
            <a:endParaRPr sz="1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4" name="Google Shape;164;g25fb1fae139_7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60aa628ae7_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g260aa628ae7_7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u="sng" dirty="0">
                <a:solidFill>
                  <a:schemeClr val="hlink"/>
                </a:solidFill>
                <a:hlinkClick r:id="rId3"/>
              </a:rPr>
              <a:t>https://ua.depositphotos.com/vector-images/%D0%BC%D1%83%D0%B4%D1%80%D1%96-%D1%81%D0%BE%D0%B2%D0%B8.html</a:t>
            </a:r>
            <a:r>
              <a:rPr lang="uk" dirty="0"/>
              <a:t>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3" name="Google Shape;173;g260aa628ae7_7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5fb1fae139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25fb1fae139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2610e26049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2610e26049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5fb1fae139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9" name="Google Shape;199;g25fb1fae139_0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https://www.miyklas.com.ua/p/ukrayinska-mova-nush/2-klas/zvuki-ta-bukvi-319128/golosni-zvuki-ta-bukvi-shcho-yikh-poznachaiut-321832/re-10e8337d-6b77-49c5-b5b4-70e65a6152ab</a:t>
            </a: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dirty="0"/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https://media.istockphoto.com/id/1163678022/vector/three-little-girl-singing-a-song-on-blue-background-happy-three-kids-singing-together.jpg?s=612x612&amp;w=0&amp;k=20&amp;c=-9J9eaKYv-ksP7Oh9LH39s8OWJqmpPAx_4iywuDnLBk=</a:t>
            </a: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sz="1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 dirty="0">
                <a:solidFill>
                  <a:schemeClr val="hlink"/>
                </a:solidFill>
                <a:hlinkClick r:id="rId5"/>
              </a:rPr>
              <a:t>https://api.izzi.digital/datastore/21/publication/350258/pictures/2022/09/19/f581f6fdcebb176adc22f643c219a56f_2_18_teor_shema.png</a:t>
            </a:r>
            <a:endParaRPr dirty="0"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 dirty="0">
                <a:solidFill>
                  <a:schemeClr val="hlink"/>
                </a:solidFill>
                <a:hlinkClick r:id="rId6"/>
              </a:rPr>
              <a:t>https://nuschool.com.ua/teaching/mova/1klas_2/1klas_2.files/image155.jpg</a:t>
            </a:r>
            <a:r>
              <a:rPr lang="uk" dirty="0"/>
              <a:t> </a:t>
            </a:r>
            <a:endParaRPr dirty="0"/>
          </a:p>
        </p:txBody>
      </p:sp>
      <p:sp>
        <p:nvSpPr>
          <p:cNvPr id="200" name="Google Shape;200;g25fb1fae139_0_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25fae259764_2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0" name="Google Shape;210;g25fae259764_2_1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dirty="0"/>
              <a:t>https://i.ytimg.com/vi/WMvebSx5R7U/maxresdefault.jpg </a:t>
            </a:r>
            <a:endParaRPr dirty="0"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dirty="0"/>
              <a:t>https://cf2.ppt-online.org/files2/slide/p/p2Pq7tNFOR50u8XCKJsjacZzBS43MIVgGAwUxv/slide-1.jpg </a:t>
            </a:r>
            <a:endParaRPr dirty="0"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dirty="0"/>
              <a:t>https://naurok-test2.nyc3.digitaloceanspaces.com/480580/images/418696_1617795379.jpg </a:t>
            </a:r>
            <a:endParaRPr dirty="0"/>
          </a:p>
        </p:txBody>
      </p:sp>
      <p:sp>
        <p:nvSpPr>
          <p:cNvPr id="211" name="Google Shape;211;g25fae259764_2_14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25fae259764_2_1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g25fae259764_2_1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https://naurok.com.ua/uploads/files/237769/164093/176730_html/images/164093.031.png</a:t>
            </a:r>
            <a:endParaRPr dirty="0"/>
          </a:p>
        </p:txBody>
      </p:sp>
      <p:sp>
        <p:nvSpPr>
          <p:cNvPr id="230" name="Google Shape;230;g25fae259764_2_16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5fb1fae139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25fb1fae139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 dirty="0">
                <a:solidFill>
                  <a:schemeClr val="hlink"/>
                </a:solidFill>
                <a:hlinkClick r:id="rId3"/>
              </a:rPr>
              <a:t>https://uk.wikipedia.org/wiki/%D0%A9%D0%B8%D0%B3%D0%BB%D0%B8%D0%BA_%D0%B7%D0%B2%D0%B8%D1%87%D0%B0%D0%B9%D0%BD%D0%B8%D0%B9#/media/%D0%A4%D0%B0%D0%B9%D0%BB:Carduelis_carduelis_(Lukasz_Lukasik).jpg</a:t>
            </a:r>
            <a:r>
              <a:rPr lang="uk" dirty="0"/>
              <a:t> </a:t>
            </a: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5fae259764_2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g25fae259764_2_1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uk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https://fs02.vseosvita.ua/0200cfrg-1df5-1200x630.jpg</a:t>
            </a:r>
            <a:endParaRPr sz="1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8" name="Google Shape;258;g25fae259764_2_16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25fe813f46d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25fe813f46d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Використані джерела: 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</a:pPr>
            <a:r>
              <a:rPr lang="uk" u="sng">
                <a:solidFill>
                  <a:schemeClr val="hlink"/>
                </a:solidFill>
                <a:hlinkClick r:id="rId3"/>
              </a:rPr>
              <a:t>https://www.miyklas.com.ua/p/navchannya-gramoti/1-klas/zvuki-i-bukvi-383807/apostrof-440040</a:t>
            </a:r>
            <a:r>
              <a:rPr lang="uk"/>
              <a:t> </a:t>
            </a: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8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8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19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0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3" name="Google Shape;93;p20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20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20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iAyO1UmVTs0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youtu.be/nkMeQwDA4a0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9lk-czSvSY" TargetMode="External"/><Relationship Id="rId3" Type="http://schemas.openxmlformats.org/officeDocument/2006/relationships/image" Target="../media/image10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youtu.be/1mEo86-8cvQ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hyperlink" Target="https://youtu.be/B_td4yMPUlo" TargetMode="Externa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ovashkola.ua/chat-bot/ukrmova1-29-4?from=youtube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hyperlink" Target="https://youtu.be/B_td4yMPUlo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_td4yMPUlo" TargetMode="Externa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jpg"/><Relationship Id="rId5" Type="http://schemas.openxmlformats.org/officeDocument/2006/relationships/hyperlink" Target="https://learning.ua/mova/pershyi-klas/roztashovuiemo-slova-u-rechenni" TargetMode="External"/><Relationship Id="rId4" Type="http://schemas.openxmlformats.org/officeDocument/2006/relationships/hyperlink" Target="https://learningapps.org/watch?v=potnu6gq223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youtu.be/2PDmm4b2Zb4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11" Type="http://schemas.openxmlformats.org/officeDocument/2006/relationships/hyperlink" Target="https://youtu.be/6NIZfUnYmM0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9.png"/><Relationship Id="rId4" Type="http://schemas.openxmlformats.org/officeDocument/2006/relationships/image" Target="../media/image24.png"/><Relationship Id="rId9" Type="http://schemas.openxmlformats.org/officeDocument/2006/relationships/hyperlink" Target="https://youtu.be/HU2ucXxEN2k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9.png"/><Relationship Id="rId7" Type="http://schemas.openxmlformats.org/officeDocument/2006/relationships/hyperlink" Target="https://youtu.be/UHXwsZGpgJ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hyperlink" Target="https://youtu.be/5zQbQSGiquI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hyperlink" Target="https://novashkola.ua/chat-bot/ukrmova1-29-5?from=youtube" TargetMode="External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hyperlink" Target="https://youtu.be/cNNyg71ZZZY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lpom.com.ua/layout-insert/rozpodily-po-grupah-i-sklady-pary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 txBox="1"/>
          <p:nvPr/>
        </p:nvSpPr>
        <p:spPr>
          <a:xfrm>
            <a:off x="4119225" y="579025"/>
            <a:ext cx="44478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b="1">
                <a:solidFill>
                  <a:srgbClr val="4285F4"/>
                </a:solidFill>
                <a:latin typeface="Arial Black"/>
                <a:ea typeface="Arial Black"/>
                <a:cs typeface="Arial Black"/>
                <a:sym typeface="Arial Black"/>
              </a:rPr>
              <a:t>ЗВУКИ </a:t>
            </a:r>
            <a:endParaRPr sz="5000" b="1">
              <a:solidFill>
                <a:srgbClr val="4285F4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b="1">
                <a:solidFill>
                  <a:srgbClr val="4285F4"/>
                </a:solidFill>
                <a:latin typeface="Arial Black"/>
                <a:ea typeface="Arial Black"/>
                <a:cs typeface="Arial Black"/>
                <a:sym typeface="Arial Black"/>
              </a:rPr>
              <a:t>та БУКВИ</a:t>
            </a:r>
            <a:endParaRPr sz="5000">
              <a:solidFill>
                <a:srgbClr val="000000"/>
              </a:solidFill>
            </a:endParaRPr>
          </a:p>
        </p:txBody>
      </p:sp>
      <p:sp>
        <p:nvSpPr>
          <p:cNvPr id="130" name="Google Shape;130;p25"/>
          <p:cNvSpPr txBox="1"/>
          <p:nvPr/>
        </p:nvSpPr>
        <p:spPr>
          <a:xfrm>
            <a:off x="3567325" y="2834125"/>
            <a:ext cx="50442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3600" b="1">
                <a:solidFill>
                  <a:srgbClr val="FF0000"/>
                </a:solidFill>
              </a:rPr>
              <a:t>1 клас</a:t>
            </a:r>
            <a:endParaRPr sz="2800">
              <a:solidFill>
                <a:srgbClr val="595959"/>
              </a:solidFill>
            </a:endParaRPr>
          </a:p>
        </p:txBody>
      </p:sp>
      <p:pic>
        <p:nvPicPr>
          <p:cNvPr id="131" name="Google Shape;13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7176" y="4079650"/>
            <a:ext cx="680554" cy="50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4075" y="986750"/>
            <a:ext cx="3355800" cy="2927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8450" y="1815235"/>
            <a:ext cx="1661316" cy="2099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09766" y="1815234"/>
            <a:ext cx="1386166" cy="209903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32;p25">
            <a:extLst>
              <a:ext uri="{FF2B5EF4-FFF2-40B4-BE49-F238E27FC236}">
                <a16:creationId xmlns:a16="http://schemas.microsoft.com/office/drawing/2014/main" id="{DF84828F-E4ED-4547-8761-6C03D0BD9424}"/>
              </a:ext>
            </a:extLst>
          </p:cNvPr>
          <p:cNvSpPr txBox="1"/>
          <p:nvPr/>
        </p:nvSpPr>
        <p:spPr>
          <a:xfrm>
            <a:off x="2965324" y="4194300"/>
            <a:ext cx="4051500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Цей знак означає – посилання на ВІДЕО для учнів.</a:t>
            </a:r>
            <a:endParaRPr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>
            <a:spLocks noGrp="1"/>
          </p:cNvSpPr>
          <p:nvPr>
            <p:ph type="title"/>
          </p:nvPr>
        </p:nvSpPr>
        <p:spPr>
          <a:xfrm>
            <a:off x="457175" y="-1"/>
            <a:ext cx="81456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  <p:sp>
        <p:nvSpPr>
          <p:cNvPr id="142" name="Google Shape;142;p26"/>
          <p:cNvSpPr/>
          <p:nvPr/>
        </p:nvSpPr>
        <p:spPr>
          <a:xfrm>
            <a:off x="632825" y="601200"/>
            <a:ext cx="7794300" cy="203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2667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b="1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Мова</a:t>
            </a:r>
            <a:r>
              <a:rPr lang="uk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— це засіб людського спілкування.</a:t>
            </a:r>
            <a:endParaRPr sz="1800"/>
          </a:p>
          <a:p>
            <a:pPr marL="0" marR="0" lvl="0" indent="2667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Існує багато мов: українська, болгарська, англійська, німецька та інші. Українська мова — це мова українського народу.</a:t>
            </a:r>
            <a:endParaRPr sz="1800"/>
          </a:p>
          <a:p>
            <a:pPr marL="0" marR="0" lvl="0" indent="2667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Мову утворюють </a:t>
            </a:r>
            <a:r>
              <a:rPr lang="uk" sz="18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слова</a:t>
            </a:r>
            <a:r>
              <a:rPr lang="uk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які, в свою чергу, </a:t>
            </a:r>
            <a:r>
              <a:rPr lang="uk" sz="18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складаються зі звуків.</a:t>
            </a:r>
            <a:endParaRPr sz="18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2667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uk" sz="1800" b="1" i="1">
                <a:solidFill>
                  <a:srgbClr val="0070C0"/>
                </a:solidFill>
              </a:rPr>
              <a:t>Звуки </a:t>
            </a:r>
            <a:r>
              <a:rPr lang="uk" sz="1800">
                <a:solidFill>
                  <a:schemeClr val="dk1"/>
                </a:solidFill>
              </a:rPr>
              <a:t>ми вимовляємо й чуємо. </a:t>
            </a:r>
            <a:endParaRPr sz="1800">
              <a:solidFill>
                <a:schemeClr val="dk1"/>
              </a:solidFill>
            </a:endParaRPr>
          </a:p>
          <a:p>
            <a:pPr marL="0" lvl="0" indent="2667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uk" sz="1800">
                <a:solidFill>
                  <a:schemeClr val="dk1"/>
                </a:solidFill>
              </a:rPr>
              <a:t>В українській мові розрізняють </a:t>
            </a:r>
            <a:r>
              <a:rPr lang="uk" sz="1800" b="1" i="1">
                <a:solidFill>
                  <a:srgbClr val="0070C0"/>
                </a:solidFill>
              </a:rPr>
              <a:t>голосні</a:t>
            </a:r>
            <a:r>
              <a:rPr lang="uk" sz="1800" b="1" i="1">
                <a:solidFill>
                  <a:schemeClr val="dk1"/>
                </a:solidFill>
              </a:rPr>
              <a:t> </a:t>
            </a:r>
            <a:r>
              <a:rPr lang="uk" sz="1800">
                <a:solidFill>
                  <a:schemeClr val="dk1"/>
                </a:solidFill>
              </a:rPr>
              <a:t>й</a:t>
            </a:r>
            <a:r>
              <a:rPr lang="uk" sz="1800" b="1">
                <a:solidFill>
                  <a:schemeClr val="dk1"/>
                </a:solidFill>
              </a:rPr>
              <a:t> </a:t>
            </a:r>
            <a:r>
              <a:rPr lang="uk" sz="1800" b="1" i="1">
                <a:solidFill>
                  <a:srgbClr val="0070C0"/>
                </a:solidFill>
              </a:rPr>
              <a:t>приголосні</a:t>
            </a:r>
            <a:r>
              <a:rPr lang="uk" sz="1800" b="1" i="1">
                <a:solidFill>
                  <a:schemeClr val="dk1"/>
                </a:solidFill>
              </a:rPr>
              <a:t> </a:t>
            </a:r>
            <a:r>
              <a:rPr lang="uk" sz="1800">
                <a:solidFill>
                  <a:schemeClr val="dk1"/>
                </a:solidFill>
              </a:rPr>
              <a:t>звуки.</a:t>
            </a:r>
            <a:endParaRPr sz="1800">
              <a:solidFill>
                <a:schemeClr val="dk1"/>
              </a:solidFill>
            </a:endParaRPr>
          </a:p>
          <a:p>
            <a:pPr marL="0" lvl="0" indent="2667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uk" sz="1800">
                <a:solidFill>
                  <a:schemeClr val="dk1"/>
                </a:solidFill>
              </a:rPr>
              <a:t>Для позначення звука пишемо букву у квадратних дужках: [а], [п], [н].</a:t>
            </a:r>
            <a:endParaRPr sz="1800">
              <a:solidFill>
                <a:schemeClr val="dk1"/>
              </a:solidFill>
            </a:endParaRPr>
          </a:p>
          <a:p>
            <a:pPr marL="0" marR="0" lvl="0" indent="26670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b="1" i="1">
              <a:solidFill>
                <a:schemeClr val="dk1"/>
              </a:solidFill>
            </a:endParaRPr>
          </a:p>
          <a:p>
            <a:pPr marL="0" marR="0" lvl="0" indent="26670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b="1" i="1">
              <a:solidFill>
                <a:schemeClr val="dk1"/>
              </a:solidFill>
            </a:endParaRPr>
          </a:p>
        </p:txBody>
      </p:sp>
      <p:pic>
        <p:nvPicPr>
          <p:cNvPr id="143" name="Google Shape;143;p26"/>
          <p:cNvPicPr preferRelativeResize="0"/>
          <p:nvPr/>
        </p:nvPicPr>
        <p:blipFill rotWithShape="1">
          <a:blip r:embed="rId3">
            <a:alphaModFix/>
          </a:blip>
          <a:srcRect l="7371" r="2987"/>
          <a:stretch/>
        </p:blipFill>
        <p:spPr>
          <a:xfrm>
            <a:off x="632825" y="3020800"/>
            <a:ext cx="2509824" cy="105752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4" name="Google Shape;144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45935" y="2657038"/>
            <a:ext cx="2762325" cy="192362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5" name="Google Shape;145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11525" y="2876325"/>
            <a:ext cx="2315600" cy="1485081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6" name="Google Shape;146;p26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530401" y="3462389"/>
            <a:ext cx="558775" cy="41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6">
            <a:hlinkClick r:id="rId8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530400" y="2876319"/>
            <a:ext cx="565800" cy="420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" name="Google Shape;153;p27"/>
          <p:cNvGrpSpPr/>
          <p:nvPr/>
        </p:nvGrpSpPr>
        <p:grpSpPr>
          <a:xfrm>
            <a:off x="452325" y="231175"/>
            <a:ext cx="8132850" cy="4681125"/>
            <a:chOff x="603100" y="308233"/>
            <a:chExt cx="10843800" cy="6241500"/>
          </a:xfrm>
        </p:grpSpPr>
        <p:sp>
          <p:nvSpPr>
            <p:cNvPr id="154" name="Google Shape;154;p27"/>
            <p:cNvSpPr/>
            <p:nvPr/>
          </p:nvSpPr>
          <p:spPr>
            <a:xfrm>
              <a:off x="603100" y="308233"/>
              <a:ext cx="10843800" cy="62415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" sz="1800" b="1">
                  <a:solidFill>
                    <a:srgbClr val="0070C0"/>
                  </a:solidFill>
                  <a:latin typeface="Arial"/>
                  <a:ea typeface="Arial"/>
                  <a:cs typeface="Arial"/>
                  <a:sym typeface="Arial"/>
                </a:rPr>
                <a:t>Голосні звуки </a:t>
              </a:r>
              <a:r>
                <a:rPr lang="uk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утворюються за допомогою голосу й вимовляються без перешкод</a:t>
              </a:r>
              <a:r>
                <a:rPr lang="uk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: </a:t>
              </a:r>
              <a:r>
                <a:rPr lang="uk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а-а-а, о-о-о, у-у-у, е-е-е, и-и-и, і-і-і.</a:t>
              </a:r>
              <a:endParaRPr sz="1800"/>
            </a:p>
            <a:p>
              <a:pPr marL="0" lvl="0" indent="26670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r>
                <a:rPr lang="uk" sz="1800" b="1">
                  <a:solidFill>
                    <a:srgbClr val="0070C0"/>
                  </a:solidFill>
                </a:rPr>
                <a:t>Зверни увагу! </a:t>
              </a:r>
              <a:r>
                <a:rPr lang="uk" sz="1800">
                  <a:solidFill>
                    <a:schemeClr val="dk1"/>
                  </a:solidFill>
                </a:rPr>
                <a:t>Голосні звуки легко проспівати, адже </a:t>
              </a:r>
              <a:r>
                <a:rPr lang="uk" sz="1800" i="1">
                  <a:solidFill>
                    <a:schemeClr val="dk1"/>
                  </a:solidFill>
                </a:rPr>
                <a:t>струмінь видихуваного повітря не зустрічає перешкод.</a:t>
              </a:r>
              <a:endParaRPr sz="1800" i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 i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 i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 i="1">
                <a:solidFill>
                  <a:srgbClr val="FF0000"/>
                </a:solidFill>
              </a:endParaRPr>
            </a:p>
            <a:p>
              <a:pPr marL="0" marR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 i="1">
                <a:solidFill>
                  <a:srgbClr val="FF0000"/>
                </a:solidFill>
              </a:endParaRPr>
            </a:p>
            <a:p>
              <a:pPr marL="0" marR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 i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>
                <a:solidFill>
                  <a:schemeClr val="dk1"/>
                </a:solidFill>
              </a:endParaRPr>
            </a:p>
            <a:p>
              <a:pPr marL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>
                <a:solidFill>
                  <a:schemeClr val="dk1"/>
                </a:solidFill>
              </a:endParaRPr>
            </a:p>
            <a:p>
              <a:pPr marL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>
                <a:solidFill>
                  <a:schemeClr val="dk1"/>
                </a:solidFill>
              </a:endParaRPr>
            </a:p>
            <a:p>
              <a:pPr marL="0" lvl="0" indent="26670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solidFill>
                  <a:schemeClr val="dk1"/>
                </a:solidFill>
              </a:endParaRPr>
            </a:p>
            <a:p>
              <a:pPr marL="0" marR="0" lvl="0" indent="269999" algn="just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lang="uk" sz="1800" b="1">
                  <a:solidFill>
                    <a:schemeClr val="accent1"/>
                  </a:solidFill>
                </a:rPr>
                <a:t>Приголосні звуки </a:t>
              </a:r>
              <a:r>
                <a:rPr lang="uk" sz="1800">
                  <a:solidFill>
                    <a:schemeClr val="dk1"/>
                  </a:solidFill>
                </a:rPr>
                <a:t>— це звуки, що утворюються за допомогою голосу та шуму. Під час вимови приголосного звука струмінь видихуваного повітря зустрічає перешкоди. </a:t>
              </a:r>
              <a:r>
                <a:rPr lang="uk" sz="1800" b="1">
                  <a:solidFill>
                    <a:schemeClr val="dk1"/>
                  </a:solidFill>
                </a:rPr>
                <a:t>«Заважають» губи, зуби та язик.</a:t>
              </a:r>
              <a:endParaRPr sz="1800" b="1">
                <a:solidFill>
                  <a:schemeClr val="dk1"/>
                </a:solidFill>
              </a:endParaRPr>
            </a:p>
            <a:p>
              <a:pPr marL="0" marR="0" lvl="0" indent="269999" algn="just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endParaRPr sz="1800">
                <a:solidFill>
                  <a:schemeClr val="dk1"/>
                </a:solidFill>
              </a:endParaRPr>
            </a:p>
            <a:p>
              <a:pPr marL="0" lvl="0" indent="269999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55" name="Google Shape;155;p27"/>
            <p:cNvPicPr preferRelativeResize="0"/>
            <p:nvPr/>
          </p:nvPicPr>
          <p:blipFill rotWithShape="1">
            <a:blip r:embed="rId3">
              <a:alphaModFix/>
            </a:blip>
            <a:srcRect t="20316" b="6699"/>
            <a:stretch/>
          </p:blipFill>
          <p:spPr>
            <a:xfrm>
              <a:off x="1299667" y="2591917"/>
              <a:ext cx="2293833" cy="167416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6" name="Google Shape;15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74838" y="1637059"/>
            <a:ext cx="5062475" cy="16505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7" name="Google Shape;157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68275" y="4289925"/>
            <a:ext cx="1905625" cy="37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7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372151" y="4271377"/>
            <a:ext cx="558775" cy="41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7">
            <a:hlinkClick r:id="rId8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00051" y="4289927"/>
            <a:ext cx="558775" cy="41509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7"/>
          <p:cNvSpPr txBox="1">
            <a:spLocks noGrp="1"/>
          </p:cNvSpPr>
          <p:nvPr>
            <p:ph type="title" idx="4294967295"/>
          </p:nvPr>
        </p:nvSpPr>
        <p:spPr>
          <a:xfrm>
            <a:off x="457175" y="0"/>
            <a:ext cx="8145600" cy="49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8"/>
          <p:cNvSpPr/>
          <p:nvPr/>
        </p:nvSpPr>
        <p:spPr>
          <a:xfrm>
            <a:off x="574851" y="653828"/>
            <a:ext cx="7910100" cy="7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2667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Для позначення звуків використовують букви. </a:t>
            </a:r>
            <a:endParaRPr sz="1100"/>
          </a:p>
          <a:p>
            <a:pPr marL="0" marR="0" lvl="0" indent="2667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 b="1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Букви</a:t>
            </a:r>
            <a:r>
              <a:rPr lang="uk" sz="2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" sz="2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ми пишемо й бачимо.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7" name="Google Shape;167;p28"/>
          <p:cNvPicPr preferRelativeResize="0"/>
          <p:nvPr/>
        </p:nvPicPr>
        <p:blipFill rotWithShape="1">
          <a:blip r:embed="rId3">
            <a:alphaModFix/>
          </a:blip>
          <a:srcRect l="5273" r="108"/>
          <a:stretch/>
        </p:blipFill>
        <p:spPr>
          <a:xfrm>
            <a:off x="2314207" y="2419798"/>
            <a:ext cx="4251320" cy="1664074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68" name="Google Shape;168;p28"/>
          <p:cNvSpPr/>
          <p:nvPr/>
        </p:nvSpPr>
        <p:spPr>
          <a:xfrm>
            <a:off x="934570" y="1483226"/>
            <a:ext cx="7274860" cy="715580"/>
          </a:xfrm>
          <a:prstGeom prst="rect">
            <a:avLst/>
          </a:prstGeom>
          <a:solidFill>
            <a:schemeClr val="accent5">
              <a:alpha val="49803"/>
            </a:schemeClr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Букви</a:t>
            </a:r>
            <a:r>
              <a:rPr lang="uk" sz="2100">
                <a:solidFill>
                  <a:srgbClr val="4E4E3F"/>
                </a:solidFill>
                <a:latin typeface="Open Sans"/>
                <a:ea typeface="Open Sans"/>
                <a:cs typeface="Open Sans"/>
                <a:sym typeface="Open Sans"/>
              </a:rPr>
              <a:t> </a:t>
            </a:r>
            <a:r>
              <a:rPr lang="uk" sz="2100" b="1">
                <a:solidFill>
                  <a:srgbClr val="4E4E3F"/>
                </a:solidFill>
                <a:latin typeface="Open Sans"/>
                <a:ea typeface="Open Sans"/>
                <a:cs typeface="Open Sans"/>
                <a:sym typeface="Open Sans"/>
              </a:rPr>
              <a:t>— це спеціальні знаки, якими позначають звуки мови на письмі.</a:t>
            </a:r>
            <a:endParaRPr sz="21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8"/>
          <p:cNvSpPr txBox="1">
            <a:spLocks noGrp="1"/>
          </p:cNvSpPr>
          <p:nvPr>
            <p:ph type="title"/>
          </p:nvPr>
        </p:nvSpPr>
        <p:spPr>
          <a:xfrm>
            <a:off x="457175" y="-1"/>
            <a:ext cx="81456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9"/>
          <p:cNvSpPr/>
          <p:nvPr/>
        </p:nvSpPr>
        <p:spPr>
          <a:xfrm>
            <a:off x="722779" y="685055"/>
            <a:ext cx="7698300" cy="715500"/>
          </a:xfrm>
          <a:prstGeom prst="rect">
            <a:avLst/>
          </a:prstGeom>
          <a:solidFill>
            <a:schemeClr val="accent5">
              <a:alpha val="49803"/>
            </a:schemeClr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2667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rgbClr val="4E4E3F"/>
                </a:solidFill>
                <a:latin typeface="Arial"/>
                <a:ea typeface="Arial"/>
                <a:cs typeface="Arial"/>
                <a:sym typeface="Arial"/>
              </a:rPr>
              <a:t>Сукупність літер мови, що розташовані у певному порядку, називається </a:t>
            </a:r>
            <a:r>
              <a:rPr lang="uk"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алфавітом, абеткою або азбукою</a:t>
            </a:r>
            <a:r>
              <a:rPr lang="uk" sz="21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100"/>
          </a:p>
        </p:txBody>
      </p:sp>
      <p:sp>
        <p:nvSpPr>
          <p:cNvPr id="176" name="Google Shape;176;p29"/>
          <p:cNvSpPr/>
          <p:nvPr/>
        </p:nvSpPr>
        <p:spPr>
          <a:xfrm>
            <a:off x="722779" y="1482212"/>
            <a:ext cx="7698441" cy="715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2667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rgbClr val="4E4E3F"/>
                </a:solidFill>
                <a:latin typeface="Arial"/>
                <a:ea typeface="Arial"/>
                <a:cs typeface="Arial"/>
                <a:sym typeface="Arial"/>
              </a:rPr>
              <a:t>Українська абетка (алфавіт) нараховує</a:t>
            </a:r>
            <a:r>
              <a:rPr lang="uk" sz="2100" b="1">
                <a:solidFill>
                  <a:srgbClr val="4E4E3F"/>
                </a:solidFill>
                <a:latin typeface="Arial"/>
                <a:ea typeface="Arial"/>
                <a:cs typeface="Arial"/>
                <a:sym typeface="Arial"/>
              </a:rPr>
              <a:t> 33 букви</a:t>
            </a:r>
            <a:r>
              <a:rPr lang="uk" sz="2100">
                <a:solidFill>
                  <a:srgbClr val="4E4E3F"/>
                </a:solidFill>
                <a:latin typeface="Arial"/>
                <a:ea typeface="Arial"/>
                <a:cs typeface="Arial"/>
                <a:sym typeface="Arial"/>
              </a:rPr>
              <a:t>, які утворюють</a:t>
            </a:r>
            <a:r>
              <a:rPr lang="uk" sz="2100" b="1">
                <a:solidFill>
                  <a:srgbClr val="4E4E3F"/>
                </a:solidFill>
                <a:latin typeface="Arial"/>
                <a:ea typeface="Arial"/>
                <a:cs typeface="Arial"/>
                <a:sym typeface="Arial"/>
              </a:rPr>
              <a:t> 38 звуків.</a:t>
            </a:r>
            <a:endParaRPr sz="2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02784" y="2279383"/>
            <a:ext cx="4797238" cy="2252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1379125" y="2411826"/>
            <a:ext cx="1429076" cy="1429076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9"/>
          <p:cNvSpPr txBox="1">
            <a:spLocks noGrp="1"/>
          </p:cNvSpPr>
          <p:nvPr>
            <p:ph type="title" idx="4294967295"/>
          </p:nvPr>
        </p:nvSpPr>
        <p:spPr>
          <a:xfrm>
            <a:off x="457175" y="-1"/>
            <a:ext cx="81456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  <p:pic>
        <p:nvPicPr>
          <p:cNvPr id="180" name="Google Shape;180;p29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41216" y="4113368"/>
            <a:ext cx="558775" cy="415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0"/>
          <p:cNvSpPr txBox="1">
            <a:spLocks noGrp="1"/>
          </p:cNvSpPr>
          <p:nvPr>
            <p:ph type="title" idx="4294967295"/>
          </p:nvPr>
        </p:nvSpPr>
        <p:spPr>
          <a:xfrm>
            <a:off x="465775" y="0"/>
            <a:ext cx="8126100" cy="51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Завдання:</a:t>
            </a:r>
            <a:endParaRPr sz="2400"/>
          </a:p>
        </p:txBody>
      </p:sp>
      <p:sp>
        <p:nvSpPr>
          <p:cNvPr id="186" name="Google Shape;186;p30"/>
          <p:cNvSpPr txBox="1"/>
          <p:nvPr/>
        </p:nvSpPr>
        <p:spPr>
          <a:xfrm>
            <a:off x="835675" y="517200"/>
            <a:ext cx="7386300" cy="40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Обведи букви, що позначають голосні звуки.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А б в г Ґ д Е Є Ж з и І ї Й К Л м Н</a:t>
            </a: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О п Р с Т У Ф Х Ц ч Ш Щ ь Ю я</a:t>
            </a: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"/>
          </a:p>
          <a:p>
            <a:pPr marL="457200" lvl="0" indent="-317500" algn="just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Переходь на чатурок тут  💬 </a:t>
            </a:r>
            <a:endParaRPr b="1"/>
          </a:p>
          <a:p>
            <a:pPr marL="45000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u="sng">
                <a:solidFill>
                  <a:schemeClr val="hlink"/>
                </a:solidFill>
                <a:hlinkClick r:id="rId3"/>
              </a:rPr>
              <a:t>https://novashkola.ua/chat-bot/ukrmova1-29-4?from=youtube</a:t>
            </a:r>
            <a:r>
              <a:rPr lang="uk" sz="1200"/>
              <a:t> </a:t>
            </a:r>
            <a:endParaRPr sz="1200"/>
          </a:p>
          <a:p>
            <a:pPr marL="45000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600" b="1"/>
          </a:p>
          <a:p>
            <a:pPr marL="457200" lvl="0" indent="-317500" algn="just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Укажи, як умовно позначають тверді приголосні звуки:</a:t>
            </a:r>
            <a:endParaRPr b="1"/>
          </a:p>
          <a:p>
            <a:pPr marL="45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 b="1"/>
              <a:t>А</a:t>
            </a:r>
            <a:r>
              <a:rPr lang="uk" sz="1500"/>
              <a:t>  двома рисками;                </a:t>
            </a:r>
            <a:r>
              <a:rPr lang="uk" sz="1500" b="1"/>
              <a:t>Б  </a:t>
            </a:r>
            <a:r>
              <a:rPr lang="uk" sz="1500"/>
              <a:t>кружечком;</a:t>
            </a:r>
            <a:endParaRPr sz="1500"/>
          </a:p>
          <a:p>
            <a:pPr marL="45000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 b="1"/>
              <a:t>В</a:t>
            </a:r>
            <a:r>
              <a:rPr lang="uk" sz="1500"/>
              <a:t>  однією рискою.</a:t>
            </a:r>
            <a:endParaRPr sz="1500"/>
          </a:p>
          <a:p>
            <a:pPr marL="45000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600"/>
          </a:p>
          <a:p>
            <a:pPr marL="457200" lvl="0" indent="-317500" algn="just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Обведи приголосні звуки.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[ч], [в], [о], [ц], [е], [й], [н], [і]. </a:t>
            </a: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Запам’ятай написання слів. Побудуй звукову модель слова «курча».</a:t>
            </a:r>
            <a:endParaRPr b="1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</a:t>
            </a:r>
            <a:r>
              <a:rPr lang="uk" b="1"/>
              <a:t>Поміркуй, твердий чи м’який звук позначає буква л у слові «кріль».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Вивчи слова пісеньки “Алфавіт” </a:t>
            </a:r>
            <a:r>
              <a:rPr lang="uk" sz="1300" u="sng">
                <a:solidFill>
                  <a:schemeClr val="hlink"/>
                </a:solidFill>
                <a:hlinkClick r:id="rId4"/>
              </a:rPr>
              <a:t>https://youtu.be/B_td4yMPUlo</a:t>
            </a:r>
            <a:r>
              <a:rPr lang="uk" sz="1300"/>
              <a:t> </a:t>
            </a:r>
            <a:endParaRPr sz="1300"/>
          </a:p>
        </p:txBody>
      </p:sp>
      <p:pic>
        <p:nvPicPr>
          <p:cNvPr id="187" name="Google Shape;187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60300" y="3457050"/>
            <a:ext cx="1075950" cy="519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01400" y="3458075"/>
            <a:ext cx="1075955" cy="51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1"/>
          <p:cNvSpPr txBox="1">
            <a:spLocks noGrp="1"/>
          </p:cNvSpPr>
          <p:nvPr>
            <p:ph type="title" idx="4294967295"/>
          </p:nvPr>
        </p:nvSpPr>
        <p:spPr>
          <a:xfrm>
            <a:off x="465775" y="0"/>
            <a:ext cx="8126100" cy="51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Завдання:</a:t>
            </a:r>
            <a:endParaRPr sz="2400"/>
          </a:p>
        </p:txBody>
      </p:sp>
      <p:sp>
        <p:nvSpPr>
          <p:cNvPr id="194" name="Google Shape;194;p31"/>
          <p:cNvSpPr txBox="1"/>
          <p:nvPr/>
        </p:nvSpPr>
        <p:spPr>
          <a:xfrm>
            <a:off x="779550" y="1000525"/>
            <a:ext cx="7584900" cy="23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Вивчи слова пісеньки “Алфавіт” </a:t>
            </a:r>
            <a:r>
              <a:rPr lang="uk" sz="1300" u="sng">
                <a:solidFill>
                  <a:schemeClr val="hlink"/>
                </a:solidFill>
                <a:hlinkClick r:id="rId3"/>
              </a:rPr>
              <a:t>https://youtu.be/B_td4yMPUlo</a:t>
            </a:r>
            <a:r>
              <a:rPr lang="uk" sz="1300">
                <a:solidFill>
                  <a:schemeClr val="dk1"/>
                </a:solidFill>
              </a:rPr>
              <a:t> </a:t>
            </a:r>
            <a:endParaRPr sz="1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</a:endParaRPr>
          </a:p>
          <a:p>
            <a:pPr marL="2789999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Заповни порожні клітинки в будиночку “Алфавіт”.</a:t>
            </a:r>
            <a:endParaRPr b="1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</a:endParaRPr>
          </a:p>
          <a:p>
            <a:pPr marL="2789999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Розташуй слова в алфавітному порядку.</a:t>
            </a:r>
            <a:endParaRPr b="1">
              <a:solidFill>
                <a:schemeClr val="dk1"/>
              </a:solidFill>
            </a:endParaRPr>
          </a:p>
          <a:p>
            <a:pPr marL="2789999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4"/>
              </a:rPr>
              <a:t>https://learningapps.org/watch?v=potnu6gq223</a:t>
            </a:r>
            <a:r>
              <a:rPr lang="uk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</a:endParaRPr>
          </a:p>
          <a:p>
            <a:pPr marL="2789999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Пограй </a:t>
            </a:r>
            <a:r>
              <a:rPr lang="uk" u="sng">
                <a:solidFill>
                  <a:schemeClr val="hlink"/>
                </a:solidFill>
                <a:hlinkClick r:id="rId5"/>
              </a:rPr>
              <a:t>https://learning.ua/mova/pershyi-klas/roztashovuiemo-slova-u-rechenni</a:t>
            </a:r>
            <a:r>
              <a:rPr lang="uk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95" name="Google Shape;195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9550" y="1490250"/>
            <a:ext cx="2220475" cy="2790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769800" y="3105150"/>
            <a:ext cx="3419651" cy="2038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2"/>
          <p:cNvSpPr/>
          <p:nvPr/>
        </p:nvSpPr>
        <p:spPr>
          <a:xfrm>
            <a:off x="475625" y="411725"/>
            <a:ext cx="8108700" cy="4538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2667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800" b="1">
                <a:solidFill>
                  <a:srgbClr val="0070C0"/>
                </a:solidFill>
              </a:rPr>
              <a:t>Буква </a:t>
            </a:r>
            <a:r>
              <a:rPr lang="uk" sz="1800" b="1" i="1">
                <a:solidFill>
                  <a:srgbClr val="0070C0"/>
                </a:solidFill>
              </a:rPr>
              <a:t>і</a:t>
            </a:r>
            <a:r>
              <a:rPr lang="uk" sz="1800" i="1">
                <a:solidFill>
                  <a:srgbClr val="0070C0"/>
                </a:solidFill>
              </a:rPr>
              <a:t> </a:t>
            </a:r>
            <a:r>
              <a:rPr lang="uk" sz="1800">
                <a:solidFill>
                  <a:schemeClr val="dk1"/>
                </a:solidFill>
              </a:rPr>
              <a:t>завжди позначає</a:t>
            </a:r>
            <a:r>
              <a:rPr lang="uk" sz="1800" b="1">
                <a:solidFill>
                  <a:schemeClr val="dk1"/>
                </a:solidFill>
              </a:rPr>
              <a:t> один голосний звук </a:t>
            </a:r>
            <a:r>
              <a:rPr lang="uk" sz="1800">
                <a:solidFill>
                  <a:schemeClr val="dk1"/>
                </a:solidFill>
              </a:rPr>
              <a:t>[і] та </a:t>
            </a:r>
            <a:r>
              <a:rPr lang="uk" sz="1800" b="1">
                <a:solidFill>
                  <a:schemeClr val="dk1"/>
                </a:solidFill>
              </a:rPr>
              <a:t>м’якість попереднього приголосного.</a:t>
            </a:r>
            <a:endParaRPr sz="1800" b="1">
              <a:solidFill>
                <a:schemeClr val="dk1"/>
              </a:solidFill>
            </a:endParaRPr>
          </a:p>
          <a:p>
            <a:pPr marL="0" lvl="0" indent="266700" algn="just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rgbClr val="0070C0"/>
              </a:solidFill>
            </a:endParaRPr>
          </a:p>
          <a:p>
            <a:pPr marL="0" lvl="0" indent="2667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uk" sz="1800" b="1">
                <a:solidFill>
                  <a:srgbClr val="0070C0"/>
                </a:solidFill>
              </a:rPr>
              <a:t>Букви я, ю, є </a:t>
            </a:r>
            <a:r>
              <a:rPr lang="uk" sz="1800">
                <a:solidFill>
                  <a:schemeClr val="dk1"/>
                </a:solidFill>
              </a:rPr>
              <a:t>позначають </a:t>
            </a:r>
            <a:r>
              <a:rPr lang="uk" sz="1800" b="1">
                <a:solidFill>
                  <a:schemeClr val="dk1"/>
                </a:solidFill>
              </a:rPr>
              <a:t>один </a:t>
            </a:r>
            <a:r>
              <a:rPr lang="uk" sz="1800">
                <a:solidFill>
                  <a:schemeClr val="dk1"/>
                </a:solidFill>
              </a:rPr>
              <a:t>або </a:t>
            </a:r>
            <a:r>
              <a:rPr lang="uk" sz="1800" b="1">
                <a:solidFill>
                  <a:schemeClr val="dk1"/>
                </a:solidFill>
              </a:rPr>
              <a:t>два </a:t>
            </a:r>
            <a:r>
              <a:rPr lang="uk" sz="1800">
                <a:solidFill>
                  <a:schemeClr val="dk1"/>
                </a:solidFill>
              </a:rPr>
              <a:t>звуки. </a:t>
            </a:r>
            <a:endParaRPr sz="1800">
              <a:solidFill>
                <a:schemeClr val="dk1"/>
              </a:solidFill>
            </a:endParaRPr>
          </a:p>
          <a:p>
            <a:pPr marL="0" lvl="0" indent="26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Літери </a:t>
            </a:r>
            <a:r>
              <a:rPr lang="uk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«Я», «Ю», «Є» 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позначають </a:t>
            </a:r>
            <a:r>
              <a:rPr lang="uk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звуки 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([= ●]), якщо:</a:t>
            </a:r>
            <a:endParaRPr sz="1100">
              <a:solidFill>
                <a:schemeClr val="dk1"/>
              </a:solidFill>
            </a:endParaRPr>
          </a:p>
          <a:p>
            <a:pPr marL="2880000" lvl="0" indent="-355600" algn="l" rtl="0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стоять на початку слова: </a:t>
            </a:r>
            <a:r>
              <a:rPr lang="uk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диний, </a:t>
            </a:r>
            <a:r>
              <a:rPr lang="uk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Ю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лія;</a:t>
            </a:r>
            <a:endParaRPr sz="1100">
              <a:solidFill>
                <a:schemeClr val="dk1"/>
              </a:solidFill>
            </a:endParaRPr>
          </a:p>
          <a:p>
            <a:pPr marL="2880000" lvl="0" indent="-355600" algn="l" rtl="0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після апострофа: м</a:t>
            </a:r>
            <a:r>
              <a:rPr lang="uk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’я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та, подвір</a:t>
            </a:r>
            <a:r>
              <a:rPr lang="uk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'я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80000" lvl="0" indent="-355600" algn="l" rtl="0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після знака м'якшення: міль</a:t>
            </a:r>
            <a:r>
              <a:rPr lang="uk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я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рд;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після букви, що означає голосний звук: мрі</a:t>
            </a:r>
            <a:r>
              <a:rPr lang="uk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ю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за</a:t>
            </a:r>
            <a:r>
              <a:rPr lang="uk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uk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ць.</a:t>
            </a:r>
            <a:endParaRPr sz="1100">
              <a:solidFill>
                <a:schemeClr val="dk1"/>
              </a:solidFill>
            </a:endParaRPr>
          </a:p>
          <a:p>
            <a:pPr marL="0" lvl="0" indent="266700" algn="just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rgbClr val="0070C0"/>
              </a:solidFill>
            </a:endParaRPr>
          </a:p>
          <a:p>
            <a:pPr marL="0" lvl="0" indent="269999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b="1">
                <a:solidFill>
                  <a:srgbClr val="0070C0"/>
                </a:solidFill>
              </a:rPr>
              <a:t>Буква ї </a:t>
            </a:r>
            <a:r>
              <a:rPr lang="uk" sz="1800">
                <a:solidFill>
                  <a:schemeClr val="dk1"/>
                </a:solidFill>
              </a:rPr>
              <a:t>завжди позначає два звуки [йі], які у звуковій   </a:t>
            </a:r>
            <a:endParaRPr sz="18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1"/>
                </a:solidFill>
              </a:rPr>
              <a:t>моделі слова позначають так:</a:t>
            </a:r>
            <a:r>
              <a:rPr lang="uk" sz="1800" b="1">
                <a:solidFill>
                  <a:srgbClr val="0070C0"/>
                </a:solidFill>
              </a:rPr>
              <a:t> </a:t>
            </a:r>
            <a:endParaRPr sz="1800" b="1">
              <a:solidFill>
                <a:srgbClr val="0070C0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rgbClr val="0070C0"/>
              </a:solidFill>
            </a:endParaRPr>
          </a:p>
          <a:p>
            <a:pPr marL="0" lvl="0" indent="269999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1"/>
                </a:solidFill>
              </a:rPr>
              <a:t>В українській мові букви</a:t>
            </a:r>
            <a:r>
              <a:rPr lang="uk" sz="1800" b="1">
                <a:solidFill>
                  <a:srgbClr val="0070C0"/>
                </a:solidFill>
              </a:rPr>
              <a:t> «Я», «Ю», «Є», «Ї» </a:t>
            </a:r>
            <a:endParaRPr sz="1800" b="1">
              <a:solidFill>
                <a:srgbClr val="0070C0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1"/>
                </a:solidFill>
              </a:rPr>
              <a:t>називають</a:t>
            </a:r>
            <a:r>
              <a:rPr lang="uk" sz="1800" b="1">
                <a:solidFill>
                  <a:srgbClr val="0070C0"/>
                </a:solidFill>
              </a:rPr>
              <a:t> йотованими.</a:t>
            </a:r>
            <a:endParaRPr sz="1800" b="1">
              <a:solidFill>
                <a:srgbClr val="0070C0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0070C0"/>
              </a:solidFill>
            </a:endParaRPr>
          </a:p>
        </p:txBody>
      </p:sp>
      <p:pic>
        <p:nvPicPr>
          <p:cNvPr id="203" name="Google Shape;203;p32"/>
          <p:cNvPicPr preferRelativeResize="0"/>
          <p:nvPr/>
        </p:nvPicPr>
        <p:blipFill rotWithShape="1">
          <a:blip r:embed="rId3">
            <a:alphaModFix/>
          </a:blip>
          <a:srcRect t="10758" r="64401" b="5580"/>
          <a:stretch/>
        </p:blipFill>
        <p:spPr>
          <a:xfrm>
            <a:off x="6864775" y="3247672"/>
            <a:ext cx="1450554" cy="12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53982" y="3599645"/>
            <a:ext cx="595286" cy="2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32"/>
          <p:cNvPicPr preferRelativeResize="0"/>
          <p:nvPr/>
        </p:nvPicPr>
        <p:blipFill rotWithShape="1">
          <a:blip r:embed="rId5">
            <a:alphaModFix/>
          </a:blip>
          <a:srcRect r="24834"/>
          <a:stretch/>
        </p:blipFill>
        <p:spPr>
          <a:xfrm>
            <a:off x="960895" y="2078102"/>
            <a:ext cx="2158115" cy="73693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32"/>
          <p:cNvSpPr txBox="1">
            <a:spLocks noGrp="1"/>
          </p:cNvSpPr>
          <p:nvPr>
            <p:ph type="title" idx="4294967295"/>
          </p:nvPr>
        </p:nvSpPr>
        <p:spPr>
          <a:xfrm>
            <a:off x="457175" y="-1"/>
            <a:ext cx="81456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  <p:pic>
        <p:nvPicPr>
          <p:cNvPr id="207" name="Google Shape;207;p32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558050" y="1423394"/>
            <a:ext cx="565800" cy="420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" name="Google Shape;213;p33"/>
          <p:cNvGrpSpPr/>
          <p:nvPr/>
        </p:nvGrpSpPr>
        <p:grpSpPr>
          <a:xfrm>
            <a:off x="598250" y="660020"/>
            <a:ext cx="7868071" cy="3923915"/>
            <a:chOff x="1012628" y="880069"/>
            <a:chExt cx="10082100" cy="5378173"/>
          </a:xfrm>
        </p:grpSpPr>
        <p:grpSp>
          <p:nvGrpSpPr>
            <p:cNvPr id="214" name="Google Shape;214;p33"/>
            <p:cNvGrpSpPr/>
            <p:nvPr/>
          </p:nvGrpSpPr>
          <p:grpSpPr>
            <a:xfrm>
              <a:off x="1012628" y="880069"/>
              <a:ext cx="10082100" cy="5378173"/>
              <a:chOff x="1012628" y="880069"/>
              <a:chExt cx="10082100" cy="5378173"/>
            </a:xfrm>
          </p:grpSpPr>
          <p:sp>
            <p:nvSpPr>
              <p:cNvPr id="215" name="Google Shape;215;p33"/>
              <p:cNvSpPr/>
              <p:nvPr/>
            </p:nvSpPr>
            <p:spPr>
              <a:xfrm>
                <a:off x="1012628" y="880069"/>
                <a:ext cx="10082100" cy="11238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" sz="2100" b="1">
                    <a:solidFill>
                      <a:srgbClr val="0070C0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           Звук </a:t>
                </a:r>
                <a:r>
                  <a:rPr lang="uk" sz="2100">
                    <a:solidFill>
                      <a:srgbClr val="0070C0"/>
                    </a:solidFill>
                    <a:latin typeface="Arial"/>
                    <a:ea typeface="Arial"/>
                    <a:cs typeface="Arial"/>
                    <a:sym typeface="Arial"/>
                  </a:rPr>
                  <a:t>[й]</a:t>
                </a:r>
                <a:r>
                  <a:rPr lang="uk" sz="21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lang="uk" sz="2100" b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завжди м’який. </a:t>
                </a:r>
                <a:r>
                  <a:rPr lang="uk" sz="2100" i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Наприклад:</a:t>
                </a:r>
                <a:endParaRPr sz="110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216" name="Google Shape;216;p33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8793761" y="1051152"/>
                <a:ext cx="1978965" cy="78166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17" name="Google Shape;217;p33"/>
              <p:cNvSpPr/>
              <p:nvPr/>
            </p:nvSpPr>
            <p:spPr>
              <a:xfrm>
                <a:off x="1012628" y="2273161"/>
                <a:ext cx="10082100" cy="15324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" sz="2100" b="1">
                    <a:solidFill>
                      <a:srgbClr val="0070C0"/>
                    </a:solidFill>
                    <a:latin typeface="Arial"/>
                    <a:ea typeface="Arial"/>
                    <a:cs typeface="Arial"/>
                    <a:sym typeface="Arial"/>
                  </a:rPr>
                  <a:t>Буква </a:t>
                </a:r>
                <a:r>
                  <a:rPr lang="uk" sz="2100" i="1">
                    <a:solidFill>
                      <a:srgbClr val="0070C0"/>
                    </a:solidFill>
                    <a:latin typeface="Arial"/>
                    <a:ea typeface="Arial"/>
                    <a:cs typeface="Arial"/>
                    <a:sym typeface="Arial"/>
                  </a:rPr>
                  <a:t>щ </a:t>
                </a:r>
                <a:r>
                  <a:rPr lang="uk" sz="2100" b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завжди позначає два приголосних </a:t>
                </a:r>
                <a:endParaRPr sz="21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" sz="2100" b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звуки </a:t>
                </a:r>
                <a:r>
                  <a:rPr lang="uk" sz="21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[шч]. </a:t>
                </a:r>
                <a:r>
                  <a:rPr lang="uk" sz="2100" i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Наприклад:</a:t>
                </a:r>
                <a:endParaRPr sz="21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218" name="Google Shape;218;p33"/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4903024" y="2811124"/>
                <a:ext cx="3390900" cy="896868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19" name="Google Shape;219;p33"/>
              <p:cNvSpPr/>
              <p:nvPr/>
            </p:nvSpPr>
            <p:spPr>
              <a:xfrm>
                <a:off x="1053292" y="4074842"/>
                <a:ext cx="10000800" cy="21834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161290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" sz="2100" b="1">
                    <a:solidFill>
                      <a:srgbClr val="0070C0"/>
                    </a:solidFill>
                    <a:latin typeface="Arial"/>
                    <a:ea typeface="Arial"/>
                    <a:cs typeface="Arial"/>
                    <a:sym typeface="Arial"/>
                  </a:rPr>
                  <a:t>Сполучення букв </a:t>
                </a:r>
                <a:r>
                  <a:rPr lang="uk" sz="2100" i="1">
                    <a:solidFill>
                      <a:srgbClr val="0070C0"/>
                    </a:solidFill>
                    <a:latin typeface="Arial"/>
                    <a:ea typeface="Arial"/>
                    <a:cs typeface="Arial"/>
                    <a:sym typeface="Arial"/>
                  </a:rPr>
                  <a:t>дж, дз</a:t>
                </a:r>
                <a:r>
                  <a:rPr lang="uk" sz="2100" i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lang="uk" sz="2100" b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у деяких словах позначають один приголосний звук. </a:t>
                </a:r>
                <a:r>
                  <a:rPr lang="uk" sz="2100" i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Наприклад: </a:t>
                </a:r>
                <a:r>
                  <a:rPr lang="uk" sz="2100" b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дж</a:t>
                </a:r>
                <a:r>
                  <a:rPr lang="uk" sz="21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ем, </a:t>
                </a:r>
                <a:r>
                  <a:rPr lang="uk" sz="2100" b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дз</a:t>
                </a:r>
                <a:r>
                  <a:rPr lang="uk" sz="21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він. </a:t>
                </a:r>
                <a:r>
                  <a:rPr lang="uk" sz="2100" b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Ці звуки записують так:</a:t>
                </a:r>
                <a:endParaRPr sz="21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id="220" name="Google Shape;220;p33"/>
              <p:cNvPicPr preferRelativeResize="0"/>
              <p:nvPr/>
            </p:nvPicPr>
            <p:blipFill rotWithShape="1">
              <a:blip r:embed="rId5">
                <a:alphaModFix/>
              </a:blip>
              <a:srcRect/>
              <a:stretch/>
            </p:blipFill>
            <p:spPr>
              <a:xfrm>
                <a:off x="4082924" y="5559551"/>
                <a:ext cx="1519613" cy="403948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21" name="Google Shape;221;p3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178560" y="944553"/>
              <a:ext cx="1321246" cy="9948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2" name="Google Shape;222;p3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8918943" y="2378226"/>
              <a:ext cx="1728585" cy="13222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3" name="Google Shape;223;p33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178560" y="4381843"/>
              <a:ext cx="2019729" cy="11777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4" name="Google Shape;224;p33"/>
          <p:cNvSpPr txBox="1">
            <a:spLocks noGrp="1"/>
          </p:cNvSpPr>
          <p:nvPr>
            <p:ph type="title" idx="4294967295"/>
          </p:nvPr>
        </p:nvSpPr>
        <p:spPr>
          <a:xfrm>
            <a:off x="459500" y="-1"/>
            <a:ext cx="81456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  <p:pic>
        <p:nvPicPr>
          <p:cNvPr id="225" name="Google Shape;225;p33">
            <a:hlinkClick r:id="rId9"/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868300" y="2671594"/>
            <a:ext cx="565800" cy="420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3">
            <a:hlinkClick r:id="rId11"/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868300" y="4091144"/>
            <a:ext cx="565800" cy="420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" name="Google Shape;232;p34"/>
          <p:cNvGrpSpPr/>
          <p:nvPr/>
        </p:nvGrpSpPr>
        <p:grpSpPr>
          <a:xfrm>
            <a:off x="674375" y="562602"/>
            <a:ext cx="7735275" cy="4011282"/>
            <a:chOff x="899159" y="750155"/>
            <a:chExt cx="10313700" cy="5225065"/>
          </a:xfrm>
        </p:grpSpPr>
        <p:sp>
          <p:nvSpPr>
            <p:cNvPr id="233" name="Google Shape;233;p34"/>
            <p:cNvSpPr/>
            <p:nvPr/>
          </p:nvSpPr>
          <p:spPr>
            <a:xfrm>
              <a:off x="899159" y="750155"/>
              <a:ext cx="10313700" cy="30684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93980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" sz="1800" b="1">
                  <a:solidFill>
                    <a:srgbClr val="0070C0"/>
                  </a:solidFill>
                  <a:latin typeface="Arial"/>
                  <a:ea typeface="Arial"/>
                  <a:cs typeface="Arial"/>
                  <a:sym typeface="Arial"/>
                </a:rPr>
                <a:t>Буква </a:t>
              </a:r>
              <a:r>
                <a:rPr lang="uk" sz="1800" i="1">
                  <a:solidFill>
                    <a:srgbClr val="0070C0"/>
                  </a:solidFill>
                  <a:latin typeface="Arial"/>
                  <a:ea typeface="Arial"/>
                  <a:cs typeface="Arial"/>
                  <a:sym typeface="Arial"/>
                </a:rPr>
                <a:t>ь </a:t>
              </a:r>
              <a:r>
                <a:rPr lang="uk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(знак м’якшення) </a:t>
              </a:r>
              <a:r>
                <a:rPr lang="uk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не передає жодного звука. Вона завжди позначає м’якість попереднього приголосного. </a:t>
              </a:r>
              <a:r>
                <a:rPr lang="uk" sz="1800" i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Наприклад: </a:t>
              </a:r>
              <a:endParaRPr sz="1800"/>
            </a:p>
            <a:p>
              <a:pPr marL="93980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93980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solidFill>
                  <a:schemeClr val="dk1"/>
                </a:solidFill>
              </a:endParaRPr>
            </a:p>
            <a:p>
              <a:pPr marL="93980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" sz="1800" b="1">
                  <a:solidFill>
                    <a:schemeClr val="accent1"/>
                  </a:solidFill>
                </a:rPr>
                <a:t>М’якість приголосного перед [о] </a:t>
              </a:r>
              <a:r>
                <a:rPr lang="uk" sz="1800">
                  <a:solidFill>
                    <a:schemeClr val="dk1"/>
                  </a:solidFill>
                </a:rPr>
                <a:t>позначаємо знаком м’якшення: </a:t>
              </a:r>
              <a:r>
                <a:rPr lang="uk" sz="1800" i="1">
                  <a:solidFill>
                    <a:schemeClr val="dk1"/>
                  </a:solidFill>
                </a:rPr>
                <a:t>бадьорий, дзьоб, льотчик, намальований, працьовитий, сльози, сьогодні, сьомий, трьох.</a:t>
              </a:r>
              <a:endParaRPr sz="1800" i="1">
                <a:solidFill>
                  <a:schemeClr val="dk1"/>
                </a:solidFill>
              </a:endParaRPr>
            </a:p>
          </p:txBody>
        </p:sp>
        <p:pic>
          <p:nvPicPr>
            <p:cNvPr id="234" name="Google Shape;234;p3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45784" y="879098"/>
              <a:ext cx="1268853" cy="21831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5" name="Google Shape;235;p3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051193" y="1639823"/>
              <a:ext cx="6769699" cy="88863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6" name="Google Shape;236;p34"/>
            <p:cNvSpPr/>
            <p:nvPr/>
          </p:nvSpPr>
          <p:spPr>
            <a:xfrm>
              <a:off x="899159" y="3933720"/>
              <a:ext cx="10313700" cy="20415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" sz="1800" b="1">
                  <a:solidFill>
                    <a:srgbClr val="0070C0"/>
                  </a:solidFill>
                  <a:latin typeface="Arial"/>
                  <a:ea typeface="Arial"/>
                  <a:cs typeface="Arial"/>
                  <a:sym typeface="Arial"/>
                </a:rPr>
                <a:t>Подовжену вимову приголосних звуків </a:t>
              </a:r>
              <a:r>
                <a:rPr lang="uk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на письмі позначають </a:t>
              </a:r>
              <a:r>
                <a:rPr lang="uk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подвоєнням букв. </a:t>
              </a:r>
              <a:r>
                <a:rPr lang="uk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У звуковій моделі її позначають </a:t>
              </a:r>
              <a:r>
                <a:rPr lang="uk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двома крапками:        </a:t>
              </a:r>
              <a:endParaRPr sz="1800"/>
            </a:p>
            <a:p>
              <a:pPr marL="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" sz="1800" i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Наприклад:</a:t>
              </a:r>
              <a:endParaRPr sz="1800"/>
            </a:p>
            <a:p>
              <a:pPr marL="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237" name="Google Shape;237;p3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702515" y="4809466"/>
              <a:ext cx="431770" cy="3708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8" name="Google Shape;238;p34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846533" y="5180268"/>
              <a:ext cx="2792900" cy="74903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39" name="Google Shape;239;p34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15651" y="983327"/>
            <a:ext cx="558775" cy="415095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34"/>
          <p:cNvSpPr txBox="1">
            <a:spLocks noGrp="1"/>
          </p:cNvSpPr>
          <p:nvPr>
            <p:ph type="title" idx="4294967295"/>
          </p:nvPr>
        </p:nvSpPr>
        <p:spPr>
          <a:xfrm>
            <a:off x="457175" y="0"/>
            <a:ext cx="8145600" cy="49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  <p:pic>
        <p:nvPicPr>
          <p:cNvPr id="241" name="Google Shape;241;p34">
            <a:hlinkClick r:id="rId9"/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15651" y="3879902"/>
            <a:ext cx="558775" cy="415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5"/>
          <p:cNvSpPr txBox="1">
            <a:spLocks noGrp="1"/>
          </p:cNvSpPr>
          <p:nvPr>
            <p:ph type="title" idx="4294967295"/>
          </p:nvPr>
        </p:nvSpPr>
        <p:spPr>
          <a:xfrm>
            <a:off x="465775" y="0"/>
            <a:ext cx="8126100" cy="51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Завдання:</a:t>
            </a:r>
            <a:endParaRPr sz="2400"/>
          </a:p>
        </p:txBody>
      </p:sp>
      <p:sp>
        <p:nvSpPr>
          <p:cNvPr id="247" name="Google Shape;247;p35"/>
          <p:cNvSpPr txBox="1"/>
          <p:nvPr/>
        </p:nvSpPr>
        <p:spPr>
          <a:xfrm>
            <a:off x="578175" y="532200"/>
            <a:ext cx="8013600" cy="437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Переходь на чатурок тут  💬 </a:t>
            </a:r>
            <a:r>
              <a:rPr lang="uk" sz="1200" u="sng">
                <a:solidFill>
                  <a:schemeClr val="hlink"/>
                </a:solidFill>
                <a:hlinkClick r:id="rId3"/>
              </a:rPr>
              <a:t>https://novashkola.ua/chat-bot/ukrmova1-29-5?from=youtube</a:t>
            </a:r>
            <a:r>
              <a:rPr lang="uk">
                <a:solidFill>
                  <a:schemeClr val="dk1"/>
                </a:solidFill>
              </a:rPr>
              <a:t>  </a:t>
            </a:r>
            <a:endParaRPr>
              <a:solidFill>
                <a:schemeClr val="dk1"/>
              </a:solidFill>
            </a:endParaRPr>
          </a:p>
          <a:p>
            <a:pPr marL="0" lvl="0" indent="450000" algn="l" rtl="0"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Підкресли слова, у яких я, ю, є, ї позначають по два звуки.</a:t>
            </a:r>
            <a:endParaRPr b="1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chemeClr val="dk1"/>
                </a:solidFill>
              </a:rPr>
              <a:t>Маяк, мию, малюк, моє, лялька, мої.</a:t>
            </a:r>
            <a:endParaRPr sz="1600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Запам’ятай написання слів. Побудуй звукові моделі наведених слів.</a:t>
            </a: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chemeClr val="dk1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Обведи звукову модель слова «країна».</a:t>
            </a: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b="1">
                <a:solidFill>
                  <a:schemeClr val="dk1"/>
                </a:solidFill>
              </a:rPr>
              <a:t>         – • – • – •                  – – • = • – •                  = – • = • – • </a:t>
            </a: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" b="1">
              <a:solidFill>
                <a:schemeClr val="dk1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З’єднай букви та їхні звукові значення.</a:t>
            </a: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b="1">
                <a:solidFill>
                  <a:schemeClr val="dk1"/>
                </a:solidFill>
              </a:rPr>
              <a:t>                           </a:t>
            </a:r>
            <a:r>
              <a:rPr lang="uk" sz="1100" b="1">
                <a:solidFill>
                  <a:schemeClr val="dk1"/>
                </a:solidFill>
              </a:rPr>
              <a:t>   </a:t>
            </a:r>
            <a:r>
              <a:rPr lang="uk" sz="1600">
                <a:solidFill>
                  <a:schemeClr val="dk1"/>
                </a:solidFill>
              </a:rPr>
              <a:t>[йо]       і        [ий]</a:t>
            </a: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chemeClr val="dk1"/>
                </a:solidFill>
              </a:rPr>
              <a:t>                         [шч]       ї        [й]</a:t>
            </a: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chemeClr val="dk1"/>
                </a:solidFill>
              </a:rPr>
              <a:t>                         [сш]       й       [і]</a:t>
            </a: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chemeClr val="dk1"/>
                </a:solidFill>
              </a:rPr>
              <a:t>                          [сч]       щ      [йі]  </a:t>
            </a: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★"/>
            </a:pPr>
            <a:r>
              <a:rPr lang="uk" b="1">
                <a:solidFill>
                  <a:schemeClr val="dk1"/>
                </a:solidFill>
              </a:rPr>
              <a:t>Допиши пропущені сполучення букв дж, дз.</a:t>
            </a: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>
                <a:solidFill>
                  <a:schemeClr val="dk1"/>
                </a:solidFill>
              </a:rPr>
              <a:t>         _____ем,   ____иґа,   б____ола.</a:t>
            </a:r>
            <a:endParaRPr sz="15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</a:endParaRPr>
          </a:p>
        </p:txBody>
      </p:sp>
      <p:pic>
        <p:nvPicPr>
          <p:cNvPr id="248" name="Google Shape;248;p35"/>
          <p:cNvPicPr preferRelativeResize="0"/>
          <p:nvPr/>
        </p:nvPicPr>
        <p:blipFill rotWithShape="1">
          <a:blip r:embed="rId4">
            <a:alphaModFix/>
          </a:blip>
          <a:srcRect r="61776"/>
          <a:stretch/>
        </p:blipFill>
        <p:spPr>
          <a:xfrm>
            <a:off x="1864338" y="1711850"/>
            <a:ext cx="1333901" cy="61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98250" y="1730599"/>
            <a:ext cx="1189735" cy="57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8175" y="1730600"/>
            <a:ext cx="1250038" cy="57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20800" y="1730600"/>
            <a:ext cx="1630835" cy="57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5"/>
          <p:cNvPicPr preferRelativeResize="0"/>
          <p:nvPr/>
        </p:nvPicPr>
        <p:blipFill rotWithShape="1">
          <a:blip r:embed="rId8">
            <a:alphaModFix/>
          </a:blip>
          <a:srcRect r="5731"/>
          <a:stretch/>
        </p:blipFill>
        <p:spPr>
          <a:xfrm>
            <a:off x="6109200" y="1779600"/>
            <a:ext cx="858325" cy="481600"/>
          </a:xfrm>
          <a:prstGeom prst="rect">
            <a:avLst/>
          </a:prstGeom>
          <a:noFill/>
          <a:ln w="19050" cap="flat" cmpd="sng">
            <a:solidFill>
              <a:srgbClr val="9FC5E8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3" name="Google Shape;253;p3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061150" y="1730600"/>
            <a:ext cx="1471284" cy="57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089675" y="2409550"/>
            <a:ext cx="1414226" cy="106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6"/>
          <p:cNvSpPr/>
          <p:nvPr/>
        </p:nvSpPr>
        <p:spPr>
          <a:xfrm>
            <a:off x="762000" y="612126"/>
            <a:ext cx="7581900" cy="8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b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Апостроф</a:t>
            </a:r>
            <a:r>
              <a:rPr lang="uk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не позначає жодного звука. Апостроф уживають для позначення роздільної вимови твердого приголосного звука та м’якого </a:t>
            </a:r>
            <a:r>
              <a:rPr lang="uk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[й].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p36"/>
          <p:cNvPicPr preferRelativeResize="0"/>
          <p:nvPr/>
        </p:nvPicPr>
        <p:blipFill rotWithShape="1">
          <a:blip r:embed="rId3">
            <a:alphaModFix/>
          </a:blip>
          <a:srcRect t="1907"/>
          <a:stretch/>
        </p:blipFill>
        <p:spPr>
          <a:xfrm>
            <a:off x="2286185" y="1391926"/>
            <a:ext cx="5935796" cy="3139440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62" name="Google Shape;262;p36"/>
          <p:cNvSpPr txBox="1">
            <a:spLocks noGrp="1"/>
          </p:cNvSpPr>
          <p:nvPr>
            <p:ph type="title" idx="4294967295"/>
          </p:nvPr>
        </p:nvSpPr>
        <p:spPr>
          <a:xfrm>
            <a:off x="457175" y="-1"/>
            <a:ext cx="81456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/>
          </a:p>
        </p:txBody>
      </p:sp>
      <p:pic>
        <p:nvPicPr>
          <p:cNvPr id="263" name="Google Shape;263;p36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8850" y="3827526"/>
            <a:ext cx="726906" cy="5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7"/>
          <p:cNvSpPr txBox="1"/>
          <p:nvPr/>
        </p:nvSpPr>
        <p:spPr>
          <a:xfrm>
            <a:off x="808075" y="571075"/>
            <a:ext cx="7441500" cy="38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Укажи літери, після яких ставиться апостроф.</a:t>
            </a:r>
            <a:endParaRPr b="1"/>
          </a:p>
          <a:p>
            <a:pPr marL="22479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❏"/>
            </a:pPr>
            <a:r>
              <a:rPr lang="uk" sz="1600"/>
              <a:t>Р </a:t>
            </a:r>
            <a:endParaRPr sz="1600"/>
          </a:p>
          <a:p>
            <a:pPr marL="22479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❏"/>
            </a:pPr>
            <a:r>
              <a:rPr lang="uk" sz="1600"/>
              <a:t>П</a:t>
            </a:r>
            <a:endParaRPr sz="1600"/>
          </a:p>
          <a:p>
            <a:pPr marL="22479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❏"/>
            </a:pPr>
            <a:r>
              <a:rPr lang="uk" sz="1600"/>
              <a:t>Ю</a:t>
            </a:r>
            <a:endParaRPr sz="1600"/>
          </a:p>
          <a:p>
            <a:pPr marL="22479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❏"/>
            </a:pPr>
            <a:r>
              <a:rPr lang="uk" sz="1600"/>
              <a:t>Ш</a:t>
            </a:r>
            <a:endParaRPr sz="1600"/>
          </a:p>
          <a:p>
            <a:pPr marL="457200" lvl="0" indent="-317500" algn="just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Подумай, чи потрібно у зазначеному слові на місці пропуску ставити апостроф. Так чи ні?</a:t>
            </a:r>
            <a:endParaRPr b="1"/>
          </a:p>
          <a:p>
            <a:pPr marL="171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ШКОЛ_ЯР</a:t>
            </a:r>
            <a:endParaRPr sz="16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Виконай завдання </a:t>
            </a:r>
            <a:r>
              <a:rPr lang="uk" u="sng">
                <a:solidFill>
                  <a:schemeClr val="hlink"/>
                </a:solidFill>
                <a:hlinkClick r:id="rId3"/>
              </a:rPr>
              <a:t>https://elpom.com.ua/layout-insert/rozpodily-po-grupah-i-sklady-pary/</a:t>
            </a:r>
            <a:r>
              <a:rPr lang="uk"/>
              <a:t>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Знайди усі слова, де має бути апостроф на місці пропуску.</a:t>
            </a:r>
            <a:endParaRPr b="1"/>
          </a:p>
          <a:p>
            <a:pPr marL="45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св_ято  кр_ючок  сім_я  хом_як  </a:t>
            </a:r>
            <a:endParaRPr sz="1600"/>
          </a:p>
          <a:p>
            <a:pPr marL="45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  <a:p>
            <a:pPr marL="45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★"/>
            </a:pPr>
            <a:r>
              <a:rPr lang="uk" b="1"/>
              <a:t>Укажи усі слова, написані з помилками.</a:t>
            </a:r>
            <a:endParaRPr b="1"/>
          </a:p>
          <a:p>
            <a:pPr marL="45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св'ято бурьян полум'я рюкзак мяч моряк</a:t>
            </a:r>
            <a:endParaRPr sz="1600"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4294967295"/>
          </p:nvPr>
        </p:nvSpPr>
        <p:spPr>
          <a:xfrm>
            <a:off x="465775" y="0"/>
            <a:ext cx="8126100" cy="51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 Black"/>
              <a:buNone/>
            </a:pPr>
            <a:r>
              <a:rPr lang="uk" sz="24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Завдання:</a:t>
            </a:r>
            <a:endParaRPr sz="2400"/>
          </a:p>
        </p:txBody>
      </p:sp>
      <p:pic>
        <p:nvPicPr>
          <p:cNvPr id="270" name="Google Shape;270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73750" y="2175300"/>
            <a:ext cx="1460475" cy="146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1641</Words>
  <Application>Microsoft Office PowerPoint</Application>
  <PresentationFormat>Экран (16:9)</PresentationFormat>
  <Paragraphs>172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Calibri</vt:lpstr>
      <vt:lpstr>Arial Black</vt:lpstr>
      <vt:lpstr>Open Sans</vt:lpstr>
      <vt:lpstr>Arial</vt:lpstr>
      <vt:lpstr>Simple Light</vt:lpstr>
      <vt:lpstr>Тема Office</vt:lpstr>
      <vt:lpstr>Презентация PowerPoint</vt:lpstr>
      <vt:lpstr>Теорія:</vt:lpstr>
      <vt:lpstr>Теорія:</vt:lpstr>
      <vt:lpstr>Теорія:</vt:lpstr>
      <vt:lpstr>Теорія:</vt:lpstr>
      <vt:lpstr>Завдання:</vt:lpstr>
      <vt:lpstr>Завдання:</vt:lpstr>
      <vt:lpstr>Теорія:</vt:lpstr>
      <vt:lpstr>Теорія:</vt:lpstr>
      <vt:lpstr>Теорія:</vt:lpstr>
      <vt:lpstr>Завдання:</vt:lpstr>
      <vt:lpstr>Теорія:</vt:lpstr>
      <vt:lpstr>Завдання: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Светлана</cp:lastModifiedBy>
  <cp:revision>3</cp:revision>
  <dcterms:modified xsi:type="dcterms:W3CDTF">2023-08-16T09:43:21Z</dcterms:modified>
</cp:coreProperties>
</file>