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6" r:id="rId3"/>
    <p:sldId id="256" r:id="rId4"/>
    <p:sldId id="268" r:id="rId5"/>
    <p:sldId id="269" r:id="rId6"/>
    <p:sldId id="270" r:id="rId7"/>
    <p:sldId id="271" r:id="rId8"/>
    <p:sldId id="265" r:id="rId9"/>
    <p:sldId id="272" r:id="rId10"/>
    <p:sldId id="273" r:id="rId11"/>
    <p:sldId id="274" r:id="rId12"/>
    <p:sldId id="275" r:id="rId13"/>
    <p:sldId id="267" r:id="rId14"/>
    <p:sldId id="259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91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381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755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160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415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641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587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111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511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078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772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CB89A-FADF-4E93-BF99-9B1F9EB0B6A2}" type="datetimeFigureOut">
              <a:rPr lang="ru-RU" smtClean="0"/>
              <a:t>12.04.2025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EA3E2-C3DC-4C56-88E0-3640540F4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051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97091" y="623454"/>
            <a:ext cx="22236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err="1" smtClean="0">
                <a:solidFill>
                  <a:srgbClr val="0070C0"/>
                </a:solidFill>
                <a:latin typeface="Impact" panose="020B0806030902050204" pitchFamily="34" charset="0"/>
              </a:rPr>
              <a:t>Квест</a:t>
            </a:r>
            <a:r>
              <a:rPr lang="uk-UA" sz="4400" dirty="0" smtClean="0">
                <a:solidFill>
                  <a:srgbClr val="0070C0"/>
                </a:solidFill>
              </a:rPr>
              <a:t> 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39891" y="2202872"/>
            <a:ext cx="38238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dirty="0" smtClean="0">
                <a:solidFill>
                  <a:srgbClr val="FF0000"/>
                </a:solidFill>
                <a:latin typeface="Impact" panose="020B0806030902050204" pitchFamily="34" charset="0"/>
              </a:rPr>
              <a:t>«У  пошуках </a:t>
            </a:r>
          </a:p>
          <a:p>
            <a:r>
              <a:rPr lang="uk-UA" sz="5400" dirty="0" smtClean="0">
                <a:solidFill>
                  <a:srgbClr val="FF0000"/>
                </a:solidFill>
                <a:latin typeface="Impact" panose="020B0806030902050204" pitchFamily="34" charset="0"/>
              </a:rPr>
              <a:t>   писанок»</a:t>
            </a:r>
            <a:endParaRPr lang="ru-RU" sz="54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16636" y="5673436"/>
            <a:ext cx="289374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Impact" panose="020B0806030902050204" pitchFamily="34" charset="0"/>
              </a:rPr>
              <a:t>Автор: Валентина</a:t>
            </a:r>
          </a:p>
          <a:p>
            <a:r>
              <a:rPr lang="uk-UA" sz="2800" dirty="0">
                <a:solidFill>
                  <a:srgbClr val="0070C0"/>
                </a:solidFill>
                <a:latin typeface="Impact" panose="020B0806030902050204" pitchFamily="34" charset="0"/>
              </a:rPr>
              <a:t> </a:t>
            </a:r>
            <a:r>
              <a:rPr lang="uk-UA" sz="2800" dirty="0" smtClean="0">
                <a:solidFill>
                  <a:srgbClr val="0070C0"/>
                </a:solidFill>
                <a:latin typeface="Impact" panose="020B0806030902050204" pitchFamily="34" charset="0"/>
              </a:rPr>
              <a:t>      </a:t>
            </a:r>
            <a:r>
              <a:rPr lang="uk-UA" sz="2800" dirty="0" err="1" smtClean="0">
                <a:solidFill>
                  <a:srgbClr val="0070C0"/>
                </a:solidFill>
                <a:latin typeface="Impact" panose="020B0806030902050204" pitchFamily="34" charset="0"/>
              </a:rPr>
              <a:t>Обуховська</a:t>
            </a:r>
            <a:endParaRPr lang="ru-RU" sz="2800" dirty="0">
              <a:solidFill>
                <a:srgbClr val="0070C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267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213268" cy="6846077"/>
          </a:xfrm>
          <a:prstGeom prst="rect">
            <a:avLst/>
          </a:prstGeom>
        </p:spPr>
      </p:pic>
      <p:sp>
        <p:nvSpPr>
          <p:cNvPr id="3" name="Вертикальный свиток 2"/>
          <p:cNvSpPr/>
          <p:nvPr/>
        </p:nvSpPr>
        <p:spPr>
          <a:xfrm>
            <a:off x="3200400" y="409673"/>
            <a:ext cx="4883728" cy="602672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002060"/>
                </a:solidFill>
                <a:latin typeface="Impact" panose="020B0806030902050204" pitchFamily="34" charset="0"/>
              </a:rPr>
              <a:t>Правила </a:t>
            </a:r>
          </a:p>
          <a:p>
            <a:pPr algn="ctr"/>
            <a:r>
              <a:rPr lang="uk-UA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1. Ваше завдання зібрати якомога більше писанок.  </a:t>
            </a:r>
          </a:p>
          <a:p>
            <a:pPr algn="ctr"/>
            <a:r>
              <a:rPr lang="uk-UA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2. Їх ви отримаєте за кожну правильну відповідь</a:t>
            </a:r>
          </a:p>
          <a:p>
            <a:pPr algn="ctr"/>
            <a:r>
              <a:rPr lang="uk-UA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(підрахунок ведете самі).</a:t>
            </a:r>
          </a:p>
          <a:p>
            <a:pPr algn="ctr"/>
            <a:r>
              <a:rPr lang="uk-UA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3. Вас чекає  3 завдання. </a:t>
            </a:r>
          </a:p>
          <a:p>
            <a:pPr algn="ctr"/>
            <a:r>
              <a:rPr lang="uk-UA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4. У кожному певна кількість питань.</a:t>
            </a:r>
            <a:endParaRPr lang="ru-RU" sz="20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892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44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59037" y="1226127"/>
            <a:ext cx="26629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solidFill>
                  <a:srgbClr val="0070C0"/>
                </a:solidFill>
                <a:latin typeface="Impact" panose="020B0806030902050204" pitchFamily="34" charset="0"/>
              </a:rPr>
              <a:t>Вікторина</a:t>
            </a:r>
            <a:endParaRPr lang="ru-RU" sz="4400" dirty="0">
              <a:solidFill>
                <a:srgbClr val="0070C0"/>
              </a:solidFill>
              <a:latin typeface="Impact" panose="020B080603090205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45" y="3057025"/>
            <a:ext cx="1787237" cy="22746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043" y="3221695"/>
            <a:ext cx="1682895" cy="21089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204" y="3391659"/>
            <a:ext cx="1550678" cy="19093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149" y="3391659"/>
            <a:ext cx="1974273" cy="19742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303" y="3391659"/>
            <a:ext cx="1414995" cy="184092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06641" y="5232582"/>
            <a:ext cx="320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1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53011" y="529329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2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68887" y="5284438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3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63768" y="5300997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4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15772" y="5365932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5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27563" y="2286000"/>
            <a:ext cx="6954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  <a:latin typeface="Impact" panose="020B0806030902050204" pitchFamily="34" charset="0"/>
              </a:rPr>
              <a:t>Під яким номером розташована </a:t>
            </a:r>
            <a:r>
              <a:rPr lang="uk-UA" sz="2800" dirty="0" err="1" smtClean="0">
                <a:solidFill>
                  <a:srgbClr val="7030A0"/>
                </a:solidFill>
                <a:latin typeface="Impact" panose="020B0806030902050204" pitchFamily="34" charset="0"/>
              </a:rPr>
              <a:t>крапанка</a:t>
            </a:r>
            <a:r>
              <a:rPr lang="uk-UA" sz="2800" dirty="0" smtClean="0">
                <a:solidFill>
                  <a:srgbClr val="7030A0"/>
                </a:solidFill>
                <a:latin typeface="Impact" panose="020B0806030902050204" pitchFamily="34" charset="0"/>
              </a:rPr>
              <a:t>?</a:t>
            </a:r>
            <a:endParaRPr lang="ru-RU" sz="2800" dirty="0">
              <a:solidFill>
                <a:srgbClr val="7030A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681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44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34829" y="1449729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  <a:latin typeface="Impact" panose="020B0806030902050204" pitchFamily="34" charset="0"/>
              </a:rPr>
              <a:t>Під яким номером розташована писанка ?</a:t>
            </a:r>
            <a:endParaRPr lang="ru-RU" sz="2800" dirty="0">
              <a:solidFill>
                <a:srgbClr val="7030A0"/>
              </a:solidFill>
              <a:latin typeface="Impact" panose="020B080603090205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45" y="3057025"/>
            <a:ext cx="1787237" cy="22746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043" y="3221695"/>
            <a:ext cx="1682895" cy="21089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204" y="3391659"/>
            <a:ext cx="1550678" cy="19093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149" y="3391659"/>
            <a:ext cx="1974273" cy="19742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303" y="3391659"/>
            <a:ext cx="1414995" cy="184092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06641" y="5232582"/>
            <a:ext cx="320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1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53011" y="529329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2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68887" y="5284438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3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63768" y="5300997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4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15772" y="5365932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5</a:t>
            </a:r>
            <a:endParaRPr lang="ru-RU" sz="28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036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44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34829" y="1449729"/>
            <a:ext cx="7112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  <a:latin typeface="Impact" panose="020B0806030902050204" pitchFamily="34" charset="0"/>
              </a:rPr>
              <a:t>Під яким номером розташована крашанка ?</a:t>
            </a:r>
            <a:endParaRPr lang="ru-RU" sz="2800" dirty="0">
              <a:solidFill>
                <a:srgbClr val="7030A0"/>
              </a:solidFill>
              <a:latin typeface="Impact" panose="020B080603090205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45" y="3057025"/>
            <a:ext cx="1787237" cy="22746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043" y="3221695"/>
            <a:ext cx="1682895" cy="21089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204" y="3391659"/>
            <a:ext cx="1550678" cy="19093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149" y="3391659"/>
            <a:ext cx="1974273" cy="19742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303" y="3391659"/>
            <a:ext cx="1414995" cy="184092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06641" y="5232582"/>
            <a:ext cx="320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1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53011" y="529329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2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68887" y="5284438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3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63768" y="5300997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4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15772" y="5365932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5</a:t>
            </a:r>
            <a:endParaRPr lang="ru-RU" sz="28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41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44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34829" y="1449729"/>
            <a:ext cx="7459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  <a:latin typeface="Impact" panose="020B0806030902050204" pitchFamily="34" charset="0"/>
              </a:rPr>
              <a:t>Під яким номером розташована мальованка ?</a:t>
            </a:r>
            <a:endParaRPr lang="ru-RU" sz="2800" dirty="0">
              <a:solidFill>
                <a:srgbClr val="7030A0"/>
              </a:solidFill>
              <a:latin typeface="Impact" panose="020B080603090205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45" y="3057025"/>
            <a:ext cx="1787237" cy="22746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043" y="3221695"/>
            <a:ext cx="1682895" cy="21089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204" y="3391659"/>
            <a:ext cx="1550678" cy="19093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149" y="3391659"/>
            <a:ext cx="1974273" cy="19742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303" y="3391659"/>
            <a:ext cx="1414995" cy="184092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06641" y="5232582"/>
            <a:ext cx="320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1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53011" y="529329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2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68887" y="5284438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3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63768" y="5300997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4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15772" y="5365932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5</a:t>
            </a:r>
            <a:endParaRPr lang="ru-RU" sz="28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125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44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34829" y="1449729"/>
            <a:ext cx="7059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  <a:latin typeface="Impact" panose="020B0806030902050204" pitchFamily="34" charset="0"/>
              </a:rPr>
              <a:t>Під яким номером розташована </a:t>
            </a:r>
            <a:r>
              <a:rPr lang="uk-UA" sz="2800" dirty="0" err="1" smtClean="0">
                <a:solidFill>
                  <a:srgbClr val="7030A0"/>
                </a:solidFill>
                <a:latin typeface="Impact" panose="020B0806030902050204" pitchFamily="34" charset="0"/>
              </a:rPr>
              <a:t>дряпанка</a:t>
            </a:r>
            <a:r>
              <a:rPr lang="uk-UA" sz="2800" dirty="0" smtClean="0">
                <a:solidFill>
                  <a:srgbClr val="7030A0"/>
                </a:solidFill>
                <a:latin typeface="Impact" panose="020B0806030902050204" pitchFamily="34" charset="0"/>
              </a:rPr>
              <a:t> ?</a:t>
            </a:r>
            <a:endParaRPr lang="ru-RU" sz="2800" dirty="0">
              <a:solidFill>
                <a:srgbClr val="7030A0"/>
              </a:solidFill>
              <a:latin typeface="Impact" panose="020B080603090205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45" y="3057025"/>
            <a:ext cx="1787237" cy="22746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043" y="3221695"/>
            <a:ext cx="1682895" cy="21089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204" y="3391659"/>
            <a:ext cx="1550678" cy="19093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149" y="3391659"/>
            <a:ext cx="1974273" cy="19742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303" y="3391659"/>
            <a:ext cx="1414995" cy="184092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06641" y="5232582"/>
            <a:ext cx="320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1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53011" y="529329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2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68887" y="5284438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3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63768" y="5300997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4</a:t>
            </a:r>
            <a:endParaRPr lang="ru-RU" sz="2800" dirty="0">
              <a:latin typeface="Impact" panose="020B080603090205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15772" y="5365932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Impact" panose="020B0806030902050204" pitchFamily="34" charset="0"/>
              </a:rPr>
              <a:t>5</a:t>
            </a:r>
            <a:endParaRPr lang="ru-RU" sz="28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26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790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1" y="3553690"/>
            <a:ext cx="1258703" cy="17248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401" y="3553690"/>
            <a:ext cx="1620981" cy="14547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790" y="3553690"/>
            <a:ext cx="1673756" cy="14726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54" y="3553690"/>
            <a:ext cx="2060199" cy="2057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15" t="13333" r="8712" b="19091"/>
          <a:stretch/>
        </p:blipFill>
        <p:spPr>
          <a:xfrm>
            <a:off x="8621154" y="3553690"/>
            <a:ext cx="1864120" cy="172489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74799" y="5386301"/>
            <a:ext cx="301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1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9977" y="521412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2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53668" y="5260204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3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29231" y="549103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4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58024" y="5472482"/>
            <a:ext cx="34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5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73925" y="1098314"/>
            <a:ext cx="90332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FF0000"/>
                </a:solidFill>
                <a:latin typeface="Impact" panose="020B0806030902050204" pitchFamily="34" charset="0"/>
              </a:rPr>
              <a:t>Перед вами традиційні продукти великоднього кошика</a:t>
            </a:r>
            <a:r>
              <a:rPr lang="uk-UA" sz="3200" dirty="0" smtClean="0">
                <a:solidFill>
                  <a:srgbClr val="FF0000"/>
                </a:solidFill>
                <a:latin typeface="Impact" panose="020B0806030902050204" pitchFamily="34" charset="0"/>
              </a:rPr>
              <a:t>.</a:t>
            </a:r>
            <a:endParaRPr lang="ru-RU" sz="32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32621" y="2086220"/>
            <a:ext cx="6590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Impact" panose="020B0806030902050204" pitchFamily="34" charset="0"/>
              </a:rPr>
              <a:t>Під яким номером особливий великодній хліб?</a:t>
            </a:r>
            <a:endParaRPr lang="ru-RU" sz="240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371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790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1" y="3553690"/>
            <a:ext cx="1258703" cy="17248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401" y="3553690"/>
            <a:ext cx="1620981" cy="14547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790" y="3553690"/>
            <a:ext cx="1673756" cy="14726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54" y="3553690"/>
            <a:ext cx="2060199" cy="2057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15" t="13333" r="8712" b="19091"/>
          <a:stretch/>
        </p:blipFill>
        <p:spPr>
          <a:xfrm>
            <a:off x="8621154" y="3553690"/>
            <a:ext cx="1864120" cy="172489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74799" y="5386301"/>
            <a:ext cx="301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1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9977" y="521412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2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53668" y="5260204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3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29231" y="549103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4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58024" y="5472482"/>
            <a:ext cx="34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5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08534" y="1722421"/>
            <a:ext cx="66030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Impact" panose="020B0806030902050204" pitchFamily="34" charset="0"/>
              </a:rPr>
              <a:t>Який з продуктів є символом духовної радості?</a:t>
            </a:r>
            <a:endParaRPr lang="ru-RU" sz="240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496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790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1" y="3553690"/>
            <a:ext cx="1258703" cy="17248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401" y="3553690"/>
            <a:ext cx="1620981" cy="14547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790" y="3553690"/>
            <a:ext cx="1673756" cy="14726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54" y="3553690"/>
            <a:ext cx="2060199" cy="2057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15" t="13333" r="8712" b="19091"/>
          <a:stretch/>
        </p:blipFill>
        <p:spPr>
          <a:xfrm>
            <a:off x="8621154" y="3553690"/>
            <a:ext cx="1864120" cy="172489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74799" y="5386301"/>
            <a:ext cx="301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1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9977" y="521412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2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53668" y="5260204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3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29231" y="549103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4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58024" y="5472482"/>
            <a:ext cx="34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5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4799" y="1911927"/>
            <a:ext cx="7936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Impact" panose="020B0806030902050204" pitchFamily="34" charset="0"/>
              </a:rPr>
              <a:t>Який із продуктів є символом зародження нового життя?</a:t>
            </a:r>
            <a:endParaRPr lang="ru-RU" sz="240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132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790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1" y="3553690"/>
            <a:ext cx="1258703" cy="17248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401" y="3553690"/>
            <a:ext cx="1620981" cy="14547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790" y="3553690"/>
            <a:ext cx="1673756" cy="14726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54" y="3553690"/>
            <a:ext cx="2060199" cy="2057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15" t="13333" r="8712" b="19091"/>
          <a:stretch/>
        </p:blipFill>
        <p:spPr>
          <a:xfrm>
            <a:off x="8621154" y="3553690"/>
            <a:ext cx="1864120" cy="172489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74799" y="5386301"/>
            <a:ext cx="301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1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9977" y="521412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2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53668" y="5260204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3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29231" y="549103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4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58024" y="5472482"/>
            <a:ext cx="34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5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0179" y="1722421"/>
            <a:ext cx="6635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Impact" panose="020B0806030902050204" pitchFamily="34" charset="0"/>
              </a:rPr>
              <a:t>Який із продуктів є символом міцності та сили?</a:t>
            </a:r>
            <a:endParaRPr lang="ru-RU" sz="240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528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790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1" y="3553690"/>
            <a:ext cx="1258703" cy="17248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401" y="3553690"/>
            <a:ext cx="1620981" cy="14547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790" y="3553690"/>
            <a:ext cx="1673756" cy="14726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54" y="3553690"/>
            <a:ext cx="2060199" cy="2057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15" t="13333" r="8712" b="19091"/>
          <a:stretch/>
        </p:blipFill>
        <p:spPr>
          <a:xfrm>
            <a:off x="8621154" y="3553690"/>
            <a:ext cx="1864120" cy="172489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74799" y="5386301"/>
            <a:ext cx="301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1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9977" y="521412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2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53668" y="5260204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3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29231" y="549103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4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58024" y="5472482"/>
            <a:ext cx="34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Impact" panose="020B0806030902050204" pitchFamily="34" charset="0"/>
              </a:rPr>
              <a:t>5</a:t>
            </a:r>
            <a:endParaRPr lang="ru-RU" sz="2400" dirty="0"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96291" y="1683089"/>
            <a:ext cx="9129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Impact" panose="020B0806030902050204" pitchFamily="34" charset="0"/>
              </a:rPr>
              <a:t>Який із продуктів є символом продуктів природного походження?</a:t>
            </a:r>
            <a:endParaRPr lang="ru-RU" sz="240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046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790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03072" y="875240"/>
            <a:ext cx="47590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Impact" panose="020B0806030902050204" pitchFamily="34" charset="0"/>
              </a:rPr>
              <a:t>Відповіді вікторини:</a:t>
            </a:r>
          </a:p>
          <a:p>
            <a:endParaRPr lang="ru-RU" sz="40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030485"/>
              </p:ext>
            </p:extLst>
          </p:nvPr>
        </p:nvGraphicFramePr>
        <p:xfrm>
          <a:off x="2722418" y="1494222"/>
          <a:ext cx="6421581" cy="4042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26">
                  <a:extLst>
                    <a:ext uri="{9D8B030D-6E8A-4147-A177-3AD203B41FA5}">
                      <a16:colId xmlns:a16="http://schemas.microsoft.com/office/drawing/2014/main" val="2988780068"/>
                    </a:ext>
                  </a:extLst>
                </a:gridCol>
                <a:gridCol w="3265055">
                  <a:extLst>
                    <a:ext uri="{9D8B030D-6E8A-4147-A177-3AD203B41FA5}">
                      <a16:colId xmlns:a16="http://schemas.microsoft.com/office/drawing/2014/main" val="755287571"/>
                    </a:ext>
                  </a:extLst>
                </a:gridCol>
              </a:tblGrid>
              <a:tr h="507716"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     </a:t>
                      </a:r>
                      <a:r>
                        <a:rPr lang="uk-UA" sz="28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слайд</a:t>
                      </a:r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 номер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8929573"/>
                  </a:ext>
                </a:extLst>
              </a:tr>
              <a:tr h="39155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 3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3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4986614"/>
                  </a:ext>
                </a:extLst>
              </a:tr>
              <a:tr h="391550"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    </a:t>
                      </a:r>
                      <a:r>
                        <a:rPr lang="uk-UA" dirty="0" smtClean="0">
                          <a:latin typeface="Arial Black" panose="020B0A04020102020204" pitchFamily="34" charset="0"/>
                        </a:rPr>
                        <a:t>4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1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0719990"/>
                  </a:ext>
                </a:extLst>
              </a:tr>
              <a:tr h="39155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 5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5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776319"/>
                  </a:ext>
                </a:extLst>
              </a:tr>
              <a:tr h="39155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 6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4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277944"/>
                  </a:ext>
                </a:extLst>
              </a:tr>
              <a:tr h="39155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 7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2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5894655"/>
                  </a:ext>
                </a:extLst>
              </a:tr>
              <a:tr h="39155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 8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4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9355056"/>
                  </a:ext>
                </a:extLst>
              </a:tr>
              <a:tr h="39155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 9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1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152406"/>
                  </a:ext>
                </a:extLst>
              </a:tr>
              <a:tr h="39155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 10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5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6342791"/>
                  </a:ext>
                </a:extLst>
              </a:tr>
              <a:tr h="39155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 11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 Black" panose="020B0A04020102020204" pitchFamily="34" charset="0"/>
                        </a:rPr>
                        <a:t>        3</a:t>
                      </a:r>
                      <a:endParaRPr lang="ru-RU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881465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910412"/>
              </p:ext>
            </p:extLst>
          </p:nvPr>
        </p:nvGraphicFramePr>
        <p:xfrm>
          <a:off x="2722417" y="5536332"/>
          <a:ext cx="6421582" cy="484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0791">
                  <a:extLst>
                    <a:ext uri="{9D8B030D-6E8A-4147-A177-3AD203B41FA5}">
                      <a16:colId xmlns:a16="http://schemas.microsoft.com/office/drawing/2014/main" val="1908172469"/>
                    </a:ext>
                  </a:extLst>
                </a:gridCol>
                <a:gridCol w="3210791">
                  <a:extLst>
                    <a:ext uri="{9D8B030D-6E8A-4147-A177-3AD203B41FA5}">
                      <a16:colId xmlns:a16="http://schemas.microsoft.com/office/drawing/2014/main" val="4039830913"/>
                    </a:ext>
                  </a:extLst>
                </a:gridCol>
              </a:tblGrid>
              <a:tr h="48419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      </a:t>
                      </a:r>
                      <a:r>
                        <a:rPr lang="uk-UA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    12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      2</a:t>
                      </a:r>
                      <a:endParaRPr lang="ru-RU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2180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3823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2240" y="-2691630"/>
            <a:ext cx="6827520" cy="1219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59036" y="1309255"/>
            <a:ext cx="17427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Ребуси</a:t>
            </a:r>
            <a:endParaRPr lang="ru-RU" sz="40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660" y="2597587"/>
            <a:ext cx="2652267" cy="26522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12127" y="2017141"/>
            <a:ext cx="1106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 = П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096" y="2208939"/>
            <a:ext cx="2154327" cy="30409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05689" y="1309255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dirty="0" smtClean="0">
                <a:latin typeface="Arial Black" panose="020B0A04020102020204" pitchFamily="34" charset="0"/>
              </a:rPr>
              <a:t>,</a:t>
            </a:r>
            <a:endParaRPr lang="ru-RU" sz="9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893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2240" y="-2691630"/>
            <a:ext cx="6827520" cy="12192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473" y="2410691"/>
            <a:ext cx="3810897" cy="25509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71800" y="1537855"/>
            <a:ext cx="3256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4, 3        и = я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1860" y="2146968"/>
            <a:ext cx="2044976" cy="28865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73825" y="1537855"/>
            <a:ext cx="1241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Б = П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5350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2240" y="-2691630"/>
            <a:ext cx="6827520" cy="12192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516" y="2015835"/>
            <a:ext cx="2791135" cy="31172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72651" y="914400"/>
            <a:ext cx="93487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 smtClean="0">
                <a:latin typeface="Arial Black" panose="020B0A04020102020204" pitchFamily="34" charset="0"/>
              </a:rPr>
              <a:t>,,</a:t>
            </a:r>
            <a:endParaRPr lang="ru-RU" sz="8800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520" y="2360950"/>
            <a:ext cx="3068782" cy="306878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63786" y="1612805"/>
            <a:ext cx="13885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И = А</a:t>
            </a:r>
            <a:endParaRPr lang="ru-RU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704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2240" y="-2691630"/>
            <a:ext cx="6827520" cy="1219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12127" y="1537855"/>
            <a:ext cx="42082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Impact" panose="020B0806030902050204" pitchFamily="34" charset="0"/>
              </a:rPr>
              <a:t>Відповіді ребусів:</a:t>
            </a:r>
            <a:endParaRPr lang="ru-RU" sz="40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9169" y="3008156"/>
            <a:ext cx="30941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uk-UA" sz="32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Крапанка</a:t>
            </a:r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uk-UA" sz="32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Дряпанка</a:t>
            </a:r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Писанка.</a:t>
            </a:r>
            <a:endParaRPr lang="ru-RU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2644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8454" y="581890"/>
            <a:ext cx="4172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solidFill>
                  <a:srgbClr val="FF0000"/>
                </a:solidFill>
                <a:latin typeface="Impact" panose="020B0806030902050204" pitchFamily="34" charset="0"/>
              </a:rPr>
              <a:t>Правда чи міф ?</a:t>
            </a:r>
            <a:endParaRPr lang="ru-RU" sz="44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56811" y="1795153"/>
            <a:ext cx="676980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католиків символ Великодня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це кролик. У багатьох європейських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країнах, діти вірять,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що Великодній Кролик приходить 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напередодні свята і відкладає кошик 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кольорові яйця і </a:t>
            </a:r>
            <a:r>
              <a:rPr lang="uk-UA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смаколики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04" y="1132114"/>
            <a:ext cx="4801507" cy="480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8688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8454" y="581890"/>
            <a:ext cx="36231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Факт чи міф ?</a:t>
            </a:r>
            <a:endParaRPr lang="ru-RU" sz="44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56811" y="1795153"/>
            <a:ext cx="676980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католиків символ Великодня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це кролик. У багатьох європейських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країнах, діти вірять,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що Великодній Кролик приходить 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напередодні свята і відкладає кошик 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кольорові яйця і </a:t>
            </a:r>
            <a:r>
              <a:rPr lang="uk-UA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смаколики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04" y="1132114"/>
            <a:ext cx="4801507" cy="48015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7" t="23236" r="50233" b="16239"/>
          <a:stretch/>
        </p:blipFill>
        <p:spPr>
          <a:xfrm>
            <a:off x="6338454" y="4103477"/>
            <a:ext cx="3004457" cy="2707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3610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63145" y="561109"/>
            <a:ext cx="37224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Факт  чи  міф?</a:t>
            </a:r>
            <a:endParaRPr lang="ru-RU" sz="44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51218" y="1891145"/>
            <a:ext cx="685957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Франції є своя забава. У них є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великодні відьми. Маленькі дівчатка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Одягаються в лахміття і старий одяг.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такому вигляді дівчатка ходять від 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дверей до дверей з мідним чайником 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І збирають частування.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24" y="2057400"/>
            <a:ext cx="3999941" cy="3129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96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15376" y="233795"/>
            <a:ext cx="37224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Факт  чи  міф?</a:t>
            </a:r>
            <a:endParaRPr lang="ru-RU" sz="44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46838" y="1313678"/>
            <a:ext cx="685957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Франції є своя забава. У них є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великодні відьми. Маленькі дівчатка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Одягаються в лахміття і старий одяг.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такому вигляді дівчатка ходять від 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дверей до дверей з мідним чайником 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І збирають частування.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24" y="2057400"/>
            <a:ext cx="3999941" cy="312920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26" t="25622" r="8053" b="21948"/>
          <a:stretch/>
        </p:blipFill>
        <p:spPr>
          <a:xfrm>
            <a:off x="6213764" y="3698213"/>
            <a:ext cx="2847110" cy="236506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83727" y="6063274"/>
            <a:ext cx="50064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Така забава існує у Швеції.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9075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21976" y="2059379"/>
            <a:ext cx="62199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В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Україні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найбільше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шоколадне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Великоднє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яйце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було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виготовлено</a:t>
            </a:r>
            <a:endParaRPr lang="ru-RU" sz="24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2009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році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Його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вага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була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30 </a:t>
            </a:r>
          </a:p>
          <a:p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кілограмів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а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висота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1 метр.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57258" y="674914"/>
            <a:ext cx="38298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Факт чи міф?</a:t>
            </a:r>
            <a:endParaRPr lang="ru-RU" sz="48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00" y="2059379"/>
            <a:ext cx="4591879" cy="359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9407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21976" y="2059379"/>
            <a:ext cx="62199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В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Україні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найбільше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шоколадне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Великоднє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яйце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було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виготовлено</a:t>
            </a:r>
            <a:endParaRPr lang="ru-RU" sz="24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2009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році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Його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вага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була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30 </a:t>
            </a:r>
          </a:p>
          <a:p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кілограмів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а </a:t>
            </a:r>
            <a:r>
              <a:rPr lang="ru-RU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висота</a:t>
            </a:r>
            <a:r>
              <a:rPr lang="ru-RU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1 метр.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57258" y="674914"/>
            <a:ext cx="38298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Факт чи міф?</a:t>
            </a:r>
            <a:endParaRPr lang="ru-RU" sz="48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35" y="1972294"/>
            <a:ext cx="4591879" cy="35922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6" t="27434" r="50466" b="22187"/>
          <a:stretch/>
        </p:blipFill>
        <p:spPr>
          <a:xfrm>
            <a:off x="6790811" y="3629039"/>
            <a:ext cx="3093418" cy="2461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8829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0" y="581891"/>
            <a:ext cx="36231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Факт чи міф ?</a:t>
            </a:r>
            <a:endParaRPr lang="ru-RU" sz="44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910" y="1517073"/>
            <a:ext cx="73003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Болгари на Великдень роблять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в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еличезну кількість глиняних кроликів,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я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кі того ж дня скидають з верхніх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п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оверхів будинків на землю: це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з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наменує перемогу добра над злом.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При цьому кожен перехожий може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взяти з собою глиняний осколок –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 щастя.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24" y="1745672"/>
            <a:ext cx="4145396" cy="414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5098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0" y="581891"/>
            <a:ext cx="36231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Факт чи міф ?</a:t>
            </a:r>
            <a:endParaRPr lang="ru-RU" sz="44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910" y="1517073"/>
            <a:ext cx="73003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Болгари на Великдень роблять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в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еличезну кількість глиняних кроликів,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я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кі того ж дня скидають з верхніх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п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оверхів будинків на землю: це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з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наменує перемогу добра над злом.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При цьому кожен перехожий може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взяти з собою глиняний осколок –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 щастя.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24" y="1745672"/>
            <a:ext cx="4145396" cy="41453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5" t="25622" r="7609" b="26289"/>
          <a:stretch/>
        </p:blipFill>
        <p:spPr>
          <a:xfrm>
            <a:off x="6587836" y="4214293"/>
            <a:ext cx="2978872" cy="19683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910" y="6182677"/>
            <a:ext cx="6433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Виготовляють найчастіше горщики.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8352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8455" y="623455"/>
            <a:ext cx="39741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Факт чи правда?</a:t>
            </a:r>
            <a:endParaRPr lang="ru-RU" sz="40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66522" y="1496291"/>
            <a:ext cx="731802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 Америці дуже поширена Великодня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г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ра – бажаючі вдягаються у костюми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Великоднього кролика і перекочуються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п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 похилому газону. Переможець є той,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х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то першим скотиться. </a:t>
            </a:r>
            <a:r>
              <a:rPr lang="uk-UA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Наймасованіше</a:t>
            </a:r>
            <a:endParaRPr lang="uk-UA" sz="24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з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магання буває у Великодню неділю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 газоні біля Білого дому.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36" y="1496291"/>
            <a:ext cx="4258691" cy="425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5382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8455" y="623455"/>
            <a:ext cx="39741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Impact" panose="020B0806030902050204" pitchFamily="34" charset="0"/>
              </a:rPr>
              <a:t>Факт чи правда?</a:t>
            </a:r>
            <a:endParaRPr lang="ru-RU" sz="40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66522" y="1496291"/>
            <a:ext cx="731802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 Америці дуже поширена Великодня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г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ра – бажаючі вдягаються у костюми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Великоднього кролика і перекочуються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п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 похилому газону. Переможець є той,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х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то першим скотиться. </a:t>
            </a:r>
            <a:r>
              <a:rPr lang="uk-UA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Наймасованіші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з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магання буває у Великодню неділю</a:t>
            </a:r>
          </a:p>
          <a:p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 газоні біля Білого дому.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36" y="1496291"/>
            <a:ext cx="4258691" cy="42586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38" t="26957" r="9165" b="24285"/>
          <a:stretch/>
        </p:blipFill>
        <p:spPr>
          <a:xfrm>
            <a:off x="6691745" y="4173947"/>
            <a:ext cx="3034145" cy="20679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24826" y="6207717"/>
            <a:ext cx="8916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Насправді у грі катають яйця по похилому газону.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6077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418" y="1170709"/>
            <a:ext cx="4724400" cy="4724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43799" y="2701912"/>
            <a:ext cx="27655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 smtClean="0">
                <a:solidFill>
                  <a:srgbClr val="FF0000"/>
                </a:solidFill>
                <a:latin typeface="Impact" panose="020B0806030902050204" pitchFamily="34" charset="0"/>
              </a:rPr>
              <a:t>Молодці !</a:t>
            </a:r>
            <a:endParaRPr lang="ru-RU" sz="48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055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669</Words>
  <Application>Microsoft Office PowerPoint</Application>
  <PresentationFormat>Широкоэкранный</PresentationFormat>
  <Paragraphs>183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Arial Black</vt:lpstr>
      <vt:lpstr>Calibri</vt:lpstr>
      <vt:lpstr>Calibri Light</vt:lpstr>
      <vt:lpstr>Impact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19</cp:revision>
  <dcterms:created xsi:type="dcterms:W3CDTF">2025-04-12T14:58:21Z</dcterms:created>
  <dcterms:modified xsi:type="dcterms:W3CDTF">2025-04-12T18:10:41Z</dcterms:modified>
</cp:coreProperties>
</file>