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notesMasterIdLst>
    <p:notesMasterId r:id="rId10"/>
  </p:notesMasterIdLst>
  <p:sldSz cx="14630400" cy="8229600"/>
  <p:notesSz cx="8229600" cy="146304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image" Target="../media/image-1-2.png"/><Relationship Id="rId3" Type="http://schemas.openxmlformats.org/officeDocument/2006/relationships/image" Target="../media/image-1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image" Target="../media/image-2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image" Target="../media/image-4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image" Target="../media/image-5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image" Target="../media/image-6-2.png"/><Relationship Id="rId3" Type="http://schemas.openxmlformats.org/officeDocument/2006/relationships/image" Target="../media/image-6-3.png"/><Relationship Id="rId4" Type="http://schemas.openxmlformats.org/officeDocument/2006/relationships/image" Target="../media/image-6-4.png"/><Relationship Id="rId5" Type="http://schemas.openxmlformats.org/officeDocument/2006/relationships/image" Target="../media/image-6-5.png"/><Relationship Id="rId6" Type="http://schemas.openxmlformats.org/officeDocument/2006/relationships/image" Target="../media/image-6-6.png"/><Relationship Id="rId7" Type="http://schemas.openxmlformats.org/officeDocument/2006/relationships/slideLayout" Target="../slideLayouts/slideLayout1.xml"/><Relationship Id="rId8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image" Target="../media/image-7-2.png"/><Relationship Id="rId3" Type="http://schemas.openxmlformats.org/officeDocument/2006/relationships/image" Target="../media/image-7-3.png"/><Relationship Id="rId4" Type="http://schemas.openxmlformats.org/officeDocument/2006/relationships/image" Target="../media/image-7-4.png"/><Relationship Id="rId5" Type="http://schemas.openxmlformats.org/officeDocument/2006/relationships/image" Target="../media/image-7-5.png"/><Relationship Id="rId6" Type="http://schemas.openxmlformats.org/officeDocument/2006/relationships/slideLayout" Target="../slideLayouts/slideLayout1.xml"/><Relationship Id="rId7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image" Target="../media/image-8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12836"/>
          </a:solidFill>
          <a:ln/>
        </p:spPr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864037" y="780693"/>
            <a:ext cx="7415927" cy="4008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7890"/>
              </a:lnSpc>
              <a:buNone/>
            </a:pPr>
            <a:r>
              <a:rPr lang="en-US" sz="6312" dirty="0">
                <a:solidFill>
                  <a:srgbClr val="FFFFFF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Ланцюги живлення: Як все пов'язано в природі</a:t>
            </a:r>
            <a:endParaRPr lang="en-US" sz="6312" dirty="0"/>
          </a:p>
        </p:txBody>
      </p:sp>
      <p:sp>
        <p:nvSpPr>
          <p:cNvPr id="6" name="Text 2"/>
          <p:cNvSpPr/>
          <p:nvPr/>
        </p:nvSpPr>
        <p:spPr>
          <a:xfrm>
            <a:off x="864037" y="5159097"/>
            <a:ext cx="7415927" cy="158019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 Ланцюги живлення - це складна мережа взаємопов'язаних організмів, яка описує, як енергія та поживні речовини переміщуються через екосистему. Ця система є основою для підтримання балансу в природі.</a:t>
            </a:r>
            <a:endParaRPr lang="en-US" sz="1944" dirty="0"/>
          </a:p>
        </p:txBody>
      </p:sp>
      <p:sp>
        <p:nvSpPr>
          <p:cNvPr id="7" name="Shape 3"/>
          <p:cNvSpPr/>
          <p:nvPr/>
        </p:nvSpPr>
        <p:spPr>
          <a:xfrm>
            <a:off x="864037" y="7035403"/>
            <a:ext cx="394930" cy="394930"/>
          </a:xfrm>
          <a:prstGeom prst="roundRect">
            <a:avLst>
              <a:gd name="adj" fmla="val 23151155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pic>
        <p:nvPicPr>
          <p:cNvPr id="8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1657" y="7043023"/>
            <a:ext cx="379690" cy="379690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1382316" y="7016948"/>
            <a:ext cx="4051459" cy="43195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3402"/>
              </a:lnSpc>
              <a:buNone/>
            </a:pPr>
            <a:r>
              <a:rPr lang="en-US" sz="2430" b="1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by Світлана Дербеденева</a:t>
            </a:r>
            <a:endParaRPr lang="en-US" sz="243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12836"/>
          </a:solidFill>
          <a:ln/>
        </p:spPr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845225" y="1020128"/>
            <a:ext cx="7295912" cy="71032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5593"/>
              </a:lnSpc>
              <a:buNone/>
            </a:pPr>
            <a:r>
              <a:rPr lang="en-US" sz="4475" dirty="0">
                <a:solidFill>
                  <a:srgbClr val="FFFFFF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Виробники: Рослини</a:t>
            </a:r>
            <a:endParaRPr lang="en-US" sz="4475" dirty="0"/>
          </a:p>
        </p:txBody>
      </p:sp>
      <p:sp>
        <p:nvSpPr>
          <p:cNvPr id="6" name="Shape 2"/>
          <p:cNvSpPr/>
          <p:nvPr/>
        </p:nvSpPr>
        <p:spPr>
          <a:xfrm>
            <a:off x="845225" y="2364343"/>
            <a:ext cx="543401" cy="543401"/>
          </a:xfrm>
          <a:prstGeom prst="roundRect">
            <a:avLst>
              <a:gd name="adj" fmla="val 8000"/>
            </a:avLst>
          </a:prstGeom>
          <a:solidFill>
            <a:srgbClr val="304755"/>
          </a:solidFill>
          <a:ln/>
        </p:spPr>
      </p:sp>
      <p:sp>
        <p:nvSpPr>
          <p:cNvPr id="7" name="Text 3"/>
          <p:cNvSpPr/>
          <p:nvPr/>
        </p:nvSpPr>
        <p:spPr>
          <a:xfrm>
            <a:off x="1036558" y="2465546"/>
            <a:ext cx="160615" cy="34099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685"/>
              </a:lnSpc>
              <a:buNone/>
            </a:pPr>
            <a:r>
              <a:rPr lang="en-US" sz="2685" dirty="0">
                <a:solidFill>
                  <a:srgbClr val="CAD6DE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1</a:t>
            </a:r>
            <a:endParaRPr lang="en-US" sz="2685" dirty="0"/>
          </a:p>
        </p:txBody>
      </p:sp>
      <p:sp>
        <p:nvSpPr>
          <p:cNvPr id="8" name="Text 4"/>
          <p:cNvSpPr/>
          <p:nvPr/>
        </p:nvSpPr>
        <p:spPr>
          <a:xfrm>
            <a:off x="1630085" y="2364343"/>
            <a:ext cx="2841308" cy="35504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797"/>
              </a:lnSpc>
              <a:buNone/>
            </a:pPr>
            <a:r>
              <a:rPr lang="en-US" sz="2237" dirty="0">
                <a:solidFill>
                  <a:srgbClr val="CAD6DE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Фотосинтез</a:t>
            </a:r>
            <a:endParaRPr lang="en-US" sz="2237" dirty="0"/>
          </a:p>
        </p:txBody>
      </p:sp>
      <p:sp>
        <p:nvSpPr>
          <p:cNvPr id="9" name="Text 5"/>
          <p:cNvSpPr/>
          <p:nvPr/>
        </p:nvSpPr>
        <p:spPr>
          <a:xfrm>
            <a:off x="1630085" y="2864287"/>
            <a:ext cx="6668691" cy="77295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043"/>
              </a:lnSpc>
              <a:buNone/>
            </a:pPr>
            <a:r>
              <a:rPr lang="en-US" sz="1902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Рослини використовують світло, воду та вуглекислий газ, щоб створювати власну їжу.</a:t>
            </a:r>
            <a:endParaRPr lang="en-US" sz="1902" dirty="0"/>
          </a:p>
        </p:txBody>
      </p:sp>
      <p:sp>
        <p:nvSpPr>
          <p:cNvPr id="10" name="Shape 6"/>
          <p:cNvSpPr/>
          <p:nvPr/>
        </p:nvSpPr>
        <p:spPr>
          <a:xfrm>
            <a:off x="845225" y="4150400"/>
            <a:ext cx="543401" cy="543401"/>
          </a:xfrm>
          <a:prstGeom prst="roundRect">
            <a:avLst>
              <a:gd name="adj" fmla="val 8000"/>
            </a:avLst>
          </a:prstGeom>
          <a:solidFill>
            <a:srgbClr val="304755"/>
          </a:solidFill>
          <a:ln/>
        </p:spPr>
      </p:sp>
      <p:sp>
        <p:nvSpPr>
          <p:cNvPr id="11" name="Text 7"/>
          <p:cNvSpPr/>
          <p:nvPr/>
        </p:nvSpPr>
        <p:spPr>
          <a:xfrm>
            <a:off x="982385" y="4251603"/>
            <a:ext cx="268962" cy="34099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685"/>
              </a:lnSpc>
              <a:buNone/>
            </a:pPr>
            <a:r>
              <a:rPr lang="en-US" sz="2685" dirty="0">
                <a:solidFill>
                  <a:srgbClr val="CAD6DE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2</a:t>
            </a:r>
            <a:endParaRPr lang="en-US" sz="2685" dirty="0"/>
          </a:p>
        </p:txBody>
      </p:sp>
      <p:sp>
        <p:nvSpPr>
          <p:cNvPr id="12" name="Text 8"/>
          <p:cNvSpPr/>
          <p:nvPr/>
        </p:nvSpPr>
        <p:spPr>
          <a:xfrm>
            <a:off x="1630085" y="4150400"/>
            <a:ext cx="2873216" cy="35504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797"/>
              </a:lnSpc>
              <a:buNone/>
            </a:pPr>
            <a:r>
              <a:rPr lang="en-US" sz="2237" dirty="0">
                <a:solidFill>
                  <a:srgbClr val="CAD6DE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Джерело енергії</a:t>
            </a:r>
            <a:endParaRPr lang="en-US" sz="2237" dirty="0"/>
          </a:p>
        </p:txBody>
      </p:sp>
      <p:sp>
        <p:nvSpPr>
          <p:cNvPr id="13" name="Text 9"/>
          <p:cNvSpPr/>
          <p:nvPr/>
        </p:nvSpPr>
        <p:spPr>
          <a:xfrm>
            <a:off x="1630085" y="4650343"/>
            <a:ext cx="6668691" cy="77295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043"/>
              </a:lnSpc>
              <a:buNone/>
            </a:pPr>
            <a:r>
              <a:rPr lang="en-US" sz="1902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Рослини є основою харчового ланцюга, забезпечуючи енергію для всіх інших живих організмів.</a:t>
            </a:r>
            <a:endParaRPr lang="en-US" sz="1902" dirty="0"/>
          </a:p>
        </p:txBody>
      </p:sp>
      <p:sp>
        <p:nvSpPr>
          <p:cNvPr id="14" name="Shape 10"/>
          <p:cNvSpPr/>
          <p:nvPr/>
        </p:nvSpPr>
        <p:spPr>
          <a:xfrm>
            <a:off x="845225" y="5936456"/>
            <a:ext cx="543401" cy="543401"/>
          </a:xfrm>
          <a:prstGeom prst="roundRect">
            <a:avLst>
              <a:gd name="adj" fmla="val 8000"/>
            </a:avLst>
          </a:prstGeom>
          <a:solidFill>
            <a:srgbClr val="304755"/>
          </a:solidFill>
          <a:ln/>
        </p:spPr>
      </p:sp>
      <p:sp>
        <p:nvSpPr>
          <p:cNvPr id="15" name="Text 11"/>
          <p:cNvSpPr/>
          <p:nvPr/>
        </p:nvSpPr>
        <p:spPr>
          <a:xfrm>
            <a:off x="979884" y="6037659"/>
            <a:ext cx="274082" cy="34099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685"/>
              </a:lnSpc>
              <a:buNone/>
            </a:pPr>
            <a:r>
              <a:rPr lang="en-US" sz="2685" dirty="0">
                <a:solidFill>
                  <a:srgbClr val="CAD6DE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3</a:t>
            </a:r>
            <a:endParaRPr lang="en-US" sz="2685" dirty="0"/>
          </a:p>
        </p:txBody>
      </p:sp>
      <p:sp>
        <p:nvSpPr>
          <p:cNvPr id="16" name="Text 12"/>
          <p:cNvSpPr/>
          <p:nvPr/>
        </p:nvSpPr>
        <p:spPr>
          <a:xfrm>
            <a:off x="1630085" y="5936456"/>
            <a:ext cx="2841308" cy="35504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797"/>
              </a:lnSpc>
              <a:buNone/>
            </a:pPr>
            <a:r>
              <a:rPr lang="en-US" sz="2237" dirty="0">
                <a:solidFill>
                  <a:srgbClr val="CAD6DE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Різноманітність</a:t>
            </a:r>
            <a:endParaRPr lang="en-US" sz="2237" dirty="0"/>
          </a:p>
        </p:txBody>
      </p:sp>
      <p:sp>
        <p:nvSpPr>
          <p:cNvPr id="17" name="Text 13"/>
          <p:cNvSpPr/>
          <p:nvPr/>
        </p:nvSpPr>
        <p:spPr>
          <a:xfrm>
            <a:off x="1630085" y="6436400"/>
            <a:ext cx="6668691" cy="77295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043"/>
              </a:lnSpc>
              <a:buNone/>
            </a:pPr>
            <a:r>
              <a:rPr lang="en-US" sz="1902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Існує велика кількість видів рослин, які відіграють унікальну роль в екосистемах.</a:t>
            </a:r>
            <a:endParaRPr lang="en-US" sz="1902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12836"/>
          </a:solidFill>
          <a:ln/>
        </p:spPr>
      </p:sp>
      <p:sp>
        <p:nvSpPr>
          <p:cNvPr id="4" name="Text 1"/>
          <p:cNvSpPr/>
          <p:nvPr/>
        </p:nvSpPr>
        <p:spPr>
          <a:xfrm>
            <a:off x="968693" y="2434590"/>
            <a:ext cx="7269123" cy="72604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5718"/>
              </a:lnSpc>
              <a:buNone/>
            </a:pPr>
            <a:r>
              <a:rPr lang="en-US" sz="4574" dirty="0">
                <a:solidFill>
                  <a:srgbClr val="FFFFFF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Споживачі: Тварини</a:t>
            </a:r>
            <a:endParaRPr lang="en-US" sz="4574" dirty="0"/>
          </a:p>
        </p:txBody>
      </p:sp>
      <p:sp>
        <p:nvSpPr>
          <p:cNvPr id="5" name="Text 2"/>
          <p:cNvSpPr/>
          <p:nvPr/>
        </p:nvSpPr>
        <p:spPr>
          <a:xfrm>
            <a:off x="968693" y="3777734"/>
            <a:ext cx="2904530" cy="36314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859"/>
              </a:lnSpc>
              <a:buNone/>
            </a:pPr>
            <a:r>
              <a:rPr lang="en-US" sz="2287" dirty="0">
                <a:solidFill>
                  <a:srgbClr val="FFFFFF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Травоїдні</a:t>
            </a:r>
            <a:endParaRPr lang="en-US" sz="2287" dirty="0"/>
          </a:p>
        </p:txBody>
      </p:sp>
      <p:sp>
        <p:nvSpPr>
          <p:cNvPr id="6" name="Text 3"/>
          <p:cNvSpPr/>
          <p:nvPr/>
        </p:nvSpPr>
        <p:spPr>
          <a:xfrm>
            <a:off x="968693" y="4387691"/>
            <a:ext cx="3828931" cy="118514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Тварини, які споживають рослинну їжу, як-от олені, корови, коні.</a:t>
            </a:r>
            <a:endParaRPr lang="en-US" sz="1944" dirty="0"/>
          </a:p>
        </p:txBody>
      </p:sp>
      <p:sp>
        <p:nvSpPr>
          <p:cNvPr id="7" name="Text 4"/>
          <p:cNvSpPr/>
          <p:nvPr/>
        </p:nvSpPr>
        <p:spPr>
          <a:xfrm>
            <a:off x="5407462" y="3777734"/>
            <a:ext cx="2904530" cy="36314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859"/>
              </a:lnSpc>
              <a:buNone/>
            </a:pPr>
            <a:r>
              <a:rPr lang="en-US" sz="2287" dirty="0">
                <a:solidFill>
                  <a:srgbClr val="FFFFFF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Хижаки</a:t>
            </a:r>
            <a:endParaRPr lang="en-US" sz="2287" dirty="0"/>
          </a:p>
        </p:txBody>
      </p:sp>
      <p:sp>
        <p:nvSpPr>
          <p:cNvPr id="8" name="Text 5"/>
          <p:cNvSpPr/>
          <p:nvPr/>
        </p:nvSpPr>
        <p:spPr>
          <a:xfrm>
            <a:off x="5407462" y="4387691"/>
            <a:ext cx="3828931" cy="79009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Тварини, які полюють на інших тварин, як-от леви, вовки, орли.</a:t>
            </a:r>
            <a:endParaRPr lang="en-US" sz="1944" dirty="0"/>
          </a:p>
        </p:txBody>
      </p:sp>
      <p:sp>
        <p:nvSpPr>
          <p:cNvPr id="9" name="Text 6"/>
          <p:cNvSpPr/>
          <p:nvPr/>
        </p:nvSpPr>
        <p:spPr>
          <a:xfrm>
            <a:off x="9846231" y="3777734"/>
            <a:ext cx="2904530" cy="36314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859"/>
              </a:lnSpc>
              <a:buNone/>
            </a:pPr>
            <a:r>
              <a:rPr lang="en-US" sz="2287" dirty="0">
                <a:solidFill>
                  <a:srgbClr val="FFFFFF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Всеїдні</a:t>
            </a:r>
            <a:endParaRPr lang="en-US" sz="2287" dirty="0"/>
          </a:p>
        </p:txBody>
      </p:sp>
      <p:sp>
        <p:nvSpPr>
          <p:cNvPr id="10" name="Text 7"/>
          <p:cNvSpPr/>
          <p:nvPr/>
        </p:nvSpPr>
        <p:spPr>
          <a:xfrm>
            <a:off x="9846231" y="4387691"/>
            <a:ext cx="3828931" cy="118514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Тварини, які їдять як рослинну, так і тваринну їжу, як-от ведмеді, кабани, люди.</a:t>
            </a:r>
            <a:endParaRPr lang="en-US" sz="1944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12836"/>
          </a:solidFill>
          <a:ln/>
        </p:spPr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2991803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1162407" y="3650337"/>
            <a:ext cx="10152936" cy="70389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5543"/>
              </a:lnSpc>
              <a:buNone/>
            </a:pPr>
            <a:r>
              <a:rPr lang="en-US" sz="4435" dirty="0">
                <a:solidFill>
                  <a:srgbClr val="FFFFFF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Розкладачі: Бактерії та гриби</a:t>
            </a:r>
            <a:endParaRPr lang="en-US" sz="4435" dirty="0"/>
          </a:p>
        </p:txBody>
      </p:sp>
      <p:sp>
        <p:nvSpPr>
          <p:cNvPr id="6" name="Shape 2"/>
          <p:cNvSpPr/>
          <p:nvPr/>
        </p:nvSpPr>
        <p:spPr>
          <a:xfrm>
            <a:off x="1162407" y="4713208"/>
            <a:ext cx="3942278" cy="2857738"/>
          </a:xfrm>
          <a:prstGeom prst="roundRect">
            <a:avLst>
              <a:gd name="adj" fmla="val 1508"/>
            </a:avLst>
          </a:prstGeom>
          <a:solidFill>
            <a:srgbClr val="304755"/>
          </a:solidFill>
          <a:ln/>
        </p:spPr>
      </p:sp>
      <p:sp>
        <p:nvSpPr>
          <p:cNvPr id="7" name="Text 3"/>
          <p:cNvSpPr/>
          <p:nvPr/>
        </p:nvSpPr>
        <p:spPr>
          <a:xfrm>
            <a:off x="1401723" y="4952524"/>
            <a:ext cx="3463647" cy="70389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772"/>
              </a:lnSpc>
              <a:buNone/>
            </a:pPr>
            <a:r>
              <a:rPr lang="en-US" sz="2217" dirty="0">
                <a:solidFill>
                  <a:srgbClr val="CAD6DE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Перероблення відходів</a:t>
            </a:r>
            <a:endParaRPr lang="en-US" sz="2217" dirty="0"/>
          </a:p>
        </p:txBody>
      </p:sp>
      <p:sp>
        <p:nvSpPr>
          <p:cNvPr id="8" name="Text 4"/>
          <p:cNvSpPr/>
          <p:nvPr/>
        </p:nvSpPr>
        <p:spPr>
          <a:xfrm>
            <a:off x="1401723" y="5800011"/>
            <a:ext cx="3463647" cy="15316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015"/>
              </a:lnSpc>
              <a:buNone/>
            </a:pPr>
            <a:r>
              <a:rPr lang="en-US" sz="1885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Бактерії та гриби розкладають мертві організми, повертаючи поживні речовини до ґрунту.</a:t>
            </a:r>
            <a:endParaRPr lang="en-US" sz="1885" dirty="0"/>
          </a:p>
        </p:txBody>
      </p:sp>
      <p:sp>
        <p:nvSpPr>
          <p:cNvPr id="9" name="Shape 5"/>
          <p:cNvSpPr/>
          <p:nvPr/>
        </p:nvSpPr>
        <p:spPr>
          <a:xfrm>
            <a:off x="5344001" y="4713208"/>
            <a:ext cx="3942278" cy="2857738"/>
          </a:xfrm>
          <a:prstGeom prst="roundRect">
            <a:avLst>
              <a:gd name="adj" fmla="val 1508"/>
            </a:avLst>
          </a:prstGeom>
          <a:solidFill>
            <a:srgbClr val="304755"/>
          </a:solidFill>
          <a:ln/>
        </p:spPr>
      </p:sp>
      <p:sp>
        <p:nvSpPr>
          <p:cNvPr id="10" name="Text 6"/>
          <p:cNvSpPr/>
          <p:nvPr/>
        </p:nvSpPr>
        <p:spPr>
          <a:xfrm>
            <a:off x="5583317" y="4952524"/>
            <a:ext cx="2815828" cy="35194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772"/>
              </a:lnSpc>
              <a:buNone/>
            </a:pPr>
            <a:r>
              <a:rPr lang="en-US" sz="2217" dirty="0">
                <a:solidFill>
                  <a:srgbClr val="CAD6DE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Рециклінг</a:t>
            </a:r>
            <a:endParaRPr lang="en-US" sz="2217" dirty="0"/>
          </a:p>
        </p:txBody>
      </p:sp>
      <p:sp>
        <p:nvSpPr>
          <p:cNvPr id="11" name="Text 7"/>
          <p:cNvSpPr/>
          <p:nvPr/>
        </p:nvSpPr>
        <p:spPr>
          <a:xfrm>
            <a:off x="5583317" y="5448062"/>
            <a:ext cx="3463647" cy="15316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015"/>
              </a:lnSpc>
              <a:buNone/>
            </a:pPr>
            <a:r>
              <a:rPr lang="en-US" sz="1885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Розкладачі забезпечують повторне використання енергії та мінералів в екосистемі.</a:t>
            </a:r>
            <a:endParaRPr lang="en-US" sz="1885" dirty="0"/>
          </a:p>
        </p:txBody>
      </p:sp>
      <p:sp>
        <p:nvSpPr>
          <p:cNvPr id="12" name="Shape 8"/>
          <p:cNvSpPr/>
          <p:nvPr/>
        </p:nvSpPr>
        <p:spPr>
          <a:xfrm>
            <a:off x="9525595" y="4713208"/>
            <a:ext cx="3942278" cy="2857738"/>
          </a:xfrm>
          <a:prstGeom prst="roundRect">
            <a:avLst>
              <a:gd name="adj" fmla="val 1508"/>
            </a:avLst>
          </a:prstGeom>
          <a:solidFill>
            <a:srgbClr val="304755"/>
          </a:solidFill>
          <a:ln/>
        </p:spPr>
      </p:sp>
      <p:sp>
        <p:nvSpPr>
          <p:cNvPr id="13" name="Text 9"/>
          <p:cNvSpPr/>
          <p:nvPr/>
        </p:nvSpPr>
        <p:spPr>
          <a:xfrm>
            <a:off x="9764911" y="4952524"/>
            <a:ext cx="2815828" cy="35194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772"/>
              </a:lnSpc>
              <a:buNone/>
            </a:pPr>
            <a:r>
              <a:rPr lang="en-US" sz="2217" dirty="0">
                <a:solidFill>
                  <a:srgbClr val="CAD6DE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Незамінна роль</a:t>
            </a:r>
            <a:endParaRPr lang="en-US" sz="2217" dirty="0"/>
          </a:p>
        </p:txBody>
      </p:sp>
      <p:sp>
        <p:nvSpPr>
          <p:cNvPr id="14" name="Text 10"/>
          <p:cNvSpPr/>
          <p:nvPr/>
        </p:nvSpPr>
        <p:spPr>
          <a:xfrm>
            <a:off x="9764911" y="5448062"/>
            <a:ext cx="3463647" cy="15316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015"/>
              </a:lnSpc>
              <a:buNone/>
            </a:pPr>
            <a:r>
              <a:rPr lang="en-US" sz="1885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Без розкладачів накопичувались би відходи, і екосистема не могла б функціонувати.</a:t>
            </a:r>
            <a:endParaRPr lang="en-US" sz="1885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12836"/>
          </a:solidFill>
          <a:ln/>
        </p:spPr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864037" y="856893"/>
            <a:ext cx="7415927" cy="145208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5718"/>
              </a:lnSpc>
              <a:buNone/>
            </a:pPr>
            <a:r>
              <a:rPr lang="en-US" sz="4574" dirty="0">
                <a:solidFill>
                  <a:srgbClr val="FFFFFF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Приклади ланцюгів живлення в природі</a:t>
            </a:r>
            <a:endParaRPr lang="en-US" sz="4574" dirty="0"/>
          </a:p>
        </p:txBody>
      </p:sp>
      <p:sp>
        <p:nvSpPr>
          <p:cNvPr id="6" name="Shape 2"/>
          <p:cNvSpPr/>
          <p:nvPr/>
        </p:nvSpPr>
        <p:spPr>
          <a:xfrm>
            <a:off x="1218962" y="2679263"/>
            <a:ext cx="30837" cy="4693444"/>
          </a:xfrm>
          <a:prstGeom prst="roundRect">
            <a:avLst>
              <a:gd name="adj" fmla="val 144112"/>
            </a:avLst>
          </a:prstGeom>
          <a:solidFill>
            <a:srgbClr val="49606E"/>
          </a:solidFill>
          <a:ln/>
        </p:spPr>
      </p:sp>
      <p:sp>
        <p:nvSpPr>
          <p:cNvPr id="7" name="Shape 3"/>
          <p:cNvSpPr/>
          <p:nvPr/>
        </p:nvSpPr>
        <p:spPr>
          <a:xfrm>
            <a:off x="1512034" y="3219152"/>
            <a:ext cx="864037" cy="30837"/>
          </a:xfrm>
          <a:prstGeom prst="roundRect">
            <a:avLst>
              <a:gd name="adj" fmla="val 144112"/>
            </a:avLst>
          </a:prstGeom>
          <a:solidFill>
            <a:srgbClr val="49606E"/>
          </a:solidFill>
          <a:ln/>
        </p:spPr>
      </p:sp>
      <p:sp>
        <p:nvSpPr>
          <p:cNvPr id="8" name="Shape 4"/>
          <p:cNvSpPr/>
          <p:nvPr/>
        </p:nvSpPr>
        <p:spPr>
          <a:xfrm>
            <a:off x="956608" y="2956917"/>
            <a:ext cx="555427" cy="555427"/>
          </a:xfrm>
          <a:prstGeom prst="roundRect">
            <a:avLst>
              <a:gd name="adj" fmla="val 8001"/>
            </a:avLst>
          </a:prstGeom>
          <a:solidFill>
            <a:srgbClr val="304755"/>
          </a:solidFill>
          <a:ln/>
        </p:spPr>
      </p:sp>
      <p:sp>
        <p:nvSpPr>
          <p:cNvPr id="9" name="Text 5"/>
          <p:cNvSpPr/>
          <p:nvPr/>
        </p:nvSpPr>
        <p:spPr>
          <a:xfrm>
            <a:off x="1152227" y="3060383"/>
            <a:ext cx="164187" cy="34849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744"/>
              </a:lnSpc>
              <a:buNone/>
            </a:pPr>
            <a:r>
              <a:rPr lang="en-US" sz="2744" dirty="0">
                <a:solidFill>
                  <a:srgbClr val="CAD6DE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1</a:t>
            </a:r>
            <a:endParaRPr lang="en-US" sz="2744" dirty="0"/>
          </a:p>
        </p:txBody>
      </p:sp>
      <p:sp>
        <p:nvSpPr>
          <p:cNvPr id="10" name="Text 6"/>
          <p:cNvSpPr/>
          <p:nvPr/>
        </p:nvSpPr>
        <p:spPr>
          <a:xfrm>
            <a:off x="2592110" y="2926080"/>
            <a:ext cx="3735110" cy="36314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859"/>
              </a:lnSpc>
              <a:buNone/>
            </a:pPr>
            <a:r>
              <a:rPr lang="en-US" sz="2287" dirty="0">
                <a:solidFill>
                  <a:srgbClr val="CAD6DE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Трава → Коні → Вовки</a:t>
            </a:r>
            <a:endParaRPr lang="en-US" sz="2287" dirty="0"/>
          </a:p>
        </p:txBody>
      </p:sp>
      <p:sp>
        <p:nvSpPr>
          <p:cNvPr id="11" name="Text 7"/>
          <p:cNvSpPr/>
          <p:nvPr/>
        </p:nvSpPr>
        <p:spPr>
          <a:xfrm>
            <a:off x="2592110" y="3437334"/>
            <a:ext cx="5687854" cy="39504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3110"/>
              </a:lnSpc>
              <a:buNone/>
            </a:pPr>
            <a:r>
              <a:rPr lang="en-US" sz="1944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Трава → Травоїдні → Хижаки</a:t>
            </a:r>
            <a:endParaRPr lang="en-US" sz="1944" dirty="0"/>
          </a:p>
        </p:txBody>
      </p:sp>
      <p:sp>
        <p:nvSpPr>
          <p:cNvPr id="12" name="Shape 8"/>
          <p:cNvSpPr/>
          <p:nvPr/>
        </p:nvSpPr>
        <p:spPr>
          <a:xfrm>
            <a:off x="1512034" y="4865906"/>
            <a:ext cx="864037" cy="30837"/>
          </a:xfrm>
          <a:prstGeom prst="roundRect">
            <a:avLst>
              <a:gd name="adj" fmla="val 144112"/>
            </a:avLst>
          </a:prstGeom>
          <a:solidFill>
            <a:srgbClr val="49606E"/>
          </a:solidFill>
          <a:ln/>
        </p:spPr>
      </p:sp>
      <p:sp>
        <p:nvSpPr>
          <p:cNvPr id="13" name="Shape 9"/>
          <p:cNvSpPr/>
          <p:nvPr/>
        </p:nvSpPr>
        <p:spPr>
          <a:xfrm>
            <a:off x="956608" y="4603671"/>
            <a:ext cx="555427" cy="555427"/>
          </a:xfrm>
          <a:prstGeom prst="roundRect">
            <a:avLst>
              <a:gd name="adj" fmla="val 8001"/>
            </a:avLst>
          </a:prstGeom>
          <a:solidFill>
            <a:srgbClr val="304755"/>
          </a:solidFill>
          <a:ln/>
        </p:spPr>
      </p:sp>
      <p:sp>
        <p:nvSpPr>
          <p:cNvPr id="14" name="Text 10"/>
          <p:cNvSpPr/>
          <p:nvPr/>
        </p:nvSpPr>
        <p:spPr>
          <a:xfrm>
            <a:off x="1096744" y="4707136"/>
            <a:ext cx="275034" cy="34849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744"/>
              </a:lnSpc>
              <a:buNone/>
            </a:pPr>
            <a:r>
              <a:rPr lang="en-US" sz="2744" dirty="0">
                <a:solidFill>
                  <a:srgbClr val="CAD6DE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2</a:t>
            </a:r>
            <a:endParaRPr lang="en-US" sz="2744" dirty="0"/>
          </a:p>
        </p:txBody>
      </p:sp>
      <p:sp>
        <p:nvSpPr>
          <p:cNvPr id="15" name="Text 11"/>
          <p:cNvSpPr/>
          <p:nvPr/>
        </p:nvSpPr>
        <p:spPr>
          <a:xfrm>
            <a:off x="2592110" y="4572833"/>
            <a:ext cx="4634389" cy="36314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859"/>
              </a:lnSpc>
              <a:buNone/>
            </a:pPr>
            <a:r>
              <a:rPr lang="en-US" sz="2287" dirty="0">
                <a:solidFill>
                  <a:srgbClr val="CAD6DE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Водорості → Риби → Скати</a:t>
            </a:r>
            <a:endParaRPr lang="en-US" sz="2287" dirty="0"/>
          </a:p>
        </p:txBody>
      </p:sp>
      <p:sp>
        <p:nvSpPr>
          <p:cNvPr id="16" name="Text 12"/>
          <p:cNvSpPr/>
          <p:nvPr/>
        </p:nvSpPr>
        <p:spPr>
          <a:xfrm>
            <a:off x="2592110" y="5084088"/>
            <a:ext cx="5687854" cy="39504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3110"/>
              </a:lnSpc>
              <a:buNone/>
            </a:pPr>
            <a:r>
              <a:rPr lang="en-US" sz="1944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Водорості → Риби → Хижаки</a:t>
            </a:r>
            <a:endParaRPr lang="en-US" sz="1944" dirty="0"/>
          </a:p>
        </p:txBody>
      </p:sp>
      <p:sp>
        <p:nvSpPr>
          <p:cNvPr id="17" name="Shape 13"/>
          <p:cNvSpPr/>
          <p:nvPr/>
        </p:nvSpPr>
        <p:spPr>
          <a:xfrm>
            <a:off x="1512034" y="6512659"/>
            <a:ext cx="864037" cy="30837"/>
          </a:xfrm>
          <a:prstGeom prst="roundRect">
            <a:avLst>
              <a:gd name="adj" fmla="val 144112"/>
            </a:avLst>
          </a:prstGeom>
          <a:solidFill>
            <a:srgbClr val="49606E"/>
          </a:solidFill>
          <a:ln/>
        </p:spPr>
      </p:sp>
      <p:sp>
        <p:nvSpPr>
          <p:cNvPr id="18" name="Shape 14"/>
          <p:cNvSpPr/>
          <p:nvPr/>
        </p:nvSpPr>
        <p:spPr>
          <a:xfrm>
            <a:off x="956608" y="6250424"/>
            <a:ext cx="555427" cy="555427"/>
          </a:xfrm>
          <a:prstGeom prst="roundRect">
            <a:avLst>
              <a:gd name="adj" fmla="val 8001"/>
            </a:avLst>
          </a:prstGeom>
          <a:solidFill>
            <a:srgbClr val="304755"/>
          </a:solidFill>
          <a:ln/>
        </p:spPr>
      </p:sp>
      <p:sp>
        <p:nvSpPr>
          <p:cNvPr id="19" name="Text 15"/>
          <p:cNvSpPr/>
          <p:nvPr/>
        </p:nvSpPr>
        <p:spPr>
          <a:xfrm>
            <a:off x="1094125" y="6353889"/>
            <a:ext cx="280273" cy="34849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744"/>
              </a:lnSpc>
              <a:buNone/>
            </a:pPr>
            <a:r>
              <a:rPr lang="en-US" sz="2744" dirty="0">
                <a:solidFill>
                  <a:srgbClr val="CAD6DE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3</a:t>
            </a:r>
            <a:endParaRPr lang="en-US" sz="2744" dirty="0"/>
          </a:p>
        </p:txBody>
      </p:sp>
      <p:sp>
        <p:nvSpPr>
          <p:cNvPr id="20" name="Text 16"/>
          <p:cNvSpPr/>
          <p:nvPr/>
        </p:nvSpPr>
        <p:spPr>
          <a:xfrm>
            <a:off x="2592110" y="6219587"/>
            <a:ext cx="4502348" cy="36314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859"/>
              </a:lnSpc>
              <a:buNone/>
            </a:pPr>
            <a:r>
              <a:rPr lang="en-US" sz="2287" dirty="0">
                <a:solidFill>
                  <a:srgbClr val="CAD6DE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Листя → Гусениці → Птахи</a:t>
            </a:r>
            <a:endParaRPr lang="en-US" sz="2287" dirty="0"/>
          </a:p>
        </p:txBody>
      </p:sp>
      <p:sp>
        <p:nvSpPr>
          <p:cNvPr id="21" name="Text 17"/>
          <p:cNvSpPr/>
          <p:nvPr/>
        </p:nvSpPr>
        <p:spPr>
          <a:xfrm>
            <a:off x="2592110" y="6730841"/>
            <a:ext cx="5687854" cy="39504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3110"/>
              </a:lnSpc>
              <a:buNone/>
            </a:pPr>
            <a:r>
              <a:rPr lang="en-US" sz="1944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Рослини → Комахи → Хижаки</a:t>
            </a:r>
            <a:endParaRPr lang="en-US" sz="1944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737402"/>
          </a:xfrm>
          <a:prstGeom prst="rect">
            <a:avLst/>
          </a:prstGeom>
          <a:solidFill>
            <a:srgbClr val="112836"/>
          </a:solidFill>
          <a:ln/>
        </p:spPr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0" y="0"/>
            <a:ext cx="5486400" cy="8737402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04837" y="475178"/>
            <a:ext cx="7934325" cy="101631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4002"/>
              </a:lnSpc>
              <a:buNone/>
            </a:pPr>
            <a:r>
              <a:rPr lang="en-US" sz="3202" dirty="0">
                <a:solidFill>
                  <a:srgbClr val="FFFFFF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Значення ланцюгів живлення для екосистем</a:t>
            </a:r>
            <a:endParaRPr lang="en-US" sz="3202" dirty="0"/>
          </a:p>
        </p:txBody>
      </p:sp>
      <p:pic>
        <p:nvPicPr>
          <p:cNvPr id="6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837" y="1750695"/>
            <a:ext cx="431959" cy="431959"/>
          </a:xfrm>
          <a:prstGeom prst="rect">
            <a:avLst/>
          </a:prstGeom>
        </p:spPr>
      </p:pic>
      <p:sp>
        <p:nvSpPr>
          <p:cNvPr id="7" name="Text 2"/>
          <p:cNvSpPr/>
          <p:nvPr/>
        </p:nvSpPr>
        <p:spPr>
          <a:xfrm>
            <a:off x="604837" y="2355413"/>
            <a:ext cx="2033111" cy="25419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001"/>
              </a:lnSpc>
              <a:buNone/>
            </a:pPr>
            <a:r>
              <a:rPr lang="en-US" sz="1601" dirty="0">
                <a:solidFill>
                  <a:srgbClr val="CAD6DE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Баланс</a:t>
            </a:r>
            <a:endParaRPr lang="en-US" sz="1601" dirty="0"/>
          </a:p>
        </p:txBody>
      </p:sp>
      <p:sp>
        <p:nvSpPr>
          <p:cNvPr id="8" name="Text 3"/>
          <p:cNvSpPr/>
          <p:nvPr/>
        </p:nvSpPr>
        <p:spPr>
          <a:xfrm>
            <a:off x="604837" y="2713196"/>
            <a:ext cx="7934325" cy="27658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177"/>
              </a:lnSpc>
              <a:buNone/>
            </a:pPr>
            <a:r>
              <a:rPr lang="en-US" sz="1361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Ланцюги живлення підтримують рівновагу в екосистемах.</a:t>
            </a:r>
            <a:endParaRPr lang="en-US" sz="1361" dirty="0"/>
          </a:p>
        </p:txBody>
      </p:sp>
      <p:pic>
        <p:nvPicPr>
          <p:cNvPr id="9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4837" y="3508177"/>
            <a:ext cx="431959" cy="431959"/>
          </a:xfrm>
          <a:prstGeom prst="rect">
            <a:avLst/>
          </a:prstGeom>
        </p:spPr>
      </p:pic>
      <p:sp>
        <p:nvSpPr>
          <p:cNvPr id="10" name="Text 4"/>
          <p:cNvSpPr/>
          <p:nvPr/>
        </p:nvSpPr>
        <p:spPr>
          <a:xfrm>
            <a:off x="604837" y="4112895"/>
            <a:ext cx="2302788" cy="25419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001"/>
              </a:lnSpc>
              <a:buNone/>
            </a:pPr>
            <a:r>
              <a:rPr lang="en-US" sz="1601" dirty="0">
                <a:solidFill>
                  <a:srgbClr val="CAD6DE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Кругообіг речовин</a:t>
            </a:r>
            <a:endParaRPr lang="en-US" sz="1601" dirty="0"/>
          </a:p>
        </p:txBody>
      </p:sp>
      <p:sp>
        <p:nvSpPr>
          <p:cNvPr id="11" name="Text 5"/>
          <p:cNvSpPr/>
          <p:nvPr/>
        </p:nvSpPr>
        <p:spPr>
          <a:xfrm>
            <a:off x="604837" y="4470678"/>
            <a:ext cx="7934325" cy="27658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177"/>
              </a:lnSpc>
              <a:buNone/>
            </a:pPr>
            <a:r>
              <a:rPr lang="en-US" sz="1361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Переміщення енергії та поживних речовин між організмами.</a:t>
            </a:r>
            <a:endParaRPr lang="en-US" sz="1361" dirty="0"/>
          </a:p>
        </p:txBody>
      </p:sp>
      <p:pic>
        <p:nvPicPr>
          <p:cNvPr id="12" name="Image 4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4837" y="5265658"/>
            <a:ext cx="431959" cy="431959"/>
          </a:xfrm>
          <a:prstGeom prst="rect">
            <a:avLst/>
          </a:prstGeom>
        </p:spPr>
      </p:pic>
      <p:sp>
        <p:nvSpPr>
          <p:cNvPr id="13" name="Text 6"/>
          <p:cNvSpPr/>
          <p:nvPr/>
        </p:nvSpPr>
        <p:spPr>
          <a:xfrm>
            <a:off x="604837" y="5870377"/>
            <a:ext cx="2033111" cy="25419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001"/>
              </a:lnSpc>
              <a:buNone/>
            </a:pPr>
            <a:r>
              <a:rPr lang="en-US" sz="1601" dirty="0">
                <a:solidFill>
                  <a:srgbClr val="CAD6DE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Біорізноманіття</a:t>
            </a:r>
            <a:endParaRPr lang="en-US" sz="1601" dirty="0"/>
          </a:p>
        </p:txBody>
      </p:sp>
      <p:sp>
        <p:nvSpPr>
          <p:cNvPr id="14" name="Text 7"/>
          <p:cNvSpPr/>
          <p:nvPr/>
        </p:nvSpPr>
        <p:spPr>
          <a:xfrm>
            <a:off x="604837" y="6228159"/>
            <a:ext cx="7934325" cy="27658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177"/>
              </a:lnSpc>
              <a:buNone/>
            </a:pPr>
            <a:r>
              <a:rPr lang="en-US" sz="1361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Ланцюги живлення підтримують різноманіття видів.</a:t>
            </a:r>
            <a:endParaRPr lang="en-US" sz="1361" dirty="0"/>
          </a:p>
        </p:txBody>
      </p:sp>
      <p:pic>
        <p:nvPicPr>
          <p:cNvPr id="15" name="Image 5" descr="preencoded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4837" y="7023140"/>
            <a:ext cx="431959" cy="431959"/>
          </a:xfrm>
          <a:prstGeom prst="rect">
            <a:avLst/>
          </a:prstGeom>
        </p:spPr>
      </p:pic>
      <p:sp>
        <p:nvSpPr>
          <p:cNvPr id="16" name="Text 8"/>
          <p:cNvSpPr/>
          <p:nvPr/>
        </p:nvSpPr>
        <p:spPr>
          <a:xfrm>
            <a:off x="604837" y="7627858"/>
            <a:ext cx="2033111" cy="25419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001"/>
              </a:lnSpc>
              <a:buNone/>
            </a:pPr>
            <a:r>
              <a:rPr lang="en-US" sz="1601" dirty="0">
                <a:solidFill>
                  <a:srgbClr val="CAD6DE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Стійкість</a:t>
            </a:r>
            <a:endParaRPr lang="en-US" sz="1601" dirty="0"/>
          </a:p>
        </p:txBody>
      </p:sp>
      <p:sp>
        <p:nvSpPr>
          <p:cNvPr id="17" name="Text 9"/>
          <p:cNvSpPr/>
          <p:nvPr/>
        </p:nvSpPr>
        <p:spPr>
          <a:xfrm>
            <a:off x="604837" y="7985641"/>
            <a:ext cx="7934325" cy="27658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177"/>
              </a:lnSpc>
              <a:buNone/>
            </a:pPr>
            <a:r>
              <a:rPr lang="en-US" sz="1361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Стабілізують екосистеми, забезпечуючи їх стійкість.</a:t>
            </a:r>
            <a:endParaRPr lang="en-US" sz="136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30553"/>
          </a:xfrm>
          <a:prstGeom prst="rect">
            <a:avLst/>
          </a:prstGeom>
          <a:solidFill>
            <a:srgbClr val="112836"/>
          </a:solidFill>
          <a:ln/>
        </p:spPr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255782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2054900" y="3120509"/>
            <a:ext cx="10520601" cy="120372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4739"/>
              </a:lnSpc>
              <a:buNone/>
            </a:pPr>
            <a:r>
              <a:rPr lang="en-US" sz="3791" dirty="0">
                <a:solidFill>
                  <a:srgbClr val="FFFFFF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Вплив людини на ланцюги живлення</a:t>
            </a:r>
            <a:endParaRPr lang="en-US" sz="3791" dirty="0"/>
          </a:p>
        </p:txBody>
      </p:sp>
      <p:pic>
        <p:nvPicPr>
          <p:cNvPr id="6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4900" y="4631174"/>
            <a:ext cx="3506867" cy="818436"/>
          </a:xfrm>
          <a:prstGeom prst="rect">
            <a:avLst/>
          </a:prstGeom>
        </p:spPr>
      </p:pic>
      <p:sp>
        <p:nvSpPr>
          <p:cNvPr id="7" name="Text 2"/>
          <p:cNvSpPr/>
          <p:nvPr/>
        </p:nvSpPr>
        <p:spPr>
          <a:xfrm>
            <a:off x="2259449" y="5756553"/>
            <a:ext cx="2407444" cy="30087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370"/>
              </a:lnSpc>
              <a:buNone/>
            </a:pPr>
            <a:r>
              <a:rPr lang="en-US" sz="1896" dirty="0">
                <a:solidFill>
                  <a:srgbClr val="CAD6DE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Забруднення</a:t>
            </a:r>
            <a:endParaRPr lang="en-US" sz="1896" dirty="0"/>
          </a:p>
        </p:txBody>
      </p:sp>
      <p:sp>
        <p:nvSpPr>
          <p:cNvPr id="8" name="Text 3"/>
          <p:cNvSpPr/>
          <p:nvPr/>
        </p:nvSpPr>
        <p:spPr>
          <a:xfrm>
            <a:off x="2259449" y="6180177"/>
            <a:ext cx="3097768" cy="98226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578"/>
              </a:lnSpc>
              <a:buNone/>
            </a:pPr>
            <a:r>
              <a:rPr lang="en-US" sz="1611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Викиди забруднюючих речовин у навколишнє середовище.</a:t>
            </a:r>
            <a:endParaRPr lang="en-US" sz="1611" dirty="0"/>
          </a:p>
        </p:txBody>
      </p:sp>
      <p:pic>
        <p:nvPicPr>
          <p:cNvPr id="9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61767" y="4631174"/>
            <a:ext cx="3506867" cy="818436"/>
          </a:xfrm>
          <a:prstGeom prst="rect">
            <a:avLst/>
          </a:prstGeom>
        </p:spPr>
      </p:pic>
      <p:sp>
        <p:nvSpPr>
          <p:cNvPr id="10" name="Text 4"/>
          <p:cNvSpPr/>
          <p:nvPr/>
        </p:nvSpPr>
        <p:spPr>
          <a:xfrm>
            <a:off x="5766316" y="5756553"/>
            <a:ext cx="3097768" cy="60174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370"/>
              </a:lnSpc>
              <a:buNone/>
            </a:pPr>
            <a:r>
              <a:rPr lang="en-US" sz="1896" dirty="0">
                <a:solidFill>
                  <a:srgbClr val="CAD6DE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Знищення середовища</a:t>
            </a:r>
            <a:endParaRPr lang="en-US" sz="1896" dirty="0"/>
          </a:p>
        </p:txBody>
      </p:sp>
      <p:sp>
        <p:nvSpPr>
          <p:cNvPr id="11" name="Text 5"/>
          <p:cNvSpPr/>
          <p:nvPr/>
        </p:nvSpPr>
        <p:spPr>
          <a:xfrm>
            <a:off x="5766316" y="6481048"/>
            <a:ext cx="3097768" cy="98226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578"/>
              </a:lnSpc>
              <a:buNone/>
            </a:pPr>
            <a:r>
              <a:rPr lang="en-US" sz="1611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Знищення природних місць існування при вирубці лісів та забудові.</a:t>
            </a:r>
            <a:endParaRPr lang="en-US" sz="1611" dirty="0"/>
          </a:p>
        </p:txBody>
      </p:sp>
      <p:pic>
        <p:nvPicPr>
          <p:cNvPr id="12" name="Image 4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68633" y="4631174"/>
            <a:ext cx="3506867" cy="818436"/>
          </a:xfrm>
          <a:prstGeom prst="rect">
            <a:avLst/>
          </a:prstGeom>
        </p:spPr>
      </p:pic>
      <p:sp>
        <p:nvSpPr>
          <p:cNvPr id="13" name="Text 6"/>
          <p:cNvSpPr/>
          <p:nvPr/>
        </p:nvSpPr>
        <p:spPr>
          <a:xfrm>
            <a:off x="9273183" y="5756553"/>
            <a:ext cx="2613541" cy="30087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370"/>
              </a:lnSpc>
              <a:buNone/>
            </a:pPr>
            <a:r>
              <a:rPr lang="en-US" sz="1896" dirty="0">
                <a:solidFill>
                  <a:srgbClr val="CAD6DE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Надмірний вилов</a:t>
            </a:r>
            <a:endParaRPr lang="en-US" sz="1896" dirty="0"/>
          </a:p>
        </p:txBody>
      </p:sp>
      <p:sp>
        <p:nvSpPr>
          <p:cNvPr id="14" name="Text 7"/>
          <p:cNvSpPr/>
          <p:nvPr/>
        </p:nvSpPr>
        <p:spPr>
          <a:xfrm>
            <a:off x="9273183" y="6180177"/>
            <a:ext cx="3097768" cy="65484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578"/>
              </a:lnSpc>
              <a:buNone/>
            </a:pPr>
            <a:r>
              <a:rPr lang="en-US" sz="1611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Виснаження рибних запасів через понад експлуатацію.</a:t>
            </a:r>
            <a:endParaRPr lang="en-US" sz="161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12836"/>
          </a:solidFill>
          <a:ln/>
        </p:spPr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30861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968693" y="4024908"/>
            <a:ext cx="12692896" cy="145208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5718"/>
              </a:lnSpc>
              <a:buNone/>
            </a:pPr>
            <a:r>
              <a:rPr lang="en-US" sz="4574" dirty="0">
                <a:solidFill>
                  <a:srgbClr val="FFFFFF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Висновок: Важливість збереження балансу в природі</a:t>
            </a:r>
            <a:endParaRPr lang="en-US" sz="4574" dirty="0"/>
          </a:p>
        </p:txBody>
      </p:sp>
      <p:sp>
        <p:nvSpPr>
          <p:cNvPr id="6" name="Shape 2"/>
          <p:cNvSpPr/>
          <p:nvPr/>
        </p:nvSpPr>
        <p:spPr>
          <a:xfrm>
            <a:off x="968693" y="5847278"/>
            <a:ext cx="12692896" cy="1443514"/>
          </a:xfrm>
          <a:prstGeom prst="roundRect">
            <a:avLst>
              <a:gd name="adj" fmla="val 3079"/>
            </a:avLst>
          </a:prstGeom>
          <a:noFill/>
          <a:ln w="15240">
            <a:solidFill>
              <a:srgbClr val="FFFFFF">
                <a:alpha val="24000"/>
              </a:srgbClr>
            </a:solidFill>
            <a:prstDash val="solid"/>
          </a:ln>
        </p:spPr>
      </p:sp>
      <p:sp>
        <p:nvSpPr>
          <p:cNvPr id="7" name="Shape 3"/>
          <p:cNvSpPr/>
          <p:nvPr/>
        </p:nvSpPr>
        <p:spPr>
          <a:xfrm>
            <a:off x="983933" y="5862518"/>
            <a:ext cx="12662416" cy="706517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8" name="Text 4"/>
          <p:cNvSpPr/>
          <p:nvPr/>
        </p:nvSpPr>
        <p:spPr>
          <a:xfrm>
            <a:off x="1230868" y="6018252"/>
            <a:ext cx="5833705" cy="39504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Збереження біорізноманіття</a:t>
            </a:r>
            <a:endParaRPr lang="en-US" sz="1944" dirty="0"/>
          </a:p>
        </p:txBody>
      </p:sp>
      <p:sp>
        <p:nvSpPr>
          <p:cNvPr id="9" name="Text 5"/>
          <p:cNvSpPr/>
          <p:nvPr/>
        </p:nvSpPr>
        <p:spPr>
          <a:xfrm>
            <a:off x="7565827" y="6018252"/>
            <a:ext cx="5833705" cy="39504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Підтримання стабільності екосистем</a:t>
            </a:r>
            <a:endParaRPr lang="en-US" sz="1944" dirty="0"/>
          </a:p>
        </p:txBody>
      </p:sp>
      <p:sp>
        <p:nvSpPr>
          <p:cNvPr id="10" name="Shape 6"/>
          <p:cNvSpPr/>
          <p:nvPr/>
        </p:nvSpPr>
        <p:spPr>
          <a:xfrm>
            <a:off x="983933" y="6569035"/>
            <a:ext cx="12662416" cy="706517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</p:sp>
      <p:sp>
        <p:nvSpPr>
          <p:cNvPr id="11" name="Text 7"/>
          <p:cNvSpPr/>
          <p:nvPr/>
        </p:nvSpPr>
        <p:spPr>
          <a:xfrm>
            <a:off x="1230868" y="6724769"/>
            <a:ext cx="5833705" cy="39504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Забезпечення кругообігу речовин</a:t>
            </a:r>
            <a:endParaRPr lang="en-US" sz="1944" dirty="0"/>
          </a:p>
        </p:txBody>
      </p:sp>
      <p:sp>
        <p:nvSpPr>
          <p:cNvPr id="12" name="Text 8"/>
          <p:cNvSpPr/>
          <p:nvPr/>
        </p:nvSpPr>
        <p:spPr>
          <a:xfrm>
            <a:off x="7565827" y="6724769"/>
            <a:ext cx="5833705" cy="39504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Гарантування стійкості природи</a:t>
            </a:r>
            <a:endParaRPr lang="en-US" sz="1944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2024-07-20T17:27:27Z</dcterms:created>
  <dcterms:modified xsi:type="dcterms:W3CDTF">2024-07-20T17:27:27Z</dcterms:modified>
</cp:coreProperties>
</file>