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4.png"/><Relationship Id="rId5" Type="http://schemas.openxmlformats.org/officeDocument/2006/relationships/image" Target="../media/image-4-5.png"/><Relationship Id="rId6" Type="http://schemas.openxmlformats.org/officeDocument/2006/relationships/image" Target="../media/image-4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350437" y="1281708"/>
            <a:ext cx="7415927" cy="300609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7890"/>
              </a:lnSpc>
              <a:buNone/>
            </a:pPr>
            <a:r>
              <a:rPr lang="en-US" sz="6312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Ланцюги живлення в природі</a:t>
            </a:r>
            <a:endParaRPr lang="en-US" sz="6312" dirty="0"/>
          </a:p>
        </p:txBody>
      </p:sp>
      <p:sp>
        <p:nvSpPr>
          <p:cNvPr id="6" name="Text 2"/>
          <p:cNvSpPr/>
          <p:nvPr/>
        </p:nvSpPr>
        <p:spPr>
          <a:xfrm>
            <a:off x="6350437" y="4658082"/>
            <a:ext cx="7415927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Природа являє собою складну павутину ланцюгів живлення, де кожен організм відіграє свою важливу роль. Від дрібних комах до великих хижаків, всі взаємопов'язані в екосистемі, утворюючи ефективні цикли обміну речовин.</a:t>
            </a:r>
            <a:endParaRPr lang="en-US" sz="1944" dirty="0"/>
          </a:p>
        </p:txBody>
      </p:sp>
      <p:sp>
        <p:nvSpPr>
          <p:cNvPr id="7" name="Shape 3"/>
          <p:cNvSpPr/>
          <p:nvPr/>
        </p:nvSpPr>
        <p:spPr>
          <a:xfrm>
            <a:off x="6350437" y="6534388"/>
            <a:ext cx="394930" cy="394930"/>
          </a:xfrm>
          <a:prstGeom prst="roundRect">
            <a:avLst>
              <a:gd name="adj" fmla="val 2315115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8057" y="6542008"/>
            <a:ext cx="379690" cy="37969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868716" y="6515933"/>
            <a:ext cx="3424714" cy="4319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402"/>
              </a:lnSpc>
              <a:buNone/>
            </a:pPr>
            <a:r>
              <a:rPr lang="en-US" sz="2430" b="1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by Світлана Дербеденева</a:t>
            </a:r>
            <a:endParaRPr lang="en-US" sz="243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968693" y="2434590"/>
            <a:ext cx="9149834" cy="7260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718"/>
              </a:lnSpc>
              <a:buNone/>
            </a:pPr>
            <a:r>
              <a:rPr lang="en-US" sz="4574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Ланцюги живлення комах влітку</a:t>
            </a:r>
            <a:endParaRPr lang="en-US" sz="4574" dirty="0"/>
          </a:p>
        </p:txBody>
      </p:sp>
      <p:sp>
        <p:nvSpPr>
          <p:cNvPr id="5" name="Text 2"/>
          <p:cNvSpPr/>
          <p:nvPr/>
        </p:nvSpPr>
        <p:spPr>
          <a:xfrm>
            <a:off x="968693" y="3777734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Жертви</a:t>
            </a:r>
            <a:endParaRPr lang="en-US" sz="2287" dirty="0"/>
          </a:p>
        </p:txBody>
      </p:sp>
      <p:sp>
        <p:nvSpPr>
          <p:cNvPr id="6" name="Text 3"/>
          <p:cNvSpPr/>
          <p:nvPr/>
        </p:nvSpPr>
        <p:spPr>
          <a:xfrm>
            <a:off x="968693" y="4387691"/>
            <a:ext cx="3828931" cy="11851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Рослини, листя, квіти, фрукти - становлять основу харчування багатьох комах.</a:t>
            </a:r>
            <a:endParaRPr lang="en-US" sz="1944" dirty="0"/>
          </a:p>
        </p:txBody>
      </p:sp>
      <p:sp>
        <p:nvSpPr>
          <p:cNvPr id="7" name="Text 4"/>
          <p:cNvSpPr/>
          <p:nvPr/>
        </p:nvSpPr>
        <p:spPr>
          <a:xfrm>
            <a:off x="5407462" y="3777734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Хижаки</a:t>
            </a:r>
            <a:endParaRPr lang="en-US" sz="2287" dirty="0"/>
          </a:p>
        </p:txBody>
      </p:sp>
      <p:sp>
        <p:nvSpPr>
          <p:cNvPr id="8" name="Text 5"/>
          <p:cNvSpPr/>
          <p:nvPr/>
        </p:nvSpPr>
        <p:spPr>
          <a:xfrm>
            <a:off x="5407462" y="4387691"/>
            <a:ext cx="3828931" cy="11851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Павуки, жуки, птахи - полюють на комах, контролюючи їхню чисельність.</a:t>
            </a:r>
            <a:endParaRPr lang="en-US" sz="1944" dirty="0"/>
          </a:p>
        </p:txBody>
      </p:sp>
      <p:sp>
        <p:nvSpPr>
          <p:cNvPr id="9" name="Text 6"/>
          <p:cNvSpPr/>
          <p:nvPr/>
        </p:nvSpPr>
        <p:spPr>
          <a:xfrm>
            <a:off x="9846231" y="3777734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Симбіоти</a:t>
            </a:r>
            <a:endParaRPr lang="en-US" sz="2287" dirty="0"/>
          </a:p>
        </p:txBody>
      </p:sp>
      <p:sp>
        <p:nvSpPr>
          <p:cNvPr id="10" name="Text 7"/>
          <p:cNvSpPr/>
          <p:nvPr/>
        </p:nvSpPr>
        <p:spPr>
          <a:xfrm>
            <a:off x="9846231" y="4387691"/>
            <a:ext cx="3828931" cy="11851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Бджоли, мурахи - запилюють рослини та сприяють розмноженню.</a:t>
            </a:r>
            <a:endParaRPr lang="en-US" sz="1944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94849" y="1472327"/>
            <a:ext cx="7391638" cy="5840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4598"/>
              </a:lnSpc>
              <a:buNone/>
            </a:pPr>
            <a:r>
              <a:rPr lang="en-US" sz="3678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Ланцюги живлення птахів влітку</a:t>
            </a:r>
            <a:endParaRPr lang="en-US" sz="3678" dirty="0"/>
          </a:p>
        </p:txBody>
      </p:sp>
      <p:sp>
        <p:nvSpPr>
          <p:cNvPr id="6" name="Shape 2"/>
          <p:cNvSpPr/>
          <p:nvPr/>
        </p:nvSpPr>
        <p:spPr>
          <a:xfrm>
            <a:off x="694849" y="2577346"/>
            <a:ext cx="446603" cy="446603"/>
          </a:xfrm>
          <a:prstGeom prst="roundRect">
            <a:avLst>
              <a:gd name="adj" fmla="val 66683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834033" y="2660452"/>
            <a:ext cx="168116" cy="2802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07"/>
              </a:lnSpc>
              <a:buNone/>
            </a:pPr>
            <a:r>
              <a:rPr lang="en-US" sz="220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1</a:t>
            </a:r>
            <a:endParaRPr lang="en-US" sz="2207" dirty="0"/>
          </a:p>
        </p:txBody>
      </p:sp>
      <p:sp>
        <p:nvSpPr>
          <p:cNvPr id="8" name="Text 4"/>
          <p:cNvSpPr/>
          <p:nvPr/>
        </p:nvSpPr>
        <p:spPr>
          <a:xfrm>
            <a:off x="1339929" y="2577346"/>
            <a:ext cx="2335649" cy="2919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99"/>
              </a:lnSpc>
              <a:buNone/>
            </a:pPr>
            <a:r>
              <a:rPr lang="en-US" sz="1839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Комахи</a:t>
            </a:r>
            <a:endParaRPr lang="en-US" sz="1839" dirty="0"/>
          </a:p>
        </p:txBody>
      </p:sp>
      <p:sp>
        <p:nvSpPr>
          <p:cNvPr id="9" name="Text 5"/>
          <p:cNvSpPr/>
          <p:nvPr/>
        </p:nvSpPr>
        <p:spPr>
          <a:xfrm>
            <a:off x="1339929" y="2988350"/>
            <a:ext cx="7109222" cy="3176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01"/>
              </a:lnSpc>
              <a:buNone/>
            </a:pPr>
            <a:r>
              <a:rPr lang="en-US" sz="1563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Птахи полюють на широкий спектр комах, контролюючи їхню чисельність.</a:t>
            </a:r>
            <a:endParaRPr lang="en-US" sz="1563" dirty="0"/>
          </a:p>
        </p:txBody>
      </p:sp>
      <p:sp>
        <p:nvSpPr>
          <p:cNvPr id="10" name="Shape 6"/>
          <p:cNvSpPr/>
          <p:nvPr/>
        </p:nvSpPr>
        <p:spPr>
          <a:xfrm>
            <a:off x="694849" y="3727728"/>
            <a:ext cx="446603" cy="446603"/>
          </a:xfrm>
          <a:prstGeom prst="roundRect">
            <a:avLst>
              <a:gd name="adj" fmla="val 66683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834033" y="3810833"/>
            <a:ext cx="168116" cy="2802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07"/>
              </a:lnSpc>
              <a:buNone/>
            </a:pPr>
            <a:r>
              <a:rPr lang="en-US" sz="220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2</a:t>
            </a:r>
            <a:endParaRPr lang="en-US" sz="2207" dirty="0"/>
          </a:p>
        </p:txBody>
      </p:sp>
      <p:sp>
        <p:nvSpPr>
          <p:cNvPr id="12" name="Text 8"/>
          <p:cNvSpPr/>
          <p:nvPr/>
        </p:nvSpPr>
        <p:spPr>
          <a:xfrm>
            <a:off x="1339929" y="3727728"/>
            <a:ext cx="2335649" cy="2919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99"/>
              </a:lnSpc>
              <a:buNone/>
            </a:pPr>
            <a:r>
              <a:rPr lang="en-US" sz="1839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Насіння та ягоди</a:t>
            </a:r>
            <a:endParaRPr lang="en-US" sz="1839" dirty="0"/>
          </a:p>
        </p:txBody>
      </p:sp>
      <p:sp>
        <p:nvSpPr>
          <p:cNvPr id="13" name="Text 9"/>
          <p:cNvSpPr/>
          <p:nvPr/>
        </p:nvSpPr>
        <p:spPr>
          <a:xfrm>
            <a:off x="1339929" y="4138732"/>
            <a:ext cx="7109222" cy="3176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01"/>
              </a:lnSpc>
              <a:buNone/>
            </a:pPr>
            <a:r>
              <a:rPr lang="en-US" sz="1563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Траво'ядні птахи живляться насінням, ягодами, плодами рослин.</a:t>
            </a:r>
            <a:endParaRPr lang="en-US" sz="1563" dirty="0"/>
          </a:p>
        </p:txBody>
      </p:sp>
      <p:sp>
        <p:nvSpPr>
          <p:cNvPr id="14" name="Shape 10"/>
          <p:cNvSpPr/>
          <p:nvPr/>
        </p:nvSpPr>
        <p:spPr>
          <a:xfrm>
            <a:off x="694849" y="4878110"/>
            <a:ext cx="446603" cy="446603"/>
          </a:xfrm>
          <a:prstGeom prst="roundRect">
            <a:avLst>
              <a:gd name="adj" fmla="val 66683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834033" y="4961215"/>
            <a:ext cx="168116" cy="2802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07"/>
              </a:lnSpc>
              <a:buNone/>
            </a:pPr>
            <a:r>
              <a:rPr lang="en-US" sz="220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3</a:t>
            </a:r>
            <a:endParaRPr lang="en-US" sz="2207" dirty="0"/>
          </a:p>
        </p:txBody>
      </p:sp>
      <p:sp>
        <p:nvSpPr>
          <p:cNvPr id="16" name="Text 12"/>
          <p:cNvSpPr/>
          <p:nvPr/>
        </p:nvSpPr>
        <p:spPr>
          <a:xfrm>
            <a:off x="1339929" y="4878110"/>
            <a:ext cx="2335649" cy="2919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99"/>
              </a:lnSpc>
              <a:buNone/>
            </a:pPr>
            <a:r>
              <a:rPr lang="en-US" sz="1839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Молодь та яйця</a:t>
            </a:r>
            <a:endParaRPr lang="en-US" sz="1839" dirty="0"/>
          </a:p>
        </p:txBody>
      </p:sp>
      <p:sp>
        <p:nvSpPr>
          <p:cNvPr id="17" name="Text 13"/>
          <p:cNvSpPr/>
          <p:nvPr/>
        </p:nvSpPr>
        <p:spPr>
          <a:xfrm>
            <a:off x="1339929" y="5289113"/>
            <a:ext cx="7109222" cy="3176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01"/>
              </a:lnSpc>
              <a:buNone/>
            </a:pPr>
            <a:r>
              <a:rPr lang="en-US" sz="1563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Хижаки, такі як яструби, полюють на пташенят та яйця у гніздах.</a:t>
            </a:r>
            <a:endParaRPr lang="en-US" sz="1563" dirty="0"/>
          </a:p>
        </p:txBody>
      </p:sp>
      <p:sp>
        <p:nvSpPr>
          <p:cNvPr id="18" name="Shape 14"/>
          <p:cNvSpPr/>
          <p:nvPr/>
        </p:nvSpPr>
        <p:spPr>
          <a:xfrm>
            <a:off x="694849" y="6028492"/>
            <a:ext cx="446603" cy="446603"/>
          </a:xfrm>
          <a:prstGeom prst="roundRect">
            <a:avLst>
              <a:gd name="adj" fmla="val 66683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834033" y="6111597"/>
            <a:ext cx="168116" cy="2802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207"/>
              </a:lnSpc>
              <a:buNone/>
            </a:pPr>
            <a:r>
              <a:rPr lang="en-US" sz="220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4</a:t>
            </a:r>
            <a:endParaRPr lang="en-US" sz="2207" dirty="0"/>
          </a:p>
        </p:txBody>
      </p:sp>
      <p:sp>
        <p:nvSpPr>
          <p:cNvPr id="20" name="Text 16"/>
          <p:cNvSpPr/>
          <p:nvPr/>
        </p:nvSpPr>
        <p:spPr>
          <a:xfrm>
            <a:off x="1339929" y="6028492"/>
            <a:ext cx="2335649" cy="2919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99"/>
              </a:lnSpc>
              <a:buNone/>
            </a:pPr>
            <a:r>
              <a:rPr lang="en-US" sz="1839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Падаль</a:t>
            </a:r>
            <a:endParaRPr lang="en-US" sz="1839" dirty="0"/>
          </a:p>
        </p:txBody>
      </p:sp>
      <p:sp>
        <p:nvSpPr>
          <p:cNvPr id="21" name="Text 17"/>
          <p:cNvSpPr/>
          <p:nvPr/>
        </p:nvSpPr>
        <p:spPr>
          <a:xfrm>
            <a:off x="1339929" y="6439495"/>
            <a:ext cx="7109222" cy="3176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01"/>
              </a:lnSpc>
              <a:buNone/>
            </a:pPr>
            <a:r>
              <a:rPr lang="en-US" sz="1563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Деякі птахи, наприклад грифи, живляться падлом, очищуючи екосистему.</a:t>
            </a:r>
            <a:endParaRPr lang="en-US" sz="1563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04837" y="475298"/>
            <a:ext cx="6929318" cy="5081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4002"/>
              </a:lnSpc>
              <a:buNone/>
            </a:pPr>
            <a:r>
              <a:rPr lang="en-US" sz="3202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Ланцюги живлення плазунів влітку</a:t>
            </a:r>
            <a:endParaRPr lang="en-US" sz="3202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37" y="1242655"/>
            <a:ext cx="431959" cy="431959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604837" y="1847374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Гризуни</a:t>
            </a:r>
            <a:endParaRPr lang="en-US" sz="1601" dirty="0"/>
          </a:p>
        </p:txBody>
      </p:sp>
      <p:sp>
        <p:nvSpPr>
          <p:cNvPr id="8" name="Text 3"/>
          <p:cNvSpPr/>
          <p:nvPr/>
        </p:nvSpPr>
        <p:spPr>
          <a:xfrm>
            <a:off x="604837" y="2205157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Плазуни, такі як змії, полюють на мишей, щурів та інших гризунів.</a:t>
            </a:r>
            <a:endParaRPr lang="en-US" sz="1361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837" y="3000137"/>
            <a:ext cx="431959" cy="431959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04837" y="3604855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Комахи</a:t>
            </a:r>
            <a:endParaRPr lang="en-US" sz="1601" dirty="0"/>
          </a:p>
        </p:txBody>
      </p:sp>
      <p:sp>
        <p:nvSpPr>
          <p:cNvPr id="11" name="Text 5"/>
          <p:cNvSpPr/>
          <p:nvPr/>
        </p:nvSpPr>
        <p:spPr>
          <a:xfrm>
            <a:off x="604837" y="3962638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Жаби, ящірки та змії живляться різноманітними комахами.</a:t>
            </a:r>
            <a:endParaRPr lang="en-US" sz="1361" dirty="0"/>
          </a:p>
        </p:txBody>
      </p:sp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837" y="4757618"/>
            <a:ext cx="431959" cy="431959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604837" y="5362337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Яйця</a:t>
            </a:r>
            <a:endParaRPr lang="en-US" sz="1601" dirty="0"/>
          </a:p>
        </p:txBody>
      </p:sp>
      <p:sp>
        <p:nvSpPr>
          <p:cNvPr id="14" name="Text 7"/>
          <p:cNvSpPr/>
          <p:nvPr/>
        </p:nvSpPr>
        <p:spPr>
          <a:xfrm>
            <a:off x="604837" y="5720120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Деякі плазуни, як-от черепахи, полюють на яйця птахів та інших плазунів.</a:t>
            </a:r>
            <a:endParaRPr lang="en-US" sz="1361" dirty="0"/>
          </a:p>
        </p:txBody>
      </p:sp>
      <p:pic>
        <p:nvPicPr>
          <p:cNvPr id="15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837" y="6515100"/>
            <a:ext cx="431959" cy="431959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604837" y="7119818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Рослини</a:t>
            </a:r>
            <a:endParaRPr lang="en-US" sz="1601" dirty="0"/>
          </a:p>
        </p:txBody>
      </p:sp>
      <p:sp>
        <p:nvSpPr>
          <p:cNvPr id="17" name="Text 9"/>
          <p:cNvSpPr/>
          <p:nvPr/>
        </p:nvSpPr>
        <p:spPr>
          <a:xfrm>
            <a:off x="604837" y="7477601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Травоїдні плазуни, наприклад ігуани, живляться листям, квітами та плодами.</a:t>
            </a:r>
            <a:endParaRPr lang="en-US" sz="136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67331" y="613648"/>
            <a:ext cx="7582138" cy="13125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167"/>
              </a:lnSpc>
              <a:buNone/>
            </a:pPr>
            <a:r>
              <a:rPr lang="en-US" sz="4134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Ланцюги живлення звірів влітку</a:t>
            </a:r>
            <a:endParaRPr lang="en-US" sz="4134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7331" y="2260878"/>
            <a:ext cx="1115616" cy="1784985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7717631" y="2484001"/>
            <a:ext cx="2624971" cy="32813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84"/>
              </a:lnSpc>
              <a:buNone/>
            </a:pPr>
            <a:r>
              <a:rPr lang="en-US" sz="206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Хижаки</a:t>
            </a:r>
            <a:endParaRPr lang="en-US" sz="2067" dirty="0"/>
          </a:p>
        </p:txBody>
      </p:sp>
      <p:sp>
        <p:nvSpPr>
          <p:cNvPr id="8" name="Text 3"/>
          <p:cNvSpPr/>
          <p:nvPr/>
        </p:nvSpPr>
        <p:spPr>
          <a:xfrm>
            <a:off x="7717631" y="2945963"/>
            <a:ext cx="6131838" cy="7138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11"/>
              </a:lnSpc>
              <a:buNone/>
            </a:pPr>
            <a:r>
              <a:rPr lang="en-US" sz="1757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Вовки, леви, ведмеді та інші великі звірі полюють на копитних тварин.</a:t>
            </a:r>
            <a:endParaRPr lang="en-US" sz="1757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7331" y="4045863"/>
            <a:ext cx="1115616" cy="1784985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7717631" y="4268986"/>
            <a:ext cx="2624971" cy="32813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84"/>
              </a:lnSpc>
              <a:buNone/>
            </a:pPr>
            <a:r>
              <a:rPr lang="en-US" sz="206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Травоїдні</a:t>
            </a:r>
            <a:endParaRPr lang="en-US" sz="2067" dirty="0"/>
          </a:p>
        </p:txBody>
      </p:sp>
      <p:sp>
        <p:nvSpPr>
          <p:cNvPr id="11" name="Text 5"/>
          <p:cNvSpPr/>
          <p:nvPr/>
        </p:nvSpPr>
        <p:spPr>
          <a:xfrm>
            <a:off x="7717631" y="4730948"/>
            <a:ext cx="6131838" cy="7138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11"/>
              </a:lnSpc>
              <a:buNone/>
            </a:pPr>
            <a:r>
              <a:rPr lang="en-US" sz="1757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Олені, антилопи, зебри - живляться різноманітною рослинністю.</a:t>
            </a:r>
            <a:endParaRPr lang="en-US" sz="1757" dirty="0"/>
          </a:p>
        </p:txBody>
      </p:sp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7331" y="5830848"/>
            <a:ext cx="1115616" cy="1784985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7717631" y="6053971"/>
            <a:ext cx="2624971" cy="32813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84"/>
              </a:lnSpc>
              <a:buNone/>
            </a:pPr>
            <a:r>
              <a:rPr lang="en-US" sz="206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Всеїдні</a:t>
            </a:r>
            <a:endParaRPr lang="en-US" sz="2067" dirty="0"/>
          </a:p>
        </p:txBody>
      </p:sp>
      <p:sp>
        <p:nvSpPr>
          <p:cNvPr id="14" name="Text 7"/>
          <p:cNvSpPr/>
          <p:nvPr/>
        </p:nvSpPr>
        <p:spPr>
          <a:xfrm>
            <a:off x="7717631" y="6515933"/>
            <a:ext cx="6131838" cy="7138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11"/>
              </a:lnSpc>
              <a:buNone/>
            </a:pPr>
            <a:r>
              <a:rPr lang="en-US" sz="1757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Ведмеді, єноти, свині - можуть харчуватися як рослинними, так і тваринними продуктами.</a:t>
            </a:r>
            <a:endParaRPr lang="en-US" sz="1757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113145" y="1357074"/>
            <a:ext cx="6836807" cy="52661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4147"/>
              </a:lnSpc>
              <a:buNone/>
            </a:pPr>
            <a:r>
              <a:rPr lang="en-US" sz="3318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Ланцюги живлення комах взимку</a:t>
            </a:r>
            <a:endParaRPr lang="en-US" sz="3318" dirty="0"/>
          </a:p>
        </p:txBody>
      </p:sp>
      <p:sp>
        <p:nvSpPr>
          <p:cNvPr id="6" name="Shape 2"/>
          <p:cNvSpPr/>
          <p:nvPr/>
        </p:nvSpPr>
        <p:spPr>
          <a:xfrm>
            <a:off x="6113145" y="2152293"/>
            <a:ext cx="7890510" cy="1045726"/>
          </a:xfrm>
          <a:prstGeom prst="roundRect">
            <a:avLst>
              <a:gd name="adj" fmla="val 25686"/>
            </a:avLst>
          </a:prstGeom>
          <a:solidFill>
            <a:srgbClr val="F3F3FF"/>
          </a:solidFill>
          <a:ln w="15240">
            <a:solidFill>
              <a:srgbClr val="2D4DF2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307455" y="2346603"/>
            <a:ext cx="2106692" cy="26324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074"/>
              </a:lnSpc>
              <a:buNone/>
            </a:pPr>
            <a:r>
              <a:rPr lang="en-US" sz="1659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Зимова сплячка</a:t>
            </a:r>
            <a:endParaRPr lang="en-US" sz="1659" dirty="0"/>
          </a:p>
        </p:txBody>
      </p:sp>
      <p:sp>
        <p:nvSpPr>
          <p:cNvPr id="8" name="Text 4"/>
          <p:cNvSpPr/>
          <p:nvPr/>
        </p:nvSpPr>
        <p:spPr>
          <a:xfrm>
            <a:off x="6307455" y="2717244"/>
            <a:ext cx="7501890" cy="28646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56"/>
              </a:lnSpc>
              <a:buNone/>
            </a:pPr>
            <a:r>
              <a:rPr lang="en-US" sz="141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Багато комах впадають у сплячку, знижуючи метаболізм та споживання.</a:t>
            </a:r>
            <a:endParaRPr lang="en-US" sz="1410" dirty="0"/>
          </a:p>
        </p:txBody>
      </p:sp>
      <p:sp>
        <p:nvSpPr>
          <p:cNvPr id="9" name="Shape 5"/>
          <p:cNvSpPr/>
          <p:nvPr/>
        </p:nvSpPr>
        <p:spPr>
          <a:xfrm>
            <a:off x="6113145" y="3377089"/>
            <a:ext cx="7890510" cy="1045726"/>
          </a:xfrm>
          <a:prstGeom prst="roundRect">
            <a:avLst>
              <a:gd name="adj" fmla="val 25686"/>
            </a:avLst>
          </a:prstGeom>
          <a:solidFill>
            <a:srgbClr val="F3F3FF"/>
          </a:solidFill>
          <a:ln w="15240">
            <a:solidFill>
              <a:srgbClr val="018CE1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6307455" y="3571399"/>
            <a:ext cx="2106692" cy="26324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074"/>
              </a:lnSpc>
              <a:buNone/>
            </a:pPr>
            <a:r>
              <a:rPr lang="en-US" sz="1659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Переховування</a:t>
            </a:r>
            <a:endParaRPr lang="en-US" sz="1659" dirty="0"/>
          </a:p>
        </p:txBody>
      </p:sp>
      <p:sp>
        <p:nvSpPr>
          <p:cNvPr id="11" name="Text 7"/>
          <p:cNvSpPr/>
          <p:nvPr/>
        </p:nvSpPr>
        <p:spPr>
          <a:xfrm>
            <a:off x="6307455" y="3942040"/>
            <a:ext cx="7501890" cy="28646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56"/>
              </a:lnSpc>
              <a:buNone/>
            </a:pPr>
            <a:r>
              <a:rPr lang="en-US" sz="141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Комахи шукають укриття, наприклад під корою дерев чи у тріщинах.</a:t>
            </a:r>
            <a:endParaRPr lang="en-US" sz="1410" dirty="0"/>
          </a:p>
        </p:txBody>
      </p:sp>
      <p:sp>
        <p:nvSpPr>
          <p:cNvPr id="12" name="Shape 8"/>
          <p:cNvSpPr/>
          <p:nvPr/>
        </p:nvSpPr>
        <p:spPr>
          <a:xfrm>
            <a:off x="6113145" y="4601885"/>
            <a:ext cx="7890510" cy="1045726"/>
          </a:xfrm>
          <a:prstGeom prst="roundRect">
            <a:avLst>
              <a:gd name="adj" fmla="val 25686"/>
            </a:avLst>
          </a:prstGeom>
          <a:solidFill>
            <a:srgbClr val="F3F3FF"/>
          </a:solidFill>
          <a:ln w="15240">
            <a:solidFill>
              <a:srgbClr val="DA33BF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307455" y="4796195"/>
            <a:ext cx="2106692" cy="26324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074"/>
              </a:lnSpc>
              <a:buNone/>
            </a:pPr>
            <a:r>
              <a:rPr lang="en-US" sz="1659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Пошук їжі</a:t>
            </a:r>
            <a:endParaRPr lang="en-US" sz="1659" dirty="0"/>
          </a:p>
        </p:txBody>
      </p:sp>
      <p:sp>
        <p:nvSpPr>
          <p:cNvPr id="14" name="Text 10"/>
          <p:cNvSpPr/>
          <p:nvPr/>
        </p:nvSpPr>
        <p:spPr>
          <a:xfrm>
            <a:off x="6307455" y="5166836"/>
            <a:ext cx="7501890" cy="28646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56"/>
              </a:lnSpc>
              <a:buNone/>
            </a:pPr>
            <a:r>
              <a:rPr lang="en-US" sz="141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Деякі комахи залишаються активними, шукаючи рослинні та тваринні рештки.</a:t>
            </a:r>
            <a:endParaRPr lang="en-US" sz="1410" dirty="0"/>
          </a:p>
        </p:txBody>
      </p:sp>
      <p:sp>
        <p:nvSpPr>
          <p:cNvPr id="15" name="Shape 11"/>
          <p:cNvSpPr/>
          <p:nvPr/>
        </p:nvSpPr>
        <p:spPr>
          <a:xfrm>
            <a:off x="6113145" y="5826681"/>
            <a:ext cx="7890510" cy="1045726"/>
          </a:xfrm>
          <a:prstGeom prst="roundRect">
            <a:avLst>
              <a:gd name="adj" fmla="val 25686"/>
            </a:avLst>
          </a:prstGeom>
          <a:solidFill>
            <a:srgbClr val="F3F3FF"/>
          </a:solidFill>
          <a:ln w="15240">
            <a:solidFill>
              <a:srgbClr val="2D4DF2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6307455" y="6020991"/>
            <a:ext cx="2106692" cy="26324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074"/>
              </a:lnSpc>
              <a:buNone/>
            </a:pPr>
            <a:r>
              <a:rPr lang="en-US" sz="1659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Мутуалізм</a:t>
            </a:r>
            <a:endParaRPr lang="en-US" sz="1659" dirty="0"/>
          </a:p>
        </p:txBody>
      </p:sp>
      <p:sp>
        <p:nvSpPr>
          <p:cNvPr id="17" name="Text 13"/>
          <p:cNvSpPr/>
          <p:nvPr/>
        </p:nvSpPr>
        <p:spPr>
          <a:xfrm>
            <a:off x="6307455" y="6391632"/>
            <a:ext cx="7501890" cy="28646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56"/>
              </a:lnSpc>
              <a:buNone/>
            </a:pPr>
            <a:r>
              <a:rPr lang="en-US" sz="1410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Окремі комахи можуть співіснувати з рослинами або тваринами.</a:t>
            </a:r>
            <a:endParaRPr lang="en-US" sz="141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41164" y="923211"/>
            <a:ext cx="7661672" cy="124563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905"/>
              </a:lnSpc>
              <a:buNone/>
            </a:pPr>
            <a:r>
              <a:rPr lang="en-US" sz="3924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Ланцюги живлення птахів взимку</a:t>
            </a:r>
            <a:endParaRPr lang="en-US" sz="3924" dirty="0"/>
          </a:p>
        </p:txBody>
      </p:sp>
      <p:sp>
        <p:nvSpPr>
          <p:cNvPr id="6" name="Shape 2"/>
          <p:cNvSpPr/>
          <p:nvPr/>
        </p:nvSpPr>
        <p:spPr>
          <a:xfrm>
            <a:off x="741164" y="2486501"/>
            <a:ext cx="7661672" cy="4819888"/>
          </a:xfrm>
          <a:prstGeom prst="roundRect">
            <a:avLst>
              <a:gd name="adj" fmla="val 6591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748784" y="2494121"/>
            <a:ext cx="7646432" cy="1285875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8" name="Text 4"/>
          <p:cNvSpPr/>
          <p:nvPr/>
        </p:nvSpPr>
        <p:spPr>
          <a:xfrm>
            <a:off x="960477" y="2628781"/>
            <a:ext cx="3396020" cy="33885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68"/>
              </a:lnSpc>
              <a:buNone/>
            </a:pPr>
            <a:r>
              <a:rPr lang="en-US" sz="1668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Комахи</a:t>
            </a:r>
            <a:endParaRPr lang="en-US" sz="1668" dirty="0"/>
          </a:p>
        </p:txBody>
      </p:sp>
      <p:sp>
        <p:nvSpPr>
          <p:cNvPr id="9" name="Text 5"/>
          <p:cNvSpPr/>
          <p:nvPr/>
        </p:nvSpPr>
        <p:spPr>
          <a:xfrm>
            <a:off x="4787503" y="2628781"/>
            <a:ext cx="3396020" cy="10165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68"/>
              </a:lnSpc>
              <a:buNone/>
            </a:pPr>
            <a:r>
              <a:rPr lang="en-US" sz="1668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Деякі птахи, наприклад синиці, здатні знаходити та споживати комах навіть взимку.</a:t>
            </a:r>
            <a:endParaRPr lang="en-US" sz="1668" dirty="0"/>
          </a:p>
        </p:txBody>
      </p:sp>
      <p:sp>
        <p:nvSpPr>
          <p:cNvPr id="10" name="Shape 6"/>
          <p:cNvSpPr/>
          <p:nvPr/>
        </p:nvSpPr>
        <p:spPr>
          <a:xfrm>
            <a:off x="748784" y="3779996"/>
            <a:ext cx="7646432" cy="1285875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1" name="Text 7"/>
          <p:cNvSpPr/>
          <p:nvPr/>
        </p:nvSpPr>
        <p:spPr>
          <a:xfrm>
            <a:off x="960477" y="3914656"/>
            <a:ext cx="3396020" cy="33885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68"/>
              </a:lnSpc>
              <a:buNone/>
            </a:pPr>
            <a:r>
              <a:rPr lang="en-US" sz="1668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Насіння</a:t>
            </a:r>
            <a:endParaRPr lang="en-US" sz="1668" dirty="0"/>
          </a:p>
        </p:txBody>
      </p:sp>
      <p:sp>
        <p:nvSpPr>
          <p:cNvPr id="12" name="Text 8"/>
          <p:cNvSpPr/>
          <p:nvPr/>
        </p:nvSpPr>
        <p:spPr>
          <a:xfrm>
            <a:off x="4787503" y="3914656"/>
            <a:ext cx="3396020" cy="10165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68"/>
              </a:lnSpc>
              <a:buNone/>
            </a:pPr>
            <a:r>
              <a:rPr lang="en-US" sz="1668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Більшість невеликих птахів харчуються насінням диких рослин та годівницями.</a:t>
            </a:r>
            <a:endParaRPr lang="en-US" sz="1668" dirty="0"/>
          </a:p>
        </p:txBody>
      </p:sp>
      <p:sp>
        <p:nvSpPr>
          <p:cNvPr id="13" name="Shape 9"/>
          <p:cNvSpPr/>
          <p:nvPr/>
        </p:nvSpPr>
        <p:spPr>
          <a:xfrm>
            <a:off x="748784" y="5065871"/>
            <a:ext cx="7646432" cy="947023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4" name="Text 10"/>
          <p:cNvSpPr/>
          <p:nvPr/>
        </p:nvSpPr>
        <p:spPr>
          <a:xfrm>
            <a:off x="960477" y="5200531"/>
            <a:ext cx="3396020" cy="33885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68"/>
              </a:lnSpc>
              <a:buNone/>
            </a:pPr>
            <a:r>
              <a:rPr lang="en-US" sz="1668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Падаль</a:t>
            </a:r>
            <a:endParaRPr lang="en-US" sz="1668" dirty="0"/>
          </a:p>
        </p:txBody>
      </p:sp>
      <p:sp>
        <p:nvSpPr>
          <p:cNvPr id="15" name="Text 11"/>
          <p:cNvSpPr/>
          <p:nvPr/>
        </p:nvSpPr>
        <p:spPr>
          <a:xfrm>
            <a:off x="4787503" y="5200531"/>
            <a:ext cx="3396020" cy="6777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68"/>
              </a:lnSpc>
              <a:buNone/>
            </a:pPr>
            <a:r>
              <a:rPr lang="en-US" sz="1668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Грифи, ворони та інші падальники живляться трупами тварин.</a:t>
            </a:r>
            <a:endParaRPr lang="en-US" sz="1668" dirty="0"/>
          </a:p>
        </p:txBody>
      </p:sp>
      <p:sp>
        <p:nvSpPr>
          <p:cNvPr id="16" name="Shape 12"/>
          <p:cNvSpPr/>
          <p:nvPr/>
        </p:nvSpPr>
        <p:spPr>
          <a:xfrm>
            <a:off x="748784" y="6012894"/>
            <a:ext cx="7646432" cy="1285875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7" name="Text 13"/>
          <p:cNvSpPr/>
          <p:nvPr/>
        </p:nvSpPr>
        <p:spPr>
          <a:xfrm>
            <a:off x="960477" y="6147554"/>
            <a:ext cx="3396020" cy="33885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68"/>
              </a:lnSpc>
              <a:buNone/>
            </a:pPr>
            <a:r>
              <a:rPr lang="en-US" sz="1668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Сало/жир</a:t>
            </a:r>
            <a:endParaRPr lang="en-US" sz="1668" dirty="0"/>
          </a:p>
        </p:txBody>
      </p:sp>
      <p:sp>
        <p:nvSpPr>
          <p:cNvPr id="18" name="Text 14"/>
          <p:cNvSpPr/>
          <p:nvPr/>
        </p:nvSpPr>
        <p:spPr>
          <a:xfrm>
            <a:off x="4787503" y="6147554"/>
            <a:ext cx="3396020" cy="10165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68"/>
              </a:lnSpc>
              <a:buNone/>
            </a:pPr>
            <a:r>
              <a:rPr lang="en-US" sz="1668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Птахи, такі як горобці, можуть споживати сало, розміщене на годівницях.</a:t>
            </a:r>
            <a:endParaRPr lang="en-US" sz="1668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84860" y="796528"/>
            <a:ext cx="7574280" cy="131921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193"/>
              </a:lnSpc>
              <a:buNone/>
            </a:pPr>
            <a:r>
              <a:rPr lang="en-US" sz="4155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Ланцюги живлення плазунів та звірів взимку</a:t>
            </a:r>
            <a:endParaRPr lang="en-US" sz="4155" dirty="0"/>
          </a:p>
        </p:txBody>
      </p:sp>
      <p:sp>
        <p:nvSpPr>
          <p:cNvPr id="6" name="Shape 2"/>
          <p:cNvSpPr/>
          <p:nvPr/>
        </p:nvSpPr>
        <p:spPr>
          <a:xfrm>
            <a:off x="1107281" y="2452092"/>
            <a:ext cx="27980" cy="4980861"/>
          </a:xfrm>
          <a:prstGeom prst="roundRect">
            <a:avLst>
              <a:gd name="adj" fmla="val 1202224"/>
            </a:avLst>
          </a:prstGeom>
          <a:solidFill>
            <a:srgbClr val="000000">
              <a:alpha val="8000"/>
            </a:srgbClr>
          </a:solidFill>
          <a:ln/>
        </p:spPr>
      </p:sp>
      <p:sp>
        <p:nvSpPr>
          <p:cNvPr id="7" name="Shape 3"/>
          <p:cNvSpPr/>
          <p:nvPr/>
        </p:nvSpPr>
        <p:spPr>
          <a:xfrm>
            <a:off x="1373445" y="2942451"/>
            <a:ext cx="784860" cy="27980"/>
          </a:xfrm>
          <a:prstGeom prst="roundRect">
            <a:avLst>
              <a:gd name="adj" fmla="val 1202224"/>
            </a:avLst>
          </a:prstGeom>
          <a:solidFill>
            <a:srgbClr val="2D4DF2"/>
          </a:solidFill>
          <a:ln/>
        </p:spPr>
      </p:sp>
      <p:sp>
        <p:nvSpPr>
          <p:cNvPr id="8" name="Shape 4"/>
          <p:cNvSpPr/>
          <p:nvPr/>
        </p:nvSpPr>
        <p:spPr>
          <a:xfrm>
            <a:off x="868978" y="2704267"/>
            <a:ext cx="504468" cy="504468"/>
          </a:xfrm>
          <a:prstGeom prst="roundRect">
            <a:avLst>
              <a:gd name="adj" fmla="val 66681"/>
            </a:avLst>
          </a:prstGeom>
          <a:solidFill>
            <a:srgbClr val="F3F3FF"/>
          </a:solidFill>
          <a:ln w="22860">
            <a:solidFill>
              <a:srgbClr val="2D4DF2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1026259" y="2798207"/>
            <a:ext cx="189905" cy="31658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93"/>
              </a:lnSpc>
              <a:buNone/>
            </a:pPr>
            <a:r>
              <a:rPr lang="en-US" sz="2493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1</a:t>
            </a:r>
            <a:endParaRPr lang="en-US" sz="2493" dirty="0"/>
          </a:p>
        </p:txBody>
      </p:sp>
      <p:sp>
        <p:nvSpPr>
          <p:cNvPr id="10" name="Text 6"/>
          <p:cNvSpPr/>
          <p:nvPr/>
        </p:nvSpPr>
        <p:spPr>
          <a:xfrm>
            <a:off x="2354580" y="2676287"/>
            <a:ext cx="2638187" cy="32980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97"/>
              </a:lnSpc>
              <a:buNone/>
            </a:pPr>
            <a:r>
              <a:rPr lang="en-US" sz="207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Сплячка</a:t>
            </a:r>
            <a:endParaRPr lang="en-US" sz="2077" dirty="0"/>
          </a:p>
        </p:txBody>
      </p:sp>
      <p:sp>
        <p:nvSpPr>
          <p:cNvPr id="11" name="Text 7"/>
          <p:cNvSpPr/>
          <p:nvPr/>
        </p:nvSpPr>
        <p:spPr>
          <a:xfrm>
            <a:off x="2354580" y="3140631"/>
            <a:ext cx="6004560" cy="71770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25"/>
              </a:lnSpc>
              <a:buNone/>
            </a:pPr>
            <a:r>
              <a:rPr lang="en-US" sz="1766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Ведмеді, їжаки та деякі інші звірі впадають у тривалу сплячку взимку.</a:t>
            </a:r>
            <a:endParaRPr lang="en-US" sz="1766" dirty="0"/>
          </a:p>
        </p:txBody>
      </p:sp>
      <p:sp>
        <p:nvSpPr>
          <p:cNvPr id="12" name="Shape 8"/>
          <p:cNvSpPr/>
          <p:nvPr/>
        </p:nvSpPr>
        <p:spPr>
          <a:xfrm>
            <a:off x="1373445" y="4797088"/>
            <a:ext cx="784860" cy="27980"/>
          </a:xfrm>
          <a:prstGeom prst="roundRect">
            <a:avLst>
              <a:gd name="adj" fmla="val 1202224"/>
            </a:avLst>
          </a:prstGeom>
          <a:solidFill>
            <a:srgbClr val="018CE1"/>
          </a:solidFill>
          <a:ln/>
        </p:spPr>
      </p:sp>
      <p:sp>
        <p:nvSpPr>
          <p:cNvPr id="13" name="Shape 9"/>
          <p:cNvSpPr/>
          <p:nvPr/>
        </p:nvSpPr>
        <p:spPr>
          <a:xfrm>
            <a:off x="868978" y="4558903"/>
            <a:ext cx="504468" cy="504468"/>
          </a:xfrm>
          <a:prstGeom prst="roundRect">
            <a:avLst>
              <a:gd name="adj" fmla="val 66681"/>
            </a:avLst>
          </a:prstGeom>
          <a:solidFill>
            <a:srgbClr val="F3F3FF"/>
          </a:solidFill>
          <a:ln w="22860">
            <a:solidFill>
              <a:srgbClr val="018CE1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1026259" y="4652843"/>
            <a:ext cx="189905" cy="31658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93"/>
              </a:lnSpc>
              <a:buNone/>
            </a:pPr>
            <a:r>
              <a:rPr lang="en-US" sz="2493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2</a:t>
            </a:r>
            <a:endParaRPr lang="en-US" sz="2493" dirty="0"/>
          </a:p>
        </p:txBody>
      </p:sp>
      <p:sp>
        <p:nvSpPr>
          <p:cNvPr id="15" name="Text 11"/>
          <p:cNvSpPr/>
          <p:nvPr/>
        </p:nvSpPr>
        <p:spPr>
          <a:xfrm>
            <a:off x="2354580" y="4530923"/>
            <a:ext cx="2638187" cy="32980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97"/>
              </a:lnSpc>
              <a:buNone/>
            </a:pPr>
            <a:r>
              <a:rPr lang="en-US" sz="207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Шукають укриття</a:t>
            </a:r>
            <a:endParaRPr lang="en-US" sz="2077" dirty="0"/>
          </a:p>
        </p:txBody>
      </p:sp>
      <p:sp>
        <p:nvSpPr>
          <p:cNvPr id="16" name="Text 12"/>
          <p:cNvSpPr/>
          <p:nvPr/>
        </p:nvSpPr>
        <p:spPr>
          <a:xfrm>
            <a:off x="2354580" y="4995267"/>
            <a:ext cx="6004560" cy="35885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825"/>
              </a:lnSpc>
              <a:buNone/>
            </a:pPr>
            <a:r>
              <a:rPr lang="en-US" sz="1766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Інші звірі, як-от білки, ховаються у своїх гніздах або норах.</a:t>
            </a:r>
            <a:endParaRPr lang="en-US" sz="1766" dirty="0"/>
          </a:p>
        </p:txBody>
      </p:sp>
      <p:sp>
        <p:nvSpPr>
          <p:cNvPr id="17" name="Shape 13"/>
          <p:cNvSpPr/>
          <p:nvPr/>
        </p:nvSpPr>
        <p:spPr>
          <a:xfrm>
            <a:off x="1373445" y="6292870"/>
            <a:ext cx="784860" cy="27980"/>
          </a:xfrm>
          <a:prstGeom prst="roundRect">
            <a:avLst>
              <a:gd name="adj" fmla="val 1202224"/>
            </a:avLst>
          </a:prstGeom>
          <a:solidFill>
            <a:srgbClr val="DA33BF"/>
          </a:solidFill>
          <a:ln/>
        </p:spPr>
      </p:sp>
      <p:sp>
        <p:nvSpPr>
          <p:cNvPr id="18" name="Shape 14"/>
          <p:cNvSpPr/>
          <p:nvPr/>
        </p:nvSpPr>
        <p:spPr>
          <a:xfrm>
            <a:off x="868978" y="6054685"/>
            <a:ext cx="504468" cy="504468"/>
          </a:xfrm>
          <a:prstGeom prst="roundRect">
            <a:avLst>
              <a:gd name="adj" fmla="val 66681"/>
            </a:avLst>
          </a:prstGeom>
          <a:solidFill>
            <a:srgbClr val="F3F3FF"/>
          </a:solidFill>
          <a:ln w="22860">
            <a:solidFill>
              <a:srgbClr val="DA33BF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1026259" y="6148626"/>
            <a:ext cx="189905" cy="31658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93"/>
              </a:lnSpc>
              <a:buNone/>
            </a:pPr>
            <a:r>
              <a:rPr lang="en-US" sz="2493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3</a:t>
            </a:r>
            <a:endParaRPr lang="en-US" sz="2493" dirty="0"/>
          </a:p>
        </p:txBody>
      </p:sp>
      <p:sp>
        <p:nvSpPr>
          <p:cNvPr id="20" name="Text 16"/>
          <p:cNvSpPr/>
          <p:nvPr/>
        </p:nvSpPr>
        <p:spPr>
          <a:xfrm>
            <a:off x="2354580" y="6026706"/>
            <a:ext cx="2638187" cy="32980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97"/>
              </a:lnSpc>
              <a:buNone/>
            </a:pPr>
            <a:r>
              <a:rPr lang="en-US" sz="2077" b="1" dirty="0">
                <a:solidFill>
                  <a:srgbClr val="00002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Активна адаптація</a:t>
            </a:r>
            <a:endParaRPr lang="en-US" sz="2077" dirty="0"/>
          </a:p>
        </p:txBody>
      </p:sp>
      <p:sp>
        <p:nvSpPr>
          <p:cNvPr id="21" name="Text 17"/>
          <p:cNvSpPr/>
          <p:nvPr/>
        </p:nvSpPr>
        <p:spPr>
          <a:xfrm>
            <a:off x="2354580" y="6491049"/>
            <a:ext cx="6004560" cy="71770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25"/>
              </a:lnSpc>
              <a:buNone/>
            </a:pPr>
            <a:r>
              <a:rPr lang="en-US" sz="1766" dirty="0">
                <a:solidFill>
                  <a:srgbClr val="00002E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Наприклад, олені та зайці пристосовуються до зимових умов, змінюючи свій раціон.</a:t>
            </a:r>
            <a:endParaRPr lang="en-US" sz="1766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2024-07-20T17:32:32Z</dcterms:created>
  <dcterms:modified xsi:type="dcterms:W3CDTF">2024-07-20T17:32:32Z</dcterms:modified>
</cp:coreProperties>
</file>